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76" r:id="rId5"/>
    <p:sldId id="278" r:id="rId6"/>
    <p:sldId id="260" r:id="rId7"/>
    <p:sldId id="277" r:id="rId8"/>
    <p:sldId id="261" r:id="rId9"/>
    <p:sldId id="264" r:id="rId10"/>
    <p:sldId id="265" r:id="rId11"/>
    <p:sldId id="269" r:id="rId12"/>
    <p:sldId id="263" r:id="rId13"/>
    <p:sldId id="266" r:id="rId14"/>
    <p:sldId id="267" r:id="rId15"/>
    <p:sldId id="273" r:id="rId16"/>
    <p:sldId id="274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866"/>
    <a:srgbClr val="0C5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8ED21-C554-48CE-886A-5DDFC3629AAB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AF705-D705-4C5B-A4E8-7563B1BF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4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E952D-596F-3C4D-9827-F2870556C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1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0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4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2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0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2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114C-9AB5-47F0-B92E-C5B3C44D2864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AE063-5737-45E3-AB9A-FF87D04C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kasander@pac.org" TargetMode="External"/><Relationship Id="rId2" Type="http://schemas.openxmlformats.org/officeDocument/2006/relationships/hyperlink" Target="http://www.pac.org/certificate/p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hyperlink" Target="mailto:jkasander@pac.org" TargetMode="External"/><Relationship Id="rId4" Type="http://schemas.openxmlformats.org/officeDocument/2006/relationships/hyperlink" Target="http://www.pac.org/certificat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105" r="4742" b="240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77959" y="4304132"/>
            <a:ext cx="7877833" cy="411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b="1" spc="2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Career: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b="1" spc="2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Certificate Program Informational Webinar</a:t>
            </a:r>
            <a:endParaRPr lang="en-US" altLang="en-US" sz="2800" b="1" spc="2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122" y="2114321"/>
            <a:ext cx="5270090" cy="144315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06013" y="2114321"/>
            <a:ext cx="0" cy="269795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076951" y="176629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  <a:r>
              <a:rPr lang="en-US" alt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ugust 22, 2019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409" y="2087198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Credit Breakdown</a:t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i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sz="2800" b="1" i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912532" y="6434667"/>
            <a:ext cx="8332878" cy="169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s://pac.org/wp-content/uploads/Requirements-sn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11" y="1516235"/>
            <a:ext cx="44196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50257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>
                <a:latin typeface="Century Gothic" charset="0"/>
                <a:ea typeface="Century Gothic" charset="0"/>
                <a:cs typeface="Century Gothic" charset="0"/>
              </a:rPr>
              <a:t>*Institute graduates may request 5 credits toward their elective requirement regardless of graduation date*</a:t>
            </a:r>
            <a:endParaRPr lang="en-US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408" y="2560909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Costs: Free to apply, regular program pricing</a:t>
            </a:r>
            <a:endParaRPr lang="en-US" sz="2800" b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09629" y="690679"/>
            <a:ext cx="5062372" cy="50478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1800" b="1" i="1" dirty="0" smtClean="0">
                <a:latin typeface="Century Gothic" charset="0"/>
                <a:ea typeface="Century Gothic" charset="0"/>
                <a:cs typeface="Century Gothic" charset="0"/>
              </a:rPr>
              <a:t>No cost to apply. </a:t>
            </a:r>
            <a:r>
              <a:rPr lang="en-US" sz="1800" b="1" i="1" dirty="0" smtClean="0">
                <a:latin typeface="Century Gothic" charset="0"/>
                <a:ea typeface="Century Gothic" charset="0"/>
                <a:cs typeface="Century Gothic" charset="0"/>
              </a:rPr>
              <a:t>No administrative fee.</a:t>
            </a: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Pay by the course (conference, workshop or webinar)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Cost is spread over 2-5 years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No cost for community/leadership credits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Estimates: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i="1" dirty="0" smtClean="0">
                <a:latin typeface="Century Gothic" charset="0"/>
                <a:ea typeface="Century Gothic" charset="0"/>
                <a:cs typeface="Century Gothic" charset="0"/>
              </a:rPr>
              <a:t>PAC &amp; GR</a:t>
            </a:r>
            <a:endParaRPr lang="en-US" alt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$4000 (member); $5300 (non-member)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600" i="1" dirty="0" smtClean="0"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Century Gothic" charset="0"/>
                <a:ea typeface="Century Gothic" charset="0"/>
                <a:cs typeface="Century Gothic" charset="0"/>
              </a:rPr>
              <a:t>$5400 (member); $7500 (non-member)</a:t>
            </a:r>
            <a:endParaRPr lang="en-US" alt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99202" y="6429170"/>
            <a:ext cx="83494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013622"/>
            <a:ext cx="12192000" cy="852616"/>
          </a:xfrm>
          <a:prstGeom prst="rect">
            <a:avLst/>
          </a:prstGeom>
          <a:solidFill>
            <a:srgbClr val="A62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8755" y="611703"/>
            <a:ext cx="9154655" cy="607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Key requirements: attendance and participation</a:t>
            </a:r>
            <a:endParaRPr lang="en-US" altLang="en-US" sz="2800" b="1" dirty="0">
              <a:solidFill>
                <a:srgbClr val="A628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78755" y="1219002"/>
            <a:ext cx="10486786" cy="4096319"/>
          </a:xfrm>
          <a:prstGeom prst="rect">
            <a:avLst/>
          </a:prstGeom>
        </p:spPr>
        <p:txBody>
          <a:bodyPr vert="horz" lIns="0" tIns="45720" rIns="91440" bIns="45720" numCol="1" spcCol="1828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AutoNum type="arabicPeriod"/>
              <a:tabLst>
                <a:tab pos="449263" algn="l"/>
              </a:tabLst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Maximum number of webinars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Arial" panose="020B0604020202020204" pitchFamily="34" charset="0"/>
              <a:buChar char="•"/>
              <a:tabLst>
                <a:tab pos="449263" algn="l"/>
              </a:tabLst>
            </a:pPr>
            <a:r>
              <a:rPr lang="en-US" sz="1600" i="1" dirty="0" smtClean="0">
                <a:latin typeface="Century Gothic" charset="0"/>
                <a:ea typeface="Century Gothic" charset="0"/>
                <a:cs typeface="Century Gothic" charset="0"/>
              </a:rPr>
              <a:t>PAC &amp; Grassroots: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5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total, recordings not eligible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Arial" panose="020B0604020202020204" pitchFamily="34" charset="0"/>
              <a:buChar char="•"/>
              <a:tabLst>
                <a:tab pos="449263" algn="l"/>
              </a:tabLst>
            </a:pPr>
            <a:r>
              <a:rPr lang="en-US" sz="1600" i="1" dirty="0" smtClean="0">
                <a:latin typeface="Century Gothic" charset="0"/>
                <a:ea typeface="Century Gothic" charset="0"/>
                <a:cs typeface="Century Gothic" charset="0"/>
              </a:rPr>
              <a:t>Public Affairs Management: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3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total for both Core and Elective credit; recordings not eligible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+mj-lt"/>
              <a:buAutoNum type="arabicPeriod"/>
              <a:tabLst>
                <a:tab pos="449263" algn="l"/>
              </a:tabLst>
            </a:pP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+mj-lt"/>
              <a:buAutoNum type="arabicPeriod"/>
              <a:tabLst>
                <a:tab pos="449263" algn="l"/>
              </a:tabLst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Passive participation in multi-hour workshops does not count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Arial" panose="020B0604020202020204" pitchFamily="34" charset="0"/>
              <a:buChar char="•"/>
              <a:tabLst>
                <a:tab pos="449263" algn="l"/>
              </a:tabLst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V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irtual participants must be active for the duration of the program: asking questions, providing feedback and commenting during discussion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+mj-lt"/>
              <a:buAutoNum type="arabicPeriod"/>
              <a:tabLst>
                <a:tab pos="449263" algn="l"/>
              </a:tabLst>
            </a:pPr>
            <a:endParaRPr 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+mj-lt"/>
              <a:buAutoNum type="arabicPeriod"/>
              <a:tabLst>
                <a:tab pos="449263" algn="l"/>
              </a:tabLst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Attendance and participation for the duration of an event is required for credit 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A62866"/>
              </a:buClr>
              <a:buFont typeface="Arial" panose="020B0604020202020204" pitchFamily="34" charset="0"/>
              <a:buChar char="•"/>
              <a:tabLst>
                <a:tab pos="449263" algn="l"/>
              </a:tabLst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Early departure from an in-person workshop will disqualify an attendee from receiving credit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916138" y="6429170"/>
            <a:ext cx="83494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5543"/>
            <a:ext cx="470204" cy="4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365" y="1822577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Earning Community Credits</a:t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dirty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800" b="1" dirty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i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  <a:endParaRPr lang="en-US" sz="2800" b="1" i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49522" y="551947"/>
            <a:ext cx="6182586" cy="602456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One year as a mentor in the Council’s mentoring program (1 credit)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  </a:t>
            </a:r>
            <a:endParaRPr lang="en-US" sz="16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One year on the advisory committee for any major conference (1 credit)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Sharing PAC or Grassroots related resources for the Council’s library (5 resources for 1 credit, max of 2)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Individual resources could be different documents or a chapter in a larger piece. What qualifies is left to the discretion of the manager of our resource library</a:t>
            </a:r>
            <a:endParaRPr lang="en-US" sz="1600" b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Speaking at a Council program 	</a:t>
            </a:r>
            <a:b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(1 credit)</a:t>
            </a:r>
          </a:p>
          <a:p>
            <a:pPr marL="285750" indent="-28575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Writing an article or tip sheet for use in a Network Newsletter (1 credit)</a:t>
            </a:r>
          </a:p>
          <a:p>
            <a:pPr marL="285750" indent="-28575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Posting to </a:t>
            </a:r>
            <a:r>
              <a:rPr lang="en-US" sz="1600" b="1" i="1" dirty="0" smtClean="0">
                <a:latin typeface="Century Gothic" charset="0"/>
                <a:ea typeface="Century Gothic" charset="0"/>
                <a:cs typeface="Century Gothic" charset="0"/>
              </a:rPr>
              <a:t>Council Connect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(1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Credit for every fiv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e substantive posts, max of 1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lang="en-US" sz="1600" b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32101" y="6440003"/>
            <a:ext cx="847513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365" y="1822577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Earning Community Credits</a:t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dirty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800" b="1" dirty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i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sz="2800" b="1" i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17968" y="471529"/>
            <a:ext cx="6499476" cy="50478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Sharing Resources and Information (1 credit)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Samples and resources for the Council’s virtual resource library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1 credit per 3 resources submitted </a:t>
            </a:r>
            <a:b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(Max of 2 possible credits earned)  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Speaking at a Council program</a:t>
            </a:r>
            <a:b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(1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credit)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Posting </a:t>
            </a:r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US" sz="1600" b="1" i="1" dirty="0">
                <a:latin typeface="Century Gothic" charset="0"/>
                <a:ea typeface="Century Gothic" charset="0"/>
                <a:cs typeface="Century Gothic" charset="0"/>
              </a:rPr>
              <a:t>Council Connect </a:t>
            </a:r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(1 Credit for every five substantive posts, max of 1)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Insight-Sharing </a:t>
            </a: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Guidance (2 Credits each)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One-year mentorship through the Council’s mentoring program </a:t>
            </a:r>
            <a:r>
              <a:rPr lang="en-US" sz="16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(required)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Writing an article or tip sheet that provides guidance to help peers manage their function.</a:t>
            </a:r>
          </a:p>
          <a:p>
            <a:pPr marL="285750" indent="-285750" algn="l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Demonstrating Thought Leadership</a:t>
            </a:r>
            <a:b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b="1" dirty="0" smtClean="0">
                <a:latin typeface="Century Gothic" charset="0"/>
                <a:ea typeface="Century Gothic" charset="0"/>
                <a:cs typeface="Century Gothic" charset="0"/>
              </a:rPr>
              <a:t>(3 credits)</a:t>
            </a:r>
            <a:endParaRPr lang="en-US" sz="16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Develop a detailed white paper or case study on topics such as strategic planning, departmental organization, and other initiatives and industry advancement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(required)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44797" y="6435982"/>
            <a:ext cx="8432800" cy="4368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4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013622"/>
            <a:ext cx="12192000" cy="852616"/>
          </a:xfrm>
          <a:prstGeom prst="rect">
            <a:avLst/>
          </a:prstGeom>
          <a:solidFill>
            <a:srgbClr val="A62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3291" y="611703"/>
            <a:ext cx="7879893" cy="607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Easily check your status on pag.org</a:t>
            </a:r>
            <a:endParaRPr lang="en-US" altLang="en-US" sz="2800" b="1" dirty="0">
              <a:solidFill>
                <a:srgbClr val="A628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86808" y="1457462"/>
            <a:ext cx="10403080" cy="4096319"/>
          </a:xfrm>
          <a:prstGeom prst="rect">
            <a:avLst/>
          </a:prstGeom>
        </p:spPr>
        <p:txBody>
          <a:bodyPr vert="horz" lIns="0" tIns="45720" rIns="91440" bIns="45720" numCol="1" spcCol="1828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indent="-458788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</a:p>
          <a:p>
            <a:pPr marL="458788" indent="-458788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en-US" sz="1600" b="1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r>
              <a:rPr lang="en-US" sz="1600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Go to members.pac.org and sign in 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2.	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Select “Transcript” from the drop-down menu in the top-left corner of the screen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endParaRPr lang="en-US" sz="1600" b="1" dirty="0" smtClean="0">
              <a:solidFill>
                <a:srgbClr val="A6286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sz="1600" b="1" dirty="0">
              <a:solidFill>
                <a:srgbClr val="A6286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8788" indent="-458788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.  </a:t>
            </a:r>
            <a:r>
              <a:rPr lang="en-US" sz="1600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Download self-tracking form at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hlinkClick r:id="rId2"/>
              </a:rPr>
              <a:t>www.pac.org/certificate/pa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8788" indent="-458788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n-US" sz="1600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After each program worth credit, note the date, name of the program and credit value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458788" indent="-458788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tabLst>
                <a:tab pos="449263" algn="l"/>
              </a:tabLst>
            </a:pPr>
            <a:r>
              <a:rPr lang="en-US" sz="1600" b="1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r>
              <a:rPr lang="en-US" sz="1600" b="1" dirty="0" smtClean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n-US" sz="1600" dirty="0">
                <a:solidFill>
                  <a:srgbClr val="A62866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Connect with John Kasander (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jkasander@pac.org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) biannually or as needed to double-check count and plan future coursework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933067" y="6429170"/>
            <a:ext cx="83494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5870" y="6195543"/>
            <a:ext cx="470204" cy="4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408" y="1036909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Congrats, grad!</a:t>
            </a:r>
            <a:endParaRPr lang="en-US" sz="2800" b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92459" y="690679"/>
            <a:ext cx="5062372" cy="50478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b="1" i="1" dirty="0">
                <a:latin typeface="Century Gothic" charset="0"/>
                <a:ea typeface="Century Gothic" charset="0"/>
                <a:cs typeface="Century Gothic" charset="0"/>
              </a:rPr>
              <a:t>No re-certification requirement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Framed certificate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Notification to supervisor on request </a:t>
            </a: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Spotlight on pac.org and the Council’s social media channels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Ability to list certification on your LinkedIn profile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933067" y="6429170"/>
            <a:ext cx="83494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8896" y="1907736"/>
            <a:ext cx="3815582" cy="28616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79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48328"/>
            <a:ext cx="12192000" cy="301442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" t="34095" r="207" b="33740"/>
          <a:stretch/>
        </p:blipFill>
        <p:spPr>
          <a:xfrm>
            <a:off x="0" y="3848328"/>
            <a:ext cx="12192000" cy="30144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489770" y="572322"/>
            <a:ext cx="7212460" cy="2302448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Questions? Apply now!</a:t>
            </a:r>
            <a: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Visit </a:t>
            </a:r>
            <a:r>
              <a:rPr lang="en-US" altLang="en-US" sz="1800" dirty="0" smtClean="0">
                <a:solidFill>
                  <a:srgbClr val="37B8B1"/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www.pac.org/certificate</a:t>
            </a:r>
            <a: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  <a:t>Select your </a:t>
            </a: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program</a:t>
            </a:r>
            <a: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  <a:t>Return your application to John Kasander (</a:t>
            </a:r>
            <a:r>
              <a:rPr lang="en-US" altLang="en-US" sz="1800" dirty="0">
                <a:solidFill>
                  <a:srgbClr val="37B8B1"/>
                </a:solidFill>
                <a:latin typeface="Century Gothic" charset="0"/>
                <a:ea typeface="Century Gothic" charset="0"/>
                <a:cs typeface="Century Gothic" charset="0"/>
                <a:hlinkClick r:id="rId5"/>
              </a:rPr>
              <a:t>jkasander@pac.org</a:t>
            </a:r>
            <a:r>
              <a:rPr lang="en-US" altLang="en-US" sz="1800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  <a:r>
              <a:rPr lang="en-US" altLang="en-US" sz="1800" dirty="0">
                <a:solidFill>
                  <a:srgbClr val="37B8B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99199" y="6429170"/>
            <a:ext cx="83494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5870" y="6195543"/>
            <a:ext cx="470204" cy="4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6895" y="552269"/>
            <a:ext cx="7079667" cy="524933"/>
          </a:xfrm>
        </p:spPr>
        <p:txBody>
          <a:bodyPr anchor="t">
            <a:noAutofit/>
          </a:bodyPr>
          <a:lstStyle/>
          <a:p>
            <a: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It’s a pleasure to join you!</a:t>
            </a:r>
            <a:endParaRPr lang="en-US" sz="3600" b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352800" y="6434668"/>
            <a:ext cx="7687733" cy="169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04" y="1494700"/>
            <a:ext cx="2097024" cy="2097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948216" y="3165092"/>
            <a:ext cx="6096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2000"/>
              </a:spcAft>
            </a:pPr>
            <a:endParaRPr lang="en-US" alt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2000"/>
              </a:spcAft>
            </a:pPr>
            <a:r>
              <a:rPr lang="en-US" altLang="en-US" sz="2000" dirty="0" smtClean="0">
                <a:latin typeface="Century Gothic" charset="0"/>
                <a:ea typeface="Century Gothic" charset="0"/>
                <a:cs typeface="Century Gothic" charset="0"/>
              </a:rPr>
              <a:t>John Kasander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000" dirty="0" smtClean="0">
                <a:latin typeface="Century Gothic" charset="0"/>
                <a:ea typeface="Century Gothic" charset="0"/>
                <a:cs typeface="Century Gothic" charset="0"/>
              </a:rPr>
              <a:t>Program Assistant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7" y="1494700"/>
            <a:ext cx="1732220" cy="2097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407" y="3165092"/>
            <a:ext cx="6096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2000"/>
              </a:spcAft>
            </a:pPr>
            <a:endParaRPr lang="en-US" altLang="en-US" sz="20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2000"/>
              </a:spcAft>
            </a:pPr>
            <a:r>
              <a:rPr lang="en-US" altLang="en-US" sz="2000" dirty="0" smtClean="0">
                <a:latin typeface="Century Gothic" charset="0"/>
                <a:ea typeface="Century Gothic" charset="0"/>
                <a:cs typeface="Century Gothic" charset="0"/>
              </a:rPr>
              <a:t>Stephanie Helsing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000" dirty="0" smtClean="0">
                <a:latin typeface="Century Gothic" charset="0"/>
                <a:ea typeface="Century Gothic" charset="0"/>
                <a:cs typeface="Century Gothic" charset="0"/>
              </a:rPr>
              <a:t>Membership Manager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81" t="8927" r="22191"/>
          <a:stretch/>
        </p:blipFill>
        <p:spPr>
          <a:xfrm>
            <a:off x="6273372" y="1"/>
            <a:ext cx="5918627" cy="68806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6889898" cy="6880624"/>
          </a:xfrm>
          <a:prstGeom prst="rect">
            <a:avLst/>
          </a:prstGeom>
          <a:solidFill>
            <a:srgbClr val="0C5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550" y="611702"/>
            <a:ext cx="4505424" cy="1008092"/>
          </a:xfrm>
        </p:spPr>
        <p:txBody>
          <a:bodyPr anchor="t"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Today’s Agenda</a:t>
            </a:r>
            <a:endParaRPr lang="en-US" sz="36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10550" y="1545928"/>
            <a:ext cx="5312361" cy="4312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Why the certificate program?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Scope 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and benefit of </a:t>
            </a:r>
            <a:r>
              <a:rPr lang="en-US" sz="1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certificates</a:t>
            </a:r>
            <a:endParaRPr lang="en-US" sz="20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Program overview:</a:t>
            </a: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charset="0"/>
              </a:rPr>
              <a:t>PAC &amp; Grassroots Management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charset="0"/>
              </a:rPr>
              <a:t>Public Affairs Management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Details, requirements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Q&amp;A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285067" y="6429170"/>
            <a:ext cx="7763933" cy="14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870" y="6195543"/>
            <a:ext cx="470204" cy="4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407" y="2560909"/>
            <a:ext cx="3880425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36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Key Takeaways</a:t>
            </a:r>
            <a:endParaRPr lang="en-US" sz="3600" b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18772" y="464596"/>
            <a:ext cx="5062372" cy="571738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A Public Affairs Council certificates will help set you apart and get ahead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You’ll meet professionals you won’t meet in other settings, creating networking and career opportunities</a:t>
            </a: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Flexible scheduling means you can fit the program to your schedule</a:t>
            </a:r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endParaRPr 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sz="1800" dirty="0" smtClean="0">
                <a:latin typeface="Century Gothic" charset="0"/>
                <a:ea typeface="Century Gothic" charset="0"/>
                <a:cs typeface="Century Gothic" charset="0"/>
              </a:rPr>
              <a:t>With no application or enrollment fees, and a la carte program registration, our certificates are a low-cost option for professional education</a:t>
            </a:r>
            <a:endParaRPr lang="en-US" altLang="en-US" sz="1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051966" y="6435980"/>
            <a:ext cx="816148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32933" y="2470286"/>
            <a:ext cx="4754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Grow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knowledge, expertise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in public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Make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the case to take on more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leadership roles and responsibilities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Build your professional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network; be seen as a leader in the public affairs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Show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current/future employers that you have experience in management and compliance best practices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8989" y="2504152"/>
            <a:ext cx="52668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Low-cost means to gain insight into ways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to address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work challenges and improve </a:t>
            </a: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Ensure staff have knowledge of best practices, a handle on current trends and are up-to-date on compliance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Boost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organization’s reputation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Build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 network you can call upon for future opportunities/challenges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014330" y="611703"/>
            <a:ext cx="8163340" cy="47194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Reason to participate: What participants tell us</a:t>
            </a:r>
            <a:endParaRPr lang="en-US" sz="2800" b="1" dirty="0">
              <a:solidFill>
                <a:srgbClr val="0C5FA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4529" y="1685038"/>
            <a:ext cx="5618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To you…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  <a:p>
            <a:pPr algn="l"/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11357" y="6429169"/>
            <a:ext cx="8558954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37779" y="1691043"/>
            <a:ext cx="412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To your organization…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014330" y="611703"/>
            <a:ext cx="8163340" cy="47194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Program Overview: Nearly 450 participants</a:t>
            </a:r>
            <a:endParaRPr lang="en-US" sz="2800" b="1" dirty="0">
              <a:solidFill>
                <a:srgbClr val="0C5FA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  <a:p>
            <a:pPr algn="l"/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11357" y="6429169"/>
            <a:ext cx="8558954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170325" y="2168540"/>
            <a:ext cx="4015783" cy="3892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1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  <a:endParaRPr lang="en-US" altLang="en-US" sz="18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smtClean="0">
                <a:latin typeface="Century Gothic" charset="0"/>
                <a:ea typeface="Century Gothic" charset="0"/>
                <a:cs typeface="Century Gothic" charset="0"/>
              </a:rPr>
              <a:t>335 </a:t>
            </a: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Current participants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82 Graduates</a:t>
            </a:r>
          </a:p>
          <a:p>
            <a:pPr algn="l">
              <a:lnSpc>
                <a:spcPct val="100000"/>
              </a:lnSpc>
              <a:spcAft>
                <a:spcPts val="1500"/>
              </a:spcAft>
            </a:pPr>
            <a:endParaRPr lang="en-US" alt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1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altLang="en-US" sz="18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137 Current participants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Century Gothic" charset="0"/>
                <a:ea typeface="Century Gothic" charset="0"/>
                <a:cs typeface="Century Gothic" charset="0"/>
              </a:rPr>
              <a:t>3 Graduates</a:t>
            </a:r>
          </a:p>
        </p:txBody>
      </p:sp>
      <p:pic>
        <p:nvPicPr>
          <p:cNvPr id="15" name="Picture 6" descr="https://uc99155d79b19db46fc74ee66885.previews.dropboxusercontent.com/p/thumb/AAcyZvVK8E_Kmoa8mtsVmArHVZLEFF4TiCsyb5K-jhILbcC4Vtw7td6DOimHWjMYzilw3cU2Aq0_PahB2ZFVycHiKypFdclK1PRLYuqNxh2-6I_3vAgrMkM0Z3oeIpvE6dtR5WaPmF5dsl78s6hjM2Jg8jHkycDunFEee86-EKsytJ5Dsin6L3yx_ojumUIQIXHohBWBqZ0V1DZuaVJ48mF-ko0yuPXC8vpPfF4KNvJ4oQJKN4Md4rufJ_fgD_wuxsKnBuD4wflFxTjb4nvtL7vr17kfNj7euJYFC__iihQan56BOK5YXyJN9QCXMNKvp4frg8aqdBuAnCZmt5hXhZKCLJlMqMFBZ2QMdX4JCYDBnQ/p.jpeg?fv_content=true&amp;size_mode=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9" y="2168540"/>
            <a:ext cx="3578172" cy="2146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uc192c5ea61d989a86bf602cf86f.previews.dropboxusercontent.com/p/thumb/AAcS2bP1NVHLUTtgMGCL6dubIzDM2Uh3BbjFUWamT9qDA2M17LbdoR0ODIwq7qK3NyK5a1da-x1oeR7onAXSqFXOH8lv4XPxdE5eXMFyT8P31qPV6wBHM9RqxR2TNEwqZ78LV0QWsQeYncNYUdM0-YPe67OI7Qm-qXnDSemEV_UCH_LshJNDIbi74GgXm1iRwDiPQTIOIrYRO2Tp-S_wW36DaVxeh8r2xdcx7BYEb6R9VzVWUzckRORsbTmR9a140L9Yqi_OGUUC0ShMZpupoh0W6pqbqlNf_fgmYHWZq-qhunJ60Jzu1g8h239UTPiUlg7tOXvV98qu0-5Gn5WMnzomMUBG1IJvxWfCMzsmsqtLPg/p.jpeg?fv_content=true&amp;size_mode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92" y="2168540"/>
            <a:ext cx="3609337" cy="21469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32933" y="2470286"/>
            <a:ext cx="475430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Focus: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Mid-level public affairs professionals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Goal: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Strengthen understanding of and expertise in political action committees or grassroots advocacy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Specialization: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Must specialize in one area (can complete multiple certificates and earn both specializations)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8989" y="2504152"/>
            <a:ext cx="526688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Focus: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Current and rising leaders in public affairs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Goal: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Strengthen knowledge of best practices in public affairs management and enhance expertise in leading an integrated collaborative and strategic public affairs function 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Specialization: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No specialization, but ability to select electives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014330" y="611703"/>
            <a:ext cx="8163340" cy="47194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Program Overview: Tailored to your needs</a:t>
            </a:r>
            <a:endParaRPr lang="en-US" sz="2800" b="1" dirty="0">
              <a:solidFill>
                <a:srgbClr val="0C5FA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4529" y="1685038"/>
            <a:ext cx="5618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  <a:p>
            <a:pPr algn="l"/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11357" y="6429169"/>
            <a:ext cx="8558954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37779" y="1691043"/>
            <a:ext cx="412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32933" y="2470286"/>
            <a:ext cx="47543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Required experience: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2 years in public affairs (not required to be PAC-or grassroots- specific)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Completion window: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2 - 3 years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When to apply: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Prior to or within 30 days after attendance at a certificate-eligible program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8989" y="2504152"/>
            <a:ext cx="526688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Required experience: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7-10 years in public affairs with demonstrated responsibility for function management, cross-functional leadership and/or strategy-level decision-making for public affairs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Completion window: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3 - 5 years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When to apply: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Prior to or within 30 days after attendance at a certificate-eligible program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2014330" y="611703"/>
            <a:ext cx="8163340" cy="471943"/>
          </a:xfrm>
        </p:spPr>
        <p:txBody>
          <a:bodyPr anchor="t">
            <a:noAutofit/>
          </a:bodyPr>
          <a:lstStyle/>
          <a:p>
            <a:r>
              <a:rPr lang="en-US" sz="2800" b="1" dirty="0" smtClean="0">
                <a:solidFill>
                  <a:srgbClr val="0C5FA8"/>
                </a:solidFill>
                <a:latin typeface="Century Gothic" charset="0"/>
                <a:ea typeface="Century Gothic" charset="0"/>
                <a:cs typeface="Century Gothic" charset="0"/>
              </a:rPr>
              <a:t>Program Overview: Experience and more</a:t>
            </a:r>
            <a:endParaRPr lang="en-US" sz="2800" b="1" dirty="0">
              <a:solidFill>
                <a:srgbClr val="0C5FA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4529" y="1685038"/>
            <a:ext cx="5618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  <a:p>
            <a:pPr algn="l"/>
            <a:endParaRPr lang="en-US" sz="1400" b="1" spc="10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794424" y="6429169"/>
            <a:ext cx="8558954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37779" y="1691043"/>
            <a:ext cx="412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 smtClean="0">
                <a:latin typeface="Century Gothic" charset="0"/>
                <a:ea typeface="Century Gothic" charset="0"/>
                <a:cs typeface="Century Gothic" charset="0"/>
              </a:rPr>
              <a:t>Public Affairs Management</a:t>
            </a:r>
            <a:endParaRPr lang="en-US" sz="2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289630" y="-1"/>
            <a:ext cx="6902370" cy="6863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409" y="2091661"/>
            <a:ext cx="3269224" cy="1741655"/>
          </a:xfrm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Credit Breakdown</a:t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altLang="en-US" sz="2800" b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altLang="en-US" sz="2800" b="1" i="1" dirty="0" smtClean="0">
                <a:solidFill>
                  <a:srgbClr val="005DAA"/>
                </a:solidFill>
                <a:latin typeface="Century Gothic" charset="0"/>
                <a:ea typeface="Century Gothic" charset="0"/>
                <a:cs typeface="Century Gothic" charset="0"/>
              </a:rPr>
              <a:t>PAC &amp; Grassroots Management</a:t>
            </a:r>
            <a:endParaRPr lang="en-US" sz="2800" b="1" i="1" dirty="0">
              <a:solidFill>
                <a:srgbClr val="005DA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765" y="6097981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Sept. 12, 2018</a:t>
            </a:r>
            <a:endParaRPr lang="en-US" sz="1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870" y="6194067"/>
            <a:ext cx="470204" cy="47020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2217" y="6300516"/>
            <a:ext cx="3770416" cy="363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Investing in Your Career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200402" y="6428867"/>
            <a:ext cx="7924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pac.org/wp-content/uploads/PACGR-Certificate-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58" y="1189161"/>
            <a:ext cx="6339416" cy="405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874</Words>
  <Application>Microsoft Office PowerPoint</Application>
  <PresentationFormat>Widescreen</PresentationFormat>
  <Paragraphs>164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Office Theme</vt:lpstr>
      <vt:lpstr>PowerPoint Presentation</vt:lpstr>
      <vt:lpstr>It’s a pleasure to join you!</vt:lpstr>
      <vt:lpstr>Today’s Agenda</vt:lpstr>
      <vt:lpstr> Key Takeaways</vt:lpstr>
      <vt:lpstr>Reason to participate: What participants tell us</vt:lpstr>
      <vt:lpstr>Program Overview: Nearly 450 participants</vt:lpstr>
      <vt:lpstr>Program Overview: Tailored to your needs</vt:lpstr>
      <vt:lpstr>Program Overview: Experience and more</vt:lpstr>
      <vt:lpstr>Credit Breakdown  PAC &amp; Grassroots Management</vt:lpstr>
      <vt:lpstr>Credit Breakdown  Public Affairs Management</vt:lpstr>
      <vt:lpstr>Costs: Free to apply, regular program pricing</vt:lpstr>
      <vt:lpstr>PowerPoint Presentation</vt:lpstr>
      <vt:lpstr>Earning Community Credits  PAC &amp; Grassroots Management</vt:lpstr>
      <vt:lpstr>Earning Community Credits  Public Affairs Management</vt:lpstr>
      <vt:lpstr>PowerPoint Presentation</vt:lpstr>
      <vt:lpstr>Congrats, grad!</vt:lpstr>
      <vt:lpstr>Questions? Apply now!  Visit www.pac.org/certificate Select your program Return your application to John Kasander (jkasander@pac.org)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Kasander</dc:creator>
  <cp:lastModifiedBy>John Kasander</cp:lastModifiedBy>
  <cp:revision>56</cp:revision>
  <dcterms:created xsi:type="dcterms:W3CDTF">2019-07-23T14:59:31Z</dcterms:created>
  <dcterms:modified xsi:type="dcterms:W3CDTF">2020-01-13T20:31:36Z</dcterms:modified>
</cp:coreProperties>
</file>