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1"/>
  </p:notesMasterIdLst>
  <p:sldIdLst>
    <p:sldId id="256" r:id="rId5"/>
    <p:sldId id="302" r:id="rId6"/>
    <p:sldId id="288" r:id="rId7"/>
    <p:sldId id="672" r:id="rId8"/>
    <p:sldId id="673" r:id="rId9"/>
    <p:sldId id="277" r:id="rId10"/>
    <p:sldId id="674" r:id="rId11"/>
    <p:sldId id="679" r:id="rId12"/>
    <p:sldId id="676" r:id="rId13"/>
    <p:sldId id="680" r:id="rId14"/>
    <p:sldId id="675" r:id="rId15"/>
    <p:sldId id="681" r:id="rId16"/>
    <p:sldId id="677" r:id="rId17"/>
    <p:sldId id="678" r:id="rId18"/>
    <p:sldId id="682" r:id="rId19"/>
    <p:sldId id="6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2866"/>
    <a:srgbClr val="005DAA"/>
    <a:srgbClr val="EE5555"/>
    <a:srgbClr val="37B8B1"/>
    <a:srgbClr val="3BA5FC"/>
    <a:srgbClr val="E89B2C"/>
    <a:srgbClr val="44546A"/>
    <a:srgbClr val="01295C"/>
    <a:srgbClr val="0C5FA8"/>
    <a:srgbClr val="0E6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FF91BC-F5AC-4E13-986E-62C6BE32EB7D}" v="15" dt="2025-10-22T01:36:45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50" autoAdjust="0"/>
    <p:restoredTop sz="94653"/>
  </p:normalViewPr>
  <p:slideViewPr>
    <p:cSldViewPr snapToGrid="0" snapToObjects="1">
      <p:cViewPr varScale="1">
        <p:scale>
          <a:sx n="63" d="100"/>
          <a:sy n="63" d="100"/>
        </p:scale>
        <p:origin x="3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7D6B6-0CEC-43E3-865C-8C9DDCB707A8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65BE7D57-F69F-42B9-AB21-DB913D18F191}">
      <dgm:prSet phldrT="[Text]" custT="1"/>
      <dgm:spPr>
        <a:solidFill>
          <a:srgbClr val="005DAA"/>
        </a:solidFill>
      </dgm:spPr>
      <dgm:t>
        <a:bodyPr/>
        <a:lstStyle/>
        <a:p>
          <a:r>
            <a:rPr lang="en-US" sz="1400" b="1">
              <a:latin typeface="Segoe UI" pitchFamily="34" charset="0"/>
              <a:ea typeface="Segoe UI" pitchFamily="34" charset="0"/>
              <a:cs typeface="Segoe UI" pitchFamily="34" charset="0"/>
            </a:rPr>
            <a:t>Combine resources to support candidates who support the company’s interests and issues</a:t>
          </a:r>
        </a:p>
      </dgm:t>
    </dgm:pt>
    <dgm:pt modelId="{28AE8736-96A8-4720-BF1D-742B0F54249E}" type="parTrans" cxnId="{A3778AEE-9133-4A22-8605-DB252E1133A0}">
      <dgm:prSet/>
      <dgm:spPr/>
      <dgm:t>
        <a:bodyPr/>
        <a:lstStyle/>
        <a:p>
          <a:endParaRPr lang="en-US"/>
        </a:p>
      </dgm:t>
    </dgm:pt>
    <dgm:pt modelId="{B57D7B1A-A901-4CF6-97EC-8D4120E24F51}" type="sibTrans" cxnId="{A3778AEE-9133-4A22-8605-DB252E1133A0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6B7EE2AB-7D11-4F54-ABB2-BAEF828B2C12}">
      <dgm:prSet phldrT="[Text]" custT="1"/>
      <dgm:spPr>
        <a:solidFill>
          <a:srgbClr val="EE5555"/>
        </a:solidFill>
      </dgm:spPr>
      <dgm:t>
        <a:bodyPr/>
        <a:lstStyle/>
        <a:p>
          <a:r>
            <a:rPr lang="en-US" sz="1300" b="1" dirty="0">
              <a:latin typeface="Segoe UI" pitchFamily="34" charset="0"/>
              <a:ea typeface="Segoe UI" pitchFamily="34" charset="0"/>
              <a:cs typeface="Segoe UI" pitchFamily="34" charset="0"/>
            </a:rPr>
            <a:t>Connected by issues, beliefs or employment</a:t>
          </a:r>
        </a:p>
      </dgm:t>
    </dgm:pt>
    <dgm:pt modelId="{F09519E3-C2D3-44A2-B942-1B7494E308E6}" type="parTrans" cxnId="{B83E1342-2720-4BC8-A809-8F051AE7A5C2}">
      <dgm:prSet/>
      <dgm:spPr/>
      <dgm:t>
        <a:bodyPr/>
        <a:lstStyle/>
        <a:p>
          <a:endParaRPr lang="en-US"/>
        </a:p>
      </dgm:t>
    </dgm:pt>
    <dgm:pt modelId="{8F6AF253-4E04-4461-B541-D7F6871F8E36}" type="sibTrans" cxnId="{B83E1342-2720-4BC8-A809-8F051AE7A5C2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7480F6FE-18EE-4DE2-941B-52B10FC2C88D}">
      <dgm:prSet phldrT="[Text]" custT="1"/>
      <dgm:spPr>
        <a:solidFill>
          <a:srgbClr val="44546A"/>
        </a:solidFill>
      </dgm:spPr>
      <dgm:t>
        <a:bodyPr/>
        <a:lstStyle/>
        <a:p>
          <a:r>
            <a:rPr lang="en-US" sz="1400" b="1" dirty="0">
              <a:latin typeface="Segoe UI" pitchFamily="34" charset="0"/>
              <a:ea typeface="Segoe UI" pitchFamily="34" charset="0"/>
              <a:cs typeface="Segoe UI" pitchFamily="34" charset="0"/>
            </a:rPr>
            <a:t>Like-minded individuals</a:t>
          </a:r>
        </a:p>
      </dgm:t>
    </dgm:pt>
    <dgm:pt modelId="{8F81A654-FF43-46BC-960A-5AD0BB064E77}" type="parTrans" cxnId="{818E0B92-AA86-42D0-BD96-C02943E8380C}">
      <dgm:prSet/>
      <dgm:spPr/>
      <dgm:t>
        <a:bodyPr/>
        <a:lstStyle/>
        <a:p>
          <a:endParaRPr lang="en-US"/>
        </a:p>
      </dgm:t>
    </dgm:pt>
    <dgm:pt modelId="{30788FE3-370F-4E5F-A7E5-C29764D68E5B}" type="sibTrans" cxnId="{818E0B92-AA86-42D0-BD96-C02943E8380C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D37520B0-E5B0-4343-A0B4-D3C59ABB5810}" type="pres">
      <dgm:prSet presAssocID="{6987D6B6-0CEC-43E3-865C-8C9DDCB707A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BCAF5A6-9D2C-48B9-99A8-6F270CE5548A}" type="pres">
      <dgm:prSet presAssocID="{65BE7D57-F69F-42B9-AB21-DB913D18F191}" presName="gear1" presStyleLbl="node1" presStyleIdx="0" presStyleCnt="3">
        <dgm:presLayoutVars>
          <dgm:chMax val="1"/>
          <dgm:bulletEnabled val="1"/>
        </dgm:presLayoutVars>
      </dgm:prSet>
      <dgm:spPr/>
    </dgm:pt>
    <dgm:pt modelId="{5274BF92-7274-4365-BE6B-B4C831B18696}" type="pres">
      <dgm:prSet presAssocID="{65BE7D57-F69F-42B9-AB21-DB913D18F191}" presName="gear1srcNode" presStyleLbl="node1" presStyleIdx="0" presStyleCnt="3"/>
      <dgm:spPr/>
    </dgm:pt>
    <dgm:pt modelId="{3F3324EF-B156-4A9F-A8A2-E366AC22471A}" type="pres">
      <dgm:prSet presAssocID="{65BE7D57-F69F-42B9-AB21-DB913D18F191}" presName="gear1dstNode" presStyleLbl="node1" presStyleIdx="0" presStyleCnt="3"/>
      <dgm:spPr/>
    </dgm:pt>
    <dgm:pt modelId="{20C9B9F0-B0E1-4D8B-AF29-42F2CC0FD8F2}" type="pres">
      <dgm:prSet presAssocID="{6B7EE2AB-7D11-4F54-ABB2-BAEF828B2C12}" presName="gear2" presStyleLbl="node1" presStyleIdx="1" presStyleCnt="3" custScaleX="105941" custScaleY="104877">
        <dgm:presLayoutVars>
          <dgm:chMax val="1"/>
          <dgm:bulletEnabled val="1"/>
        </dgm:presLayoutVars>
      </dgm:prSet>
      <dgm:spPr/>
    </dgm:pt>
    <dgm:pt modelId="{29862D8F-F62E-4CB8-B816-B6028AE5ED99}" type="pres">
      <dgm:prSet presAssocID="{6B7EE2AB-7D11-4F54-ABB2-BAEF828B2C12}" presName="gear2srcNode" presStyleLbl="node1" presStyleIdx="1" presStyleCnt="3"/>
      <dgm:spPr/>
    </dgm:pt>
    <dgm:pt modelId="{F0D63673-F932-4EE6-82C2-1DC3858B9896}" type="pres">
      <dgm:prSet presAssocID="{6B7EE2AB-7D11-4F54-ABB2-BAEF828B2C12}" presName="gear2dstNode" presStyleLbl="node1" presStyleIdx="1" presStyleCnt="3"/>
      <dgm:spPr/>
    </dgm:pt>
    <dgm:pt modelId="{359D53A3-CA23-4C42-8B6A-6D35E1048986}" type="pres">
      <dgm:prSet presAssocID="{7480F6FE-18EE-4DE2-941B-52B10FC2C88D}" presName="gear3" presStyleLbl="node1" presStyleIdx="2" presStyleCnt="3"/>
      <dgm:spPr/>
    </dgm:pt>
    <dgm:pt modelId="{CB14DCBC-AE86-4F1F-A585-1B048A1A80E2}" type="pres">
      <dgm:prSet presAssocID="{7480F6FE-18EE-4DE2-941B-52B10FC2C88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2C03BBA-AE8D-4738-883B-E1F6D9D10076}" type="pres">
      <dgm:prSet presAssocID="{7480F6FE-18EE-4DE2-941B-52B10FC2C88D}" presName="gear3srcNode" presStyleLbl="node1" presStyleIdx="2" presStyleCnt="3"/>
      <dgm:spPr/>
    </dgm:pt>
    <dgm:pt modelId="{200B7124-CC0E-49CF-96C8-5710FF6473C6}" type="pres">
      <dgm:prSet presAssocID="{7480F6FE-18EE-4DE2-941B-52B10FC2C88D}" presName="gear3dstNode" presStyleLbl="node1" presStyleIdx="2" presStyleCnt="3"/>
      <dgm:spPr/>
    </dgm:pt>
    <dgm:pt modelId="{9518B66C-E49D-4052-8EA4-52AC8B4B720A}" type="pres">
      <dgm:prSet presAssocID="{B57D7B1A-A901-4CF6-97EC-8D4120E24F51}" presName="connector1" presStyleLbl="sibTrans2D1" presStyleIdx="0" presStyleCnt="3"/>
      <dgm:spPr/>
    </dgm:pt>
    <dgm:pt modelId="{354E3D1E-0DAD-4395-A6BB-00FDDD110B3C}" type="pres">
      <dgm:prSet presAssocID="{8F6AF253-4E04-4461-B541-D7F6871F8E36}" presName="connector2" presStyleLbl="sibTrans2D1" presStyleIdx="1" presStyleCnt="3"/>
      <dgm:spPr/>
    </dgm:pt>
    <dgm:pt modelId="{F6DE45E4-0F27-4A57-8610-86913BFD3666}" type="pres">
      <dgm:prSet presAssocID="{30788FE3-370F-4E5F-A7E5-C29764D68E5B}" presName="connector3" presStyleLbl="sibTrans2D1" presStyleIdx="2" presStyleCnt="3"/>
      <dgm:spPr/>
    </dgm:pt>
  </dgm:ptLst>
  <dgm:cxnLst>
    <dgm:cxn modelId="{0977A20E-7456-41AD-8B72-7B8B9B33E970}" type="presOf" srcId="{6B7EE2AB-7D11-4F54-ABB2-BAEF828B2C12}" destId="{29862D8F-F62E-4CB8-B816-B6028AE5ED99}" srcOrd="1" destOrd="0" presId="urn:microsoft.com/office/officeart/2005/8/layout/gear1"/>
    <dgm:cxn modelId="{2629161D-883A-4CD5-B7B2-36DD37770EC3}" type="presOf" srcId="{65BE7D57-F69F-42B9-AB21-DB913D18F191}" destId="{9BCAF5A6-9D2C-48B9-99A8-6F270CE5548A}" srcOrd="0" destOrd="0" presId="urn:microsoft.com/office/officeart/2005/8/layout/gear1"/>
    <dgm:cxn modelId="{C8429D2C-99D8-4327-887E-1DE03E57D489}" type="presOf" srcId="{65BE7D57-F69F-42B9-AB21-DB913D18F191}" destId="{5274BF92-7274-4365-BE6B-B4C831B18696}" srcOrd="1" destOrd="0" presId="urn:microsoft.com/office/officeart/2005/8/layout/gear1"/>
    <dgm:cxn modelId="{8CBF182D-A1F0-4C04-A0E4-C262E679F478}" type="presOf" srcId="{65BE7D57-F69F-42B9-AB21-DB913D18F191}" destId="{3F3324EF-B156-4A9F-A8A2-E366AC22471A}" srcOrd="2" destOrd="0" presId="urn:microsoft.com/office/officeart/2005/8/layout/gear1"/>
    <dgm:cxn modelId="{B599CC5F-2158-4583-A582-20D71D6262B0}" type="presOf" srcId="{B57D7B1A-A901-4CF6-97EC-8D4120E24F51}" destId="{9518B66C-E49D-4052-8EA4-52AC8B4B720A}" srcOrd="0" destOrd="0" presId="urn:microsoft.com/office/officeart/2005/8/layout/gear1"/>
    <dgm:cxn modelId="{B83E1342-2720-4BC8-A809-8F051AE7A5C2}" srcId="{6987D6B6-0CEC-43E3-865C-8C9DDCB707A8}" destId="{6B7EE2AB-7D11-4F54-ABB2-BAEF828B2C12}" srcOrd="1" destOrd="0" parTransId="{F09519E3-C2D3-44A2-B942-1B7494E308E6}" sibTransId="{8F6AF253-4E04-4461-B541-D7F6871F8E36}"/>
    <dgm:cxn modelId="{09489E64-D257-439C-91EF-AE5C2F721197}" type="presOf" srcId="{6987D6B6-0CEC-43E3-865C-8C9DDCB707A8}" destId="{D37520B0-E5B0-4343-A0B4-D3C59ABB5810}" srcOrd="0" destOrd="0" presId="urn:microsoft.com/office/officeart/2005/8/layout/gear1"/>
    <dgm:cxn modelId="{818E0B92-AA86-42D0-BD96-C02943E8380C}" srcId="{6987D6B6-0CEC-43E3-865C-8C9DDCB707A8}" destId="{7480F6FE-18EE-4DE2-941B-52B10FC2C88D}" srcOrd="2" destOrd="0" parTransId="{8F81A654-FF43-46BC-960A-5AD0BB064E77}" sibTransId="{30788FE3-370F-4E5F-A7E5-C29764D68E5B}"/>
    <dgm:cxn modelId="{FC45A0AD-9C0A-46DE-ABDB-91892A470788}" type="presOf" srcId="{7480F6FE-18EE-4DE2-941B-52B10FC2C88D}" destId="{CB14DCBC-AE86-4F1F-A585-1B048A1A80E2}" srcOrd="1" destOrd="0" presId="urn:microsoft.com/office/officeart/2005/8/layout/gear1"/>
    <dgm:cxn modelId="{82908EB6-1B4A-4F51-937C-596002CDC407}" type="presOf" srcId="{6B7EE2AB-7D11-4F54-ABB2-BAEF828B2C12}" destId="{F0D63673-F932-4EE6-82C2-1DC3858B9896}" srcOrd="2" destOrd="0" presId="urn:microsoft.com/office/officeart/2005/8/layout/gear1"/>
    <dgm:cxn modelId="{9A2A79CB-9661-4A59-AFF9-79BBE16F1B92}" type="presOf" srcId="{8F6AF253-4E04-4461-B541-D7F6871F8E36}" destId="{354E3D1E-0DAD-4395-A6BB-00FDDD110B3C}" srcOrd="0" destOrd="0" presId="urn:microsoft.com/office/officeart/2005/8/layout/gear1"/>
    <dgm:cxn modelId="{7DC2D4D7-E440-48A0-8338-AEF6A2A623F2}" type="presOf" srcId="{6B7EE2AB-7D11-4F54-ABB2-BAEF828B2C12}" destId="{20C9B9F0-B0E1-4D8B-AF29-42F2CC0FD8F2}" srcOrd="0" destOrd="0" presId="urn:microsoft.com/office/officeart/2005/8/layout/gear1"/>
    <dgm:cxn modelId="{CB8A71D8-A635-4E79-9ABE-DCC08DE13500}" type="presOf" srcId="{7480F6FE-18EE-4DE2-941B-52B10FC2C88D}" destId="{200B7124-CC0E-49CF-96C8-5710FF6473C6}" srcOrd="3" destOrd="0" presId="urn:microsoft.com/office/officeart/2005/8/layout/gear1"/>
    <dgm:cxn modelId="{257FADDB-35A9-456F-8930-040D174D354E}" type="presOf" srcId="{30788FE3-370F-4E5F-A7E5-C29764D68E5B}" destId="{F6DE45E4-0F27-4A57-8610-86913BFD3666}" srcOrd="0" destOrd="0" presId="urn:microsoft.com/office/officeart/2005/8/layout/gear1"/>
    <dgm:cxn modelId="{B7F1FDDE-1B9D-4BDF-8384-00D84135C526}" type="presOf" srcId="{7480F6FE-18EE-4DE2-941B-52B10FC2C88D}" destId="{32C03BBA-AE8D-4738-883B-E1F6D9D10076}" srcOrd="2" destOrd="0" presId="urn:microsoft.com/office/officeart/2005/8/layout/gear1"/>
    <dgm:cxn modelId="{A1DA96E3-EE45-49BC-B98D-6BFC9D5B33BF}" type="presOf" srcId="{7480F6FE-18EE-4DE2-941B-52B10FC2C88D}" destId="{359D53A3-CA23-4C42-8B6A-6D35E1048986}" srcOrd="0" destOrd="0" presId="urn:microsoft.com/office/officeart/2005/8/layout/gear1"/>
    <dgm:cxn modelId="{A3778AEE-9133-4A22-8605-DB252E1133A0}" srcId="{6987D6B6-0CEC-43E3-865C-8C9DDCB707A8}" destId="{65BE7D57-F69F-42B9-AB21-DB913D18F191}" srcOrd="0" destOrd="0" parTransId="{28AE8736-96A8-4720-BF1D-742B0F54249E}" sibTransId="{B57D7B1A-A901-4CF6-97EC-8D4120E24F51}"/>
    <dgm:cxn modelId="{C652F459-47D8-45B4-84FE-F5266863C9DE}" type="presParOf" srcId="{D37520B0-E5B0-4343-A0B4-D3C59ABB5810}" destId="{9BCAF5A6-9D2C-48B9-99A8-6F270CE5548A}" srcOrd="0" destOrd="0" presId="urn:microsoft.com/office/officeart/2005/8/layout/gear1"/>
    <dgm:cxn modelId="{1D34F795-30F9-44C3-9C3C-C69690F045AD}" type="presParOf" srcId="{D37520B0-E5B0-4343-A0B4-D3C59ABB5810}" destId="{5274BF92-7274-4365-BE6B-B4C831B18696}" srcOrd="1" destOrd="0" presId="urn:microsoft.com/office/officeart/2005/8/layout/gear1"/>
    <dgm:cxn modelId="{FA34E751-1BBF-4EB4-AD44-4D5C3ADE4FC0}" type="presParOf" srcId="{D37520B0-E5B0-4343-A0B4-D3C59ABB5810}" destId="{3F3324EF-B156-4A9F-A8A2-E366AC22471A}" srcOrd="2" destOrd="0" presId="urn:microsoft.com/office/officeart/2005/8/layout/gear1"/>
    <dgm:cxn modelId="{E5A24AA2-DE58-4D76-981D-022A96E5DC71}" type="presParOf" srcId="{D37520B0-E5B0-4343-A0B4-D3C59ABB5810}" destId="{20C9B9F0-B0E1-4D8B-AF29-42F2CC0FD8F2}" srcOrd="3" destOrd="0" presId="urn:microsoft.com/office/officeart/2005/8/layout/gear1"/>
    <dgm:cxn modelId="{52F1F5E3-AA04-4E2A-A55C-14C5D122F23D}" type="presParOf" srcId="{D37520B0-E5B0-4343-A0B4-D3C59ABB5810}" destId="{29862D8F-F62E-4CB8-B816-B6028AE5ED99}" srcOrd="4" destOrd="0" presId="urn:microsoft.com/office/officeart/2005/8/layout/gear1"/>
    <dgm:cxn modelId="{B9289B1F-AF6F-4F7E-B15A-226E915D3B7C}" type="presParOf" srcId="{D37520B0-E5B0-4343-A0B4-D3C59ABB5810}" destId="{F0D63673-F932-4EE6-82C2-1DC3858B9896}" srcOrd="5" destOrd="0" presId="urn:microsoft.com/office/officeart/2005/8/layout/gear1"/>
    <dgm:cxn modelId="{2396734D-AA70-4E27-97ED-EEBFFBB6D8BE}" type="presParOf" srcId="{D37520B0-E5B0-4343-A0B4-D3C59ABB5810}" destId="{359D53A3-CA23-4C42-8B6A-6D35E1048986}" srcOrd="6" destOrd="0" presId="urn:microsoft.com/office/officeart/2005/8/layout/gear1"/>
    <dgm:cxn modelId="{A9DEE632-D745-4B09-941A-31566872DAC2}" type="presParOf" srcId="{D37520B0-E5B0-4343-A0B4-D3C59ABB5810}" destId="{CB14DCBC-AE86-4F1F-A585-1B048A1A80E2}" srcOrd="7" destOrd="0" presId="urn:microsoft.com/office/officeart/2005/8/layout/gear1"/>
    <dgm:cxn modelId="{79226BE7-76B1-4C41-99EF-3258FC6D0BDD}" type="presParOf" srcId="{D37520B0-E5B0-4343-A0B4-D3C59ABB5810}" destId="{32C03BBA-AE8D-4738-883B-E1F6D9D10076}" srcOrd="8" destOrd="0" presId="urn:microsoft.com/office/officeart/2005/8/layout/gear1"/>
    <dgm:cxn modelId="{CBBBC33F-35A6-489E-9026-26C0BD27DE30}" type="presParOf" srcId="{D37520B0-E5B0-4343-A0B4-D3C59ABB5810}" destId="{200B7124-CC0E-49CF-96C8-5710FF6473C6}" srcOrd="9" destOrd="0" presId="urn:microsoft.com/office/officeart/2005/8/layout/gear1"/>
    <dgm:cxn modelId="{702A482B-C5FE-4932-A4F2-771F38475F77}" type="presParOf" srcId="{D37520B0-E5B0-4343-A0B4-D3C59ABB5810}" destId="{9518B66C-E49D-4052-8EA4-52AC8B4B720A}" srcOrd="10" destOrd="0" presId="urn:microsoft.com/office/officeart/2005/8/layout/gear1"/>
    <dgm:cxn modelId="{C29A3549-9685-4395-AD99-58E08B8E0FCB}" type="presParOf" srcId="{D37520B0-E5B0-4343-A0B4-D3C59ABB5810}" destId="{354E3D1E-0DAD-4395-A6BB-00FDDD110B3C}" srcOrd="11" destOrd="0" presId="urn:microsoft.com/office/officeart/2005/8/layout/gear1"/>
    <dgm:cxn modelId="{C58195F5-F428-4F61-933F-BEADE2F60B07}" type="presParOf" srcId="{D37520B0-E5B0-4343-A0B4-D3C59ABB5810}" destId="{F6DE45E4-0F27-4A57-8610-86913BFD366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A01EAF-62A8-46D8-9AC8-933C6E05AA07}" type="doc">
      <dgm:prSet loTypeId="urn:microsoft.com/office/officeart/2005/8/layout/cycle3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2DCF7C2-A9AE-4C3F-85F6-A64CF2332D3F}">
      <dgm:prSet phldrT="[Text]" custT="1"/>
      <dgm:spPr>
        <a:xfrm>
          <a:off x="2971762" y="1023"/>
          <a:ext cx="2133674" cy="1066837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546A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400" b="0" dirty="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Lobbying team monitors top legislative priorities &amp; opportunities </a:t>
          </a:r>
          <a:r>
            <a:rPr lang="en-US" sz="1400" b="0" u="sng" dirty="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and</a:t>
          </a:r>
          <a:r>
            <a:rPr lang="en-US" sz="1400" b="0" u="none" dirty="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 informs grassroots and PAC teams of issue champions in Congress</a:t>
          </a:r>
          <a:endParaRPr lang="en-US" sz="1400" b="0" dirty="0">
            <a:solidFill>
              <a:srgbClr val="44546A"/>
            </a:solidFill>
            <a:latin typeface="Century Gothic" panose="020B0502020202020204" pitchFamily="34" charset="0"/>
            <a:ea typeface="+mn-ea"/>
            <a:cs typeface="Arial" panose="020B0604020202020204" pitchFamily="34" charset="0"/>
          </a:endParaRPr>
        </a:p>
      </dgm:t>
    </dgm:pt>
    <dgm:pt modelId="{722491F6-B852-411F-8532-E71F8B318D8B}" type="parTrans" cxnId="{1CFDE53B-F3A9-4269-8A4C-26D0D1AC5664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169BE-9B11-4B80-B6F1-D2FA264D6A5F}" type="sibTrans" cxnId="{1CFDE53B-F3A9-4269-8A4C-26D0D1AC5664}">
      <dgm:prSet/>
      <dgm:spPr>
        <a:xfrm>
          <a:off x="1768084" y="-27921"/>
          <a:ext cx="4541031" cy="4541031"/>
        </a:xfrm>
        <a:prstGeom prst="circularArrow">
          <a:avLst>
            <a:gd name="adj1" fmla="val 5544"/>
            <a:gd name="adj2" fmla="val 330680"/>
            <a:gd name="adj3" fmla="val 13767987"/>
            <a:gd name="adj4" fmla="val 17390797"/>
            <a:gd name="adj5" fmla="val 5757"/>
          </a:avLst>
        </a:prstGeom>
        <a:solidFill>
          <a:schemeClr val="bg1"/>
        </a:solidFill>
        <a:ln>
          <a:noFill/>
        </a:ln>
        <a:effectLst/>
      </dgm:spPr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3FE2A5-04E4-4FDD-9E90-F9C1AED81C60}">
      <dgm:prSet phldrT="[Text]" custT="1"/>
      <dgm:spPr>
        <a:xfrm>
          <a:off x="4813459" y="1339094"/>
          <a:ext cx="2133674" cy="1066837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546A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400" dirty="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Lawmakers  and agencies are </a:t>
          </a:r>
          <a:r>
            <a:rPr lang="en-US" sz="1400" b="0" dirty="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lobbied</a:t>
          </a:r>
          <a:r>
            <a:rPr lang="en-US" sz="1400" dirty="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 on organization’s legislative priorities &amp; educated on impact of legislation</a:t>
          </a:r>
        </a:p>
      </dgm:t>
    </dgm:pt>
    <dgm:pt modelId="{AA8DDF34-82B9-46A0-8F62-32420F48DC8B}" type="parTrans" cxnId="{32CF1AFC-581D-4DAA-8796-CB295F1C1107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244FC4-72E3-4D26-AB2E-90748041D1D8}" type="sibTrans" cxnId="{32CF1AFC-581D-4DAA-8796-CB295F1C1107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CF2033-3622-4DB9-A794-1959627136AE}">
      <dgm:prSet phldrT="[Text]" custT="1"/>
      <dgm:spPr>
        <a:xfrm>
          <a:off x="4723354" y="3188483"/>
          <a:ext cx="2133674" cy="106683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44546A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400" dirty="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Grassroots team educates membership on priority issues; asks for action alert, grasstops response</a:t>
          </a:r>
        </a:p>
      </dgm:t>
    </dgm:pt>
    <dgm:pt modelId="{EC81A982-4666-41FF-85FA-678B30E49D5C}" type="parTrans" cxnId="{B382AC99-03E3-47EC-968C-D1D70C2810F8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4D2566-89C5-4ECB-A42B-40DFD1435E1E}" type="sibTrans" cxnId="{B382AC99-03E3-47EC-968C-D1D70C2810F8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0D07B7-6E9A-47A5-9661-EE92BDB0EF44}">
      <dgm:prSet phldrT="[Text]" custT="1"/>
      <dgm:spPr>
        <a:xfrm>
          <a:off x="1276470" y="3188507"/>
          <a:ext cx="2133674" cy="1066837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546A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400" dirty="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The PAC supports the re-election of industry-friendly legislators </a:t>
          </a:r>
        </a:p>
      </dgm:t>
    </dgm:pt>
    <dgm:pt modelId="{6FF41275-D64E-46FB-B5F3-FC2CCD965359}" type="parTrans" cxnId="{1DC52471-E1D6-440A-A781-DB7B685AF002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2EF9F-1A79-48B3-97D5-049A1E04A338}" type="sibTrans" cxnId="{1DC52471-E1D6-440A-A781-DB7B685AF002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CB4D09-D89C-4CEF-B303-67C9A0D9489B}">
      <dgm:prSet phldrT="[Text]" custT="1"/>
      <dgm:spPr>
        <a:xfrm>
          <a:off x="1130066" y="1339094"/>
          <a:ext cx="2133674" cy="1066837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546A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400" b="0" dirty="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Post-election, stakeholders provide input on legislative priorities to help develop legislative agenda</a:t>
          </a:r>
        </a:p>
      </dgm:t>
    </dgm:pt>
    <dgm:pt modelId="{1F341353-38A1-49A0-9AE4-84F2C16DC086}" type="parTrans" cxnId="{E3306788-0C8C-4938-B0BA-DA0020DBD4B7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F11FC6-4151-49F7-A97A-E7CFA2475459}" type="sibTrans" cxnId="{E3306788-0C8C-4938-B0BA-DA0020DBD4B7}">
      <dgm:prSet/>
      <dgm:spPr/>
      <dgm:t>
        <a:bodyPr/>
        <a:lstStyle/>
        <a:p>
          <a:endParaRPr lang="en-U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834433-BDE2-404E-81A8-4D0A8A527E5D}" type="pres">
      <dgm:prSet presAssocID="{BFA01EAF-62A8-46D8-9AC8-933C6E05AA07}" presName="Name0" presStyleCnt="0">
        <dgm:presLayoutVars>
          <dgm:dir/>
          <dgm:resizeHandles val="exact"/>
        </dgm:presLayoutVars>
      </dgm:prSet>
      <dgm:spPr/>
    </dgm:pt>
    <dgm:pt modelId="{E263D699-9D59-4DF7-BA58-6622859B9E03}" type="pres">
      <dgm:prSet presAssocID="{BFA01EAF-62A8-46D8-9AC8-933C6E05AA07}" presName="cycle" presStyleCnt="0"/>
      <dgm:spPr/>
    </dgm:pt>
    <dgm:pt modelId="{8CEF2DA0-65E8-45C2-80BA-C39FBA9D058A}" type="pres">
      <dgm:prSet presAssocID="{82DCF7C2-A9AE-4C3F-85F6-A64CF2332D3F}" presName="nodeFirstNode" presStyleLbl="node1" presStyleIdx="0" presStyleCnt="5" custScaleY="107490">
        <dgm:presLayoutVars>
          <dgm:bulletEnabled val="1"/>
        </dgm:presLayoutVars>
      </dgm:prSet>
      <dgm:spPr/>
    </dgm:pt>
    <dgm:pt modelId="{C229A55F-B8AB-496F-8D25-233EC91C9BC7}" type="pres">
      <dgm:prSet presAssocID="{C27169BE-9B11-4B80-B6F1-D2FA264D6A5F}" presName="sibTransFirstNode" presStyleLbl="bgShp" presStyleIdx="0" presStyleCnt="1"/>
      <dgm:spPr/>
    </dgm:pt>
    <dgm:pt modelId="{99DA7A3D-2DCB-4ACC-BA11-043D54BAC2BA}" type="pres">
      <dgm:prSet presAssocID="{403FE2A5-04E4-4FDD-9E90-F9C1AED81C60}" presName="nodeFollowingNodes" presStyleLbl="node1" presStyleIdx="1" presStyleCnt="5">
        <dgm:presLayoutVars>
          <dgm:bulletEnabled val="1"/>
        </dgm:presLayoutVars>
      </dgm:prSet>
      <dgm:spPr/>
    </dgm:pt>
    <dgm:pt modelId="{EFA74BB0-1B23-47BC-8C7A-F68DB068BFF4}" type="pres">
      <dgm:prSet presAssocID="{2BCF2033-3622-4DB9-A794-1959627136AE}" presName="nodeFollowingNodes" presStyleLbl="node1" presStyleIdx="2" presStyleCnt="5" custRadScaleRad="111153" custRadScaleInc="-30776">
        <dgm:presLayoutVars>
          <dgm:bulletEnabled val="1"/>
        </dgm:presLayoutVars>
      </dgm:prSet>
      <dgm:spPr/>
    </dgm:pt>
    <dgm:pt modelId="{25971996-97DE-43C5-A0BD-C22811AADDE3}" type="pres">
      <dgm:prSet presAssocID="{000D07B7-6E9A-47A5-9661-EE92BDB0EF44}" presName="nodeFollowingNodes" presStyleLbl="node1" presStyleIdx="3" presStyleCnt="5" custRadScaleRad="108801" custRadScaleInc="29292">
        <dgm:presLayoutVars>
          <dgm:bulletEnabled val="1"/>
        </dgm:presLayoutVars>
      </dgm:prSet>
      <dgm:spPr/>
    </dgm:pt>
    <dgm:pt modelId="{0B7E265A-3E5F-4139-BA53-5E5BC8096373}" type="pres">
      <dgm:prSet presAssocID="{F8CB4D09-D89C-4CEF-B303-67C9A0D9489B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8B7B3024-7962-46B4-B2F8-ACB0A4A01B93}" type="presOf" srcId="{2BCF2033-3622-4DB9-A794-1959627136AE}" destId="{EFA74BB0-1B23-47BC-8C7A-F68DB068BFF4}" srcOrd="0" destOrd="0" presId="urn:microsoft.com/office/officeart/2005/8/layout/cycle3"/>
    <dgm:cxn modelId="{1CFDE53B-F3A9-4269-8A4C-26D0D1AC5664}" srcId="{BFA01EAF-62A8-46D8-9AC8-933C6E05AA07}" destId="{82DCF7C2-A9AE-4C3F-85F6-A64CF2332D3F}" srcOrd="0" destOrd="0" parTransId="{722491F6-B852-411F-8532-E71F8B318D8B}" sibTransId="{C27169BE-9B11-4B80-B6F1-D2FA264D6A5F}"/>
    <dgm:cxn modelId="{6FC7B763-A2BA-41D1-98F3-A40DA9086593}" type="presOf" srcId="{000D07B7-6E9A-47A5-9661-EE92BDB0EF44}" destId="{25971996-97DE-43C5-A0BD-C22811AADDE3}" srcOrd="0" destOrd="0" presId="urn:microsoft.com/office/officeart/2005/8/layout/cycle3"/>
    <dgm:cxn modelId="{F2C2BD6A-6E56-4565-8462-DEA5991682C3}" type="presOf" srcId="{403FE2A5-04E4-4FDD-9E90-F9C1AED81C60}" destId="{99DA7A3D-2DCB-4ACC-BA11-043D54BAC2BA}" srcOrd="0" destOrd="0" presId="urn:microsoft.com/office/officeart/2005/8/layout/cycle3"/>
    <dgm:cxn modelId="{B102F54F-80E3-4D4A-8A29-2CEDD0120BBA}" type="presOf" srcId="{82DCF7C2-A9AE-4C3F-85F6-A64CF2332D3F}" destId="{8CEF2DA0-65E8-45C2-80BA-C39FBA9D058A}" srcOrd="0" destOrd="0" presId="urn:microsoft.com/office/officeart/2005/8/layout/cycle3"/>
    <dgm:cxn modelId="{1DC52471-E1D6-440A-A781-DB7B685AF002}" srcId="{BFA01EAF-62A8-46D8-9AC8-933C6E05AA07}" destId="{000D07B7-6E9A-47A5-9661-EE92BDB0EF44}" srcOrd="3" destOrd="0" parTransId="{6FF41275-D64E-46FB-B5F3-FC2CCD965359}" sibTransId="{7EB2EF9F-1A79-48B3-97D5-049A1E04A338}"/>
    <dgm:cxn modelId="{D01A5A84-1A6A-46DE-AB73-7E4AB57812BA}" type="presOf" srcId="{F8CB4D09-D89C-4CEF-B303-67C9A0D9489B}" destId="{0B7E265A-3E5F-4139-BA53-5E5BC8096373}" srcOrd="0" destOrd="0" presId="urn:microsoft.com/office/officeart/2005/8/layout/cycle3"/>
    <dgm:cxn modelId="{E3306788-0C8C-4938-B0BA-DA0020DBD4B7}" srcId="{BFA01EAF-62A8-46D8-9AC8-933C6E05AA07}" destId="{F8CB4D09-D89C-4CEF-B303-67C9A0D9489B}" srcOrd="4" destOrd="0" parTransId="{1F341353-38A1-49A0-9AE4-84F2C16DC086}" sibTransId="{BAF11FC6-4151-49F7-A97A-E7CFA2475459}"/>
    <dgm:cxn modelId="{B382AC99-03E3-47EC-968C-D1D70C2810F8}" srcId="{BFA01EAF-62A8-46D8-9AC8-933C6E05AA07}" destId="{2BCF2033-3622-4DB9-A794-1959627136AE}" srcOrd="2" destOrd="0" parTransId="{EC81A982-4666-41FF-85FA-678B30E49D5C}" sibTransId="{AA4D2566-89C5-4ECB-A42B-40DFD1435E1E}"/>
    <dgm:cxn modelId="{4C3D43A8-7F69-49FF-AB4E-BC9CB39F467D}" type="presOf" srcId="{BFA01EAF-62A8-46D8-9AC8-933C6E05AA07}" destId="{BB834433-BDE2-404E-81A8-4D0A8A527E5D}" srcOrd="0" destOrd="0" presId="urn:microsoft.com/office/officeart/2005/8/layout/cycle3"/>
    <dgm:cxn modelId="{B47B6AF4-B2DB-4391-BD59-3A26A4B04591}" type="presOf" srcId="{C27169BE-9B11-4B80-B6F1-D2FA264D6A5F}" destId="{C229A55F-B8AB-496F-8D25-233EC91C9BC7}" srcOrd="0" destOrd="0" presId="urn:microsoft.com/office/officeart/2005/8/layout/cycle3"/>
    <dgm:cxn modelId="{32CF1AFC-581D-4DAA-8796-CB295F1C1107}" srcId="{BFA01EAF-62A8-46D8-9AC8-933C6E05AA07}" destId="{403FE2A5-04E4-4FDD-9E90-F9C1AED81C60}" srcOrd="1" destOrd="0" parTransId="{AA8DDF34-82B9-46A0-8F62-32420F48DC8B}" sibTransId="{BC244FC4-72E3-4D26-AB2E-90748041D1D8}"/>
    <dgm:cxn modelId="{273A4680-49D5-4BFB-9755-EB66AAF5CAFC}" type="presParOf" srcId="{BB834433-BDE2-404E-81A8-4D0A8A527E5D}" destId="{E263D699-9D59-4DF7-BA58-6622859B9E03}" srcOrd="0" destOrd="0" presId="urn:microsoft.com/office/officeart/2005/8/layout/cycle3"/>
    <dgm:cxn modelId="{62529992-9E64-4506-B8CB-73410A32403A}" type="presParOf" srcId="{E263D699-9D59-4DF7-BA58-6622859B9E03}" destId="{8CEF2DA0-65E8-45C2-80BA-C39FBA9D058A}" srcOrd="0" destOrd="0" presId="urn:microsoft.com/office/officeart/2005/8/layout/cycle3"/>
    <dgm:cxn modelId="{39C9D253-BD77-4663-B7B0-3A3FF70E0AAD}" type="presParOf" srcId="{E263D699-9D59-4DF7-BA58-6622859B9E03}" destId="{C229A55F-B8AB-496F-8D25-233EC91C9BC7}" srcOrd="1" destOrd="0" presId="urn:microsoft.com/office/officeart/2005/8/layout/cycle3"/>
    <dgm:cxn modelId="{328EA3B3-D56F-4B94-B7F6-D8BB090B781D}" type="presParOf" srcId="{E263D699-9D59-4DF7-BA58-6622859B9E03}" destId="{99DA7A3D-2DCB-4ACC-BA11-043D54BAC2BA}" srcOrd="2" destOrd="0" presId="urn:microsoft.com/office/officeart/2005/8/layout/cycle3"/>
    <dgm:cxn modelId="{881FA724-8D80-4862-8364-0F3B6F2A826E}" type="presParOf" srcId="{E263D699-9D59-4DF7-BA58-6622859B9E03}" destId="{EFA74BB0-1B23-47BC-8C7A-F68DB068BFF4}" srcOrd="3" destOrd="0" presId="urn:microsoft.com/office/officeart/2005/8/layout/cycle3"/>
    <dgm:cxn modelId="{9A98214F-4A02-4AA2-8D9D-4C89A06B37B4}" type="presParOf" srcId="{E263D699-9D59-4DF7-BA58-6622859B9E03}" destId="{25971996-97DE-43C5-A0BD-C22811AADDE3}" srcOrd="4" destOrd="0" presId="urn:microsoft.com/office/officeart/2005/8/layout/cycle3"/>
    <dgm:cxn modelId="{D4A7F223-AE1C-4145-9AA9-D6630B8136AA}" type="presParOf" srcId="{E263D699-9D59-4DF7-BA58-6622859B9E03}" destId="{0B7E265A-3E5F-4139-BA53-5E5BC8096373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E2BD45-8A5E-4D7D-9B1F-0168190DCA36}" type="doc">
      <dgm:prSet loTypeId="urn:microsoft.com/office/officeart/2005/8/layout/radial4" loCatId="relationship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B457D0D-45F9-4520-AC0D-0E2A1335869B}">
      <dgm:prSet phldrT="[Text]"/>
      <dgm:spPr>
        <a:solidFill>
          <a:srgbClr val="EE5555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PAC Positives</a:t>
          </a:r>
        </a:p>
      </dgm:t>
    </dgm:pt>
    <dgm:pt modelId="{A53CC02B-13AC-447A-B7D6-CE79BC40E5AF}" type="parTrans" cxnId="{06D8AE0E-48BD-4C79-B12A-A07C5C5643A2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E9022C62-609F-42FE-B641-6B15D2423FFE}" type="sibTrans" cxnId="{06D8AE0E-48BD-4C79-B12A-A07C5C5643A2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06DEC501-8CA6-42F8-A036-9F610568DFF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2"/>
              </a:solidFill>
              <a:latin typeface="Century Gothic" panose="020B0502020202020204" pitchFamily="34" charset="0"/>
              <a:cs typeface="Arial" pitchFamily="34" charset="0"/>
            </a:rPr>
            <a:t>Build relationships with candidates</a:t>
          </a:r>
          <a:endParaRPr lang="en-US" dirty="0">
            <a:solidFill>
              <a:schemeClr val="tx2"/>
            </a:solidFill>
            <a:latin typeface="Century Gothic" panose="020B0502020202020204" pitchFamily="34" charset="0"/>
          </a:endParaRPr>
        </a:p>
      </dgm:t>
    </dgm:pt>
    <dgm:pt modelId="{4D19DE2A-0E67-4CE7-8186-B9D9A101D05F}" type="parTrans" cxnId="{77F5CFC0-BF55-43FE-B813-CCE0EC7B5782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629D4F7A-9E3A-4824-8012-574D52909727}" type="sibTrans" cxnId="{77F5CFC0-BF55-43FE-B813-CCE0EC7B5782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38BE1C11-2056-4431-A4B1-B4040ED55ED9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sz="2000" dirty="0">
              <a:solidFill>
                <a:schemeClr val="tx2"/>
              </a:solidFill>
              <a:latin typeface="Century Gothic" panose="020B0502020202020204" pitchFamily="34" charset="0"/>
            </a:rPr>
            <a:t>Increase audience’s understanding of political process</a:t>
          </a:r>
        </a:p>
      </dgm:t>
    </dgm:pt>
    <dgm:pt modelId="{8ED7C1F3-2D1E-4183-B796-2A748770D1CA}" type="parTrans" cxnId="{619F78DF-8EF5-438B-99CD-49AD7D75FAD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625ADAE5-DE9F-4E3F-8672-5591886F61D6}" type="sibTrans" cxnId="{619F78DF-8EF5-438B-99CD-49AD7D75FAD5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66BB7D23-20FD-4E93-A3BA-0950F9A0F88F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000" dirty="0">
              <a:solidFill>
                <a:schemeClr val="tx2"/>
              </a:solidFill>
              <a:latin typeface="Century Gothic" panose="020B0502020202020204" pitchFamily="34" charset="0"/>
              <a:cs typeface="Arial" pitchFamily="34" charset="0"/>
            </a:rPr>
            <a:t>Connect donors with candidates to educate them on issues/org</a:t>
          </a:r>
        </a:p>
      </dgm:t>
    </dgm:pt>
    <dgm:pt modelId="{BCC2751F-655C-4A31-AB9B-51B7511EBC39}" type="parTrans" cxnId="{F58F9478-A0DF-43EA-87B4-3572BE1C7850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A5557002-E1DA-43F8-AFB2-C9282EDC88B4}" type="sibTrans" cxnId="{F58F9478-A0DF-43EA-87B4-3572BE1C7850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AE4C4EC5-1379-44FD-B1C9-768368DEDABD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2"/>
              </a:solidFill>
              <a:latin typeface="Century Gothic" panose="020B0502020202020204" pitchFamily="34" charset="0"/>
              <a:cs typeface="Arial" pitchFamily="34" charset="0"/>
            </a:rPr>
            <a:t>Provide election/political information to further good government</a:t>
          </a:r>
        </a:p>
      </dgm:t>
    </dgm:pt>
    <dgm:pt modelId="{DA5EF688-1F52-4707-9759-7F54E601C88B}" type="parTrans" cxnId="{11AA5CD2-F344-4CAE-9CC0-A51F5FCA39AA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9A0656AF-C256-4039-B586-5B48CCC2155F}" type="sibTrans" cxnId="{11AA5CD2-F344-4CAE-9CC0-A51F5FCA39AA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5ECD75AC-B23E-4420-9DC5-70D1A6B528B2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2"/>
              </a:solidFill>
              <a:latin typeface="Century Gothic" panose="020B0502020202020204" pitchFamily="34" charset="0"/>
              <a:cs typeface="Arial" pitchFamily="34" charset="0"/>
            </a:rPr>
            <a:t>Advance organizational/ government affairs priorities</a:t>
          </a:r>
        </a:p>
      </dgm:t>
    </dgm:pt>
    <dgm:pt modelId="{8D5D0CD5-53AA-4B2B-A33E-DA0EBFFCE109}" type="parTrans" cxnId="{3EE8782F-735A-46D1-9091-0011EBBE0AFE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63EE7551-D9FD-44D3-AD42-972AD172ACF8}" type="sibTrans" cxnId="{3EE8782F-735A-46D1-9091-0011EBBE0AFE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5D4067F8-D7B5-4684-8077-E7B5BC1D0621}" type="pres">
      <dgm:prSet presAssocID="{B9E2BD45-8A5E-4D7D-9B1F-0168190DCA3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8A7FD65-7D35-4666-81D8-81C8B44F13A4}" type="pres">
      <dgm:prSet presAssocID="{CB457D0D-45F9-4520-AC0D-0E2A1335869B}" presName="centerShape" presStyleLbl="node0" presStyleIdx="0" presStyleCnt="1"/>
      <dgm:spPr/>
    </dgm:pt>
    <dgm:pt modelId="{DC200C1A-541C-4671-8357-0D47C9BF3626}" type="pres">
      <dgm:prSet presAssocID="{4D19DE2A-0E67-4CE7-8186-B9D9A101D05F}" presName="parTrans" presStyleLbl="bgSibTrans2D1" presStyleIdx="0" presStyleCnt="5"/>
      <dgm:spPr/>
    </dgm:pt>
    <dgm:pt modelId="{87CD910C-23EF-4EED-81AB-2DAE3A4F269F}" type="pres">
      <dgm:prSet presAssocID="{06DEC501-8CA6-42F8-A036-9F610568DFF4}" presName="node" presStyleLbl="node1" presStyleIdx="0" presStyleCnt="5">
        <dgm:presLayoutVars>
          <dgm:bulletEnabled val="1"/>
        </dgm:presLayoutVars>
      </dgm:prSet>
      <dgm:spPr/>
    </dgm:pt>
    <dgm:pt modelId="{3E1A1FC6-69DA-443D-8298-33FBA4F8A67E}" type="pres">
      <dgm:prSet presAssocID="{8ED7C1F3-2D1E-4183-B796-2A748770D1CA}" presName="parTrans" presStyleLbl="bgSibTrans2D1" presStyleIdx="1" presStyleCnt="5" custLinFactNeighborX="6673" custLinFactNeighborY="-7496"/>
      <dgm:spPr/>
    </dgm:pt>
    <dgm:pt modelId="{2A2118C9-E827-46F7-8541-E5312889B9DE}" type="pres">
      <dgm:prSet presAssocID="{38BE1C11-2056-4431-A4B1-B4040ED55ED9}" presName="node" presStyleLbl="node1" presStyleIdx="1" presStyleCnt="5">
        <dgm:presLayoutVars>
          <dgm:bulletEnabled val="1"/>
        </dgm:presLayoutVars>
      </dgm:prSet>
      <dgm:spPr/>
    </dgm:pt>
    <dgm:pt modelId="{EDED6EDD-5C86-4800-A69A-2DEA7217F8D4}" type="pres">
      <dgm:prSet presAssocID="{BCC2751F-655C-4A31-AB9B-51B7511EBC39}" presName="parTrans" presStyleLbl="bgSibTrans2D1" presStyleIdx="2" presStyleCnt="5"/>
      <dgm:spPr/>
    </dgm:pt>
    <dgm:pt modelId="{61E45DD5-56FA-44ED-A7D5-D7FA41A02BB7}" type="pres">
      <dgm:prSet presAssocID="{66BB7D23-20FD-4E93-A3BA-0950F9A0F88F}" presName="node" presStyleLbl="node1" presStyleIdx="2" presStyleCnt="5">
        <dgm:presLayoutVars>
          <dgm:bulletEnabled val="1"/>
        </dgm:presLayoutVars>
      </dgm:prSet>
      <dgm:spPr/>
    </dgm:pt>
    <dgm:pt modelId="{D03CF236-9034-41A7-8943-E5CA398257DB}" type="pres">
      <dgm:prSet presAssocID="{DA5EF688-1F52-4707-9759-7F54E601C88B}" presName="parTrans" presStyleLbl="bgSibTrans2D1" presStyleIdx="3" presStyleCnt="5" custLinFactNeighborX="-8636" custLinFactNeighborY="-7496"/>
      <dgm:spPr/>
    </dgm:pt>
    <dgm:pt modelId="{BD9FC89A-1DD6-4F43-A67B-D31894FF1837}" type="pres">
      <dgm:prSet presAssocID="{AE4C4EC5-1379-44FD-B1C9-768368DEDABD}" presName="node" presStyleLbl="node1" presStyleIdx="3" presStyleCnt="5">
        <dgm:presLayoutVars>
          <dgm:bulletEnabled val="1"/>
        </dgm:presLayoutVars>
      </dgm:prSet>
      <dgm:spPr/>
    </dgm:pt>
    <dgm:pt modelId="{8B598B84-3253-45EF-8D2A-C4438C62B858}" type="pres">
      <dgm:prSet presAssocID="{8D5D0CD5-53AA-4B2B-A33E-DA0EBFFCE109}" presName="parTrans" presStyleLbl="bgSibTrans2D1" presStyleIdx="4" presStyleCnt="5"/>
      <dgm:spPr/>
    </dgm:pt>
    <dgm:pt modelId="{369B3EEE-ADC8-45B0-886F-AE5267B21E74}" type="pres">
      <dgm:prSet presAssocID="{5ECD75AC-B23E-4420-9DC5-70D1A6B528B2}" presName="node" presStyleLbl="node1" presStyleIdx="4" presStyleCnt="5">
        <dgm:presLayoutVars>
          <dgm:bulletEnabled val="1"/>
        </dgm:presLayoutVars>
      </dgm:prSet>
      <dgm:spPr/>
    </dgm:pt>
  </dgm:ptLst>
  <dgm:cxnLst>
    <dgm:cxn modelId="{06D8AE0E-48BD-4C79-B12A-A07C5C5643A2}" srcId="{B9E2BD45-8A5E-4D7D-9B1F-0168190DCA36}" destId="{CB457D0D-45F9-4520-AC0D-0E2A1335869B}" srcOrd="0" destOrd="0" parTransId="{A53CC02B-13AC-447A-B7D6-CE79BC40E5AF}" sibTransId="{E9022C62-609F-42FE-B641-6B15D2423FFE}"/>
    <dgm:cxn modelId="{3EE8782F-735A-46D1-9091-0011EBBE0AFE}" srcId="{CB457D0D-45F9-4520-AC0D-0E2A1335869B}" destId="{5ECD75AC-B23E-4420-9DC5-70D1A6B528B2}" srcOrd="4" destOrd="0" parTransId="{8D5D0CD5-53AA-4B2B-A33E-DA0EBFFCE109}" sibTransId="{63EE7551-D9FD-44D3-AD42-972AD172ACF8}"/>
    <dgm:cxn modelId="{A0A8415D-1A6B-46B5-AE78-0E43B7E128D9}" type="presOf" srcId="{66BB7D23-20FD-4E93-A3BA-0950F9A0F88F}" destId="{61E45DD5-56FA-44ED-A7D5-D7FA41A02BB7}" srcOrd="0" destOrd="0" presId="urn:microsoft.com/office/officeart/2005/8/layout/radial4"/>
    <dgm:cxn modelId="{2467F15E-90D8-4E6C-B6E4-FBDE5C46BB4F}" type="presOf" srcId="{DA5EF688-1F52-4707-9759-7F54E601C88B}" destId="{D03CF236-9034-41A7-8943-E5CA398257DB}" srcOrd="0" destOrd="0" presId="urn:microsoft.com/office/officeart/2005/8/layout/radial4"/>
    <dgm:cxn modelId="{C241A26A-6FFB-4540-893A-D02418C3C8CE}" type="presOf" srcId="{38BE1C11-2056-4431-A4B1-B4040ED55ED9}" destId="{2A2118C9-E827-46F7-8541-E5312889B9DE}" srcOrd="0" destOrd="0" presId="urn:microsoft.com/office/officeart/2005/8/layout/radial4"/>
    <dgm:cxn modelId="{7FEEE757-2132-409D-BE30-8A741575E46F}" type="presOf" srcId="{AE4C4EC5-1379-44FD-B1C9-768368DEDABD}" destId="{BD9FC89A-1DD6-4F43-A67B-D31894FF1837}" srcOrd="0" destOrd="0" presId="urn:microsoft.com/office/officeart/2005/8/layout/radial4"/>
    <dgm:cxn modelId="{F58F9478-A0DF-43EA-87B4-3572BE1C7850}" srcId="{CB457D0D-45F9-4520-AC0D-0E2A1335869B}" destId="{66BB7D23-20FD-4E93-A3BA-0950F9A0F88F}" srcOrd="2" destOrd="0" parTransId="{BCC2751F-655C-4A31-AB9B-51B7511EBC39}" sibTransId="{A5557002-E1DA-43F8-AFB2-C9282EDC88B4}"/>
    <dgm:cxn modelId="{7C86D97B-414B-41D9-91EE-8700CD7771F5}" type="presOf" srcId="{5ECD75AC-B23E-4420-9DC5-70D1A6B528B2}" destId="{369B3EEE-ADC8-45B0-886F-AE5267B21E74}" srcOrd="0" destOrd="0" presId="urn:microsoft.com/office/officeart/2005/8/layout/radial4"/>
    <dgm:cxn modelId="{C9C6527F-CADD-492E-AD89-17E418BB2FE5}" type="presOf" srcId="{CB457D0D-45F9-4520-AC0D-0E2A1335869B}" destId="{38A7FD65-7D35-4666-81D8-81C8B44F13A4}" srcOrd="0" destOrd="0" presId="urn:microsoft.com/office/officeart/2005/8/layout/radial4"/>
    <dgm:cxn modelId="{07B17D9E-9A54-4752-B28A-56CA03046C2A}" type="presOf" srcId="{8D5D0CD5-53AA-4B2B-A33E-DA0EBFFCE109}" destId="{8B598B84-3253-45EF-8D2A-C4438C62B858}" srcOrd="0" destOrd="0" presId="urn:microsoft.com/office/officeart/2005/8/layout/radial4"/>
    <dgm:cxn modelId="{433D6AB0-3927-4149-8F20-5B200F5C4C87}" type="presOf" srcId="{4D19DE2A-0E67-4CE7-8186-B9D9A101D05F}" destId="{DC200C1A-541C-4671-8357-0D47C9BF3626}" srcOrd="0" destOrd="0" presId="urn:microsoft.com/office/officeart/2005/8/layout/radial4"/>
    <dgm:cxn modelId="{77F5CFC0-BF55-43FE-B813-CCE0EC7B5782}" srcId="{CB457D0D-45F9-4520-AC0D-0E2A1335869B}" destId="{06DEC501-8CA6-42F8-A036-9F610568DFF4}" srcOrd="0" destOrd="0" parTransId="{4D19DE2A-0E67-4CE7-8186-B9D9A101D05F}" sibTransId="{629D4F7A-9E3A-4824-8012-574D52909727}"/>
    <dgm:cxn modelId="{658FF2CE-35FB-4FC9-921E-1B382970C3CC}" type="presOf" srcId="{BCC2751F-655C-4A31-AB9B-51B7511EBC39}" destId="{EDED6EDD-5C86-4800-A69A-2DEA7217F8D4}" srcOrd="0" destOrd="0" presId="urn:microsoft.com/office/officeart/2005/8/layout/radial4"/>
    <dgm:cxn modelId="{11AA5CD2-F344-4CAE-9CC0-A51F5FCA39AA}" srcId="{CB457D0D-45F9-4520-AC0D-0E2A1335869B}" destId="{AE4C4EC5-1379-44FD-B1C9-768368DEDABD}" srcOrd="3" destOrd="0" parTransId="{DA5EF688-1F52-4707-9759-7F54E601C88B}" sibTransId="{9A0656AF-C256-4039-B586-5B48CCC2155F}"/>
    <dgm:cxn modelId="{B92730DD-14FB-4FFA-B694-69134A2042FE}" type="presOf" srcId="{06DEC501-8CA6-42F8-A036-9F610568DFF4}" destId="{87CD910C-23EF-4EED-81AB-2DAE3A4F269F}" srcOrd="0" destOrd="0" presId="urn:microsoft.com/office/officeart/2005/8/layout/radial4"/>
    <dgm:cxn modelId="{619F78DF-8EF5-438B-99CD-49AD7D75FAD5}" srcId="{CB457D0D-45F9-4520-AC0D-0E2A1335869B}" destId="{38BE1C11-2056-4431-A4B1-B4040ED55ED9}" srcOrd="1" destOrd="0" parTransId="{8ED7C1F3-2D1E-4183-B796-2A748770D1CA}" sibTransId="{625ADAE5-DE9F-4E3F-8672-5591886F61D6}"/>
    <dgm:cxn modelId="{B12588E5-CA4B-4DCC-AD08-E6B1651374FB}" type="presOf" srcId="{8ED7C1F3-2D1E-4183-B796-2A748770D1CA}" destId="{3E1A1FC6-69DA-443D-8298-33FBA4F8A67E}" srcOrd="0" destOrd="0" presId="urn:microsoft.com/office/officeart/2005/8/layout/radial4"/>
    <dgm:cxn modelId="{77AC63FE-AC6E-4485-A458-8B21A14C8C7E}" type="presOf" srcId="{B9E2BD45-8A5E-4D7D-9B1F-0168190DCA36}" destId="{5D4067F8-D7B5-4684-8077-E7B5BC1D0621}" srcOrd="0" destOrd="0" presId="urn:microsoft.com/office/officeart/2005/8/layout/radial4"/>
    <dgm:cxn modelId="{FBDDFE32-AA5A-4663-91BB-824AEAC5C503}" type="presParOf" srcId="{5D4067F8-D7B5-4684-8077-E7B5BC1D0621}" destId="{38A7FD65-7D35-4666-81D8-81C8B44F13A4}" srcOrd="0" destOrd="0" presId="urn:microsoft.com/office/officeart/2005/8/layout/radial4"/>
    <dgm:cxn modelId="{5F0E1AD9-E697-4466-89DC-32EFCD26762B}" type="presParOf" srcId="{5D4067F8-D7B5-4684-8077-E7B5BC1D0621}" destId="{DC200C1A-541C-4671-8357-0D47C9BF3626}" srcOrd="1" destOrd="0" presId="urn:microsoft.com/office/officeart/2005/8/layout/radial4"/>
    <dgm:cxn modelId="{15435ECB-27B2-455C-B664-FC662BBAF21A}" type="presParOf" srcId="{5D4067F8-D7B5-4684-8077-E7B5BC1D0621}" destId="{87CD910C-23EF-4EED-81AB-2DAE3A4F269F}" srcOrd="2" destOrd="0" presId="urn:microsoft.com/office/officeart/2005/8/layout/radial4"/>
    <dgm:cxn modelId="{A55E8B3C-36FC-4BCD-BBBD-61DE2E4AB4CB}" type="presParOf" srcId="{5D4067F8-D7B5-4684-8077-E7B5BC1D0621}" destId="{3E1A1FC6-69DA-443D-8298-33FBA4F8A67E}" srcOrd="3" destOrd="0" presId="urn:microsoft.com/office/officeart/2005/8/layout/radial4"/>
    <dgm:cxn modelId="{E9F3CF71-9D09-4C51-9D94-39F6932BF362}" type="presParOf" srcId="{5D4067F8-D7B5-4684-8077-E7B5BC1D0621}" destId="{2A2118C9-E827-46F7-8541-E5312889B9DE}" srcOrd="4" destOrd="0" presId="urn:microsoft.com/office/officeart/2005/8/layout/radial4"/>
    <dgm:cxn modelId="{AADF7406-AB94-497F-9711-4F68E0E3F85A}" type="presParOf" srcId="{5D4067F8-D7B5-4684-8077-E7B5BC1D0621}" destId="{EDED6EDD-5C86-4800-A69A-2DEA7217F8D4}" srcOrd="5" destOrd="0" presId="urn:microsoft.com/office/officeart/2005/8/layout/radial4"/>
    <dgm:cxn modelId="{195C2B64-9351-40B3-AC21-8458F11C8669}" type="presParOf" srcId="{5D4067F8-D7B5-4684-8077-E7B5BC1D0621}" destId="{61E45DD5-56FA-44ED-A7D5-D7FA41A02BB7}" srcOrd="6" destOrd="0" presId="urn:microsoft.com/office/officeart/2005/8/layout/radial4"/>
    <dgm:cxn modelId="{D55BF34D-1388-4B02-9190-5943E2AF0734}" type="presParOf" srcId="{5D4067F8-D7B5-4684-8077-E7B5BC1D0621}" destId="{D03CF236-9034-41A7-8943-E5CA398257DB}" srcOrd="7" destOrd="0" presId="urn:microsoft.com/office/officeart/2005/8/layout/radial4"/>
    <dgm:cxn modelId="{88F4471A-6601-4829-9A1C-D1E2F1F48113}" type="presParOf" srcId="{5D4067F8-D7B5-4684-8077-E7B5BC1D0621}" destId="{BD9FC89A-1DD6-4F43-A67B-D31894FF1837}" srcOrd="8" destOrd="0" presId="urn:microsoft.com/office/officeart/2005/8/layout/radial4"/>
    <dgm:cxn modelId="{C62F92DA-A7C5-44D8-9954-24A3F18008D3}" type="presParOf" srcId="{5D4067F8-D7B5-4684-8077-E7B5BC1D0621}" destId="{8B598B84-3253-45EF-8D2A-C4438C62B858}" srcOrd="9" destOrd="0" presId="urn:microsoft.com/office/officeart/2005/8/layout/radial4"/>
    <dgm:cxn modelId="{478A5DA6-E313-4D72-9016-853CE5D9AD44}" type="presParOf" srcId="{5D4067F8-D7B5-4684-8077-E7B5BC1D0621}" destId="{369B3EEE-ADC8-45B0-886F-AE5267B21E74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AF5A6-9D2C-48B9-99A8-6F270CE5548A}">
      <dsp:nvSpPr>
        <dsp:cNvPr id="0" name=""/>
        <dsp:cNvSpPr/>
      </dsp:nvSpPr>
      <dsp:spPr>
        <a:xfrm>
          <a:off x="5149607" y="2427124"/>
          <a:ext cx="2966484" cy="2966484"/>
        </a:xfrm>
        <a:prstGeom prst="gear9">
          <a:avLst/>
        </a:prstGeom>
        <a:solidFill>
          <a:srgbClr val="005D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Segoe UI" pitchFamily="34" charset="0"/>
              <a:ea typeface="Segoe UI" pitchFamily="34" charset="0"/>
              <a:cs typeface="Segoe UI" pitchFamily="34" charset="0"/>
            </a:rPr>
            <a:t>Combine resources to support candidates who support the company’s interests and issues</a:t>
          </a:r>
        </a:p>
      </dsp:txBody>
      <dsp:txXfrm>
        <a:off x="5746002" y="3122009"/>
        <a:ext cx="1773694" cy="1524834"/>
      </dsp:txXfrm>
    </dsp:sp>
    <dsp:sp modelId="{20C9B9F0-B0E1-4D8B-AF29-42F2CC0FD8F2}">
      <dsp:nvSpPr>
        <dsp:cNvPr id="0" name=""/>
        <dsp:cNvSpPr/>
      </dsp:nvSpPr>
      <dsp:spPr>
        <a:xfrm>
          <a:off x="3359565" y="1673345"/>
          <a:ext cx="2285617" cy="2262662"/>
        </a:xfrm>
        <a:prstGeom prst="gear6">
          <a:avLst/>
        </a:prstGeom>
        <a:solidFill>
          <a:srgbClr val="EE555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Segoe UI" pitchFamily="34" charset="0"/>
              <a:ea typeface="Segoe UI" pitchFamily="34" charset="0"/>
              <a:cs typeface="Segoe UI" pitchFamily="34" charset="0"/>
            </a:rPr>
            <a:t>Connected by issues, beliefs or employment</a:t>
          </a:r>
        </a:p>
      </dsp:txBody>
      <dsp:txXfrm>
        <a:off x="3932534" y="2246420"/>
        <a:ext cx="1139679" cy="1116512"/>
      </dsp:txXfrm>
    </dsp:sp>
    <dsp:sp modelId="{359D53A3-CA23-4C42-8B6A-6D35E1048986}">
      <dsp:nvSpPr>
        <dsp:cNvPr id="0" name=""/>
        <dsp:cNvSpPr/>
      </dsp:nvSpPr>
      <dsp:spPr>
        <a:xfrm rot="20700000">
          <a:off x="4632041" y="237538"/>
          <a:ext cx="2113854" cy="2113854"/>
        </a:xfrm>
        <a:prstGeom prst="gear6">
          <a:avLst/>
        </a:prstGeom>
        <a:solidFill>
          <a:srgbClr val="4454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Segoe UI" pitchFamily="34" charset="0"/>
              <a:ea typeface="Segoe UI" pitchFamily="34" charset="0"/>
              <a:cs typeface="Segoe UI" pitchFamily="34" charset="0"/>
            </a:rPr>
            <a:t>Like-minded individuals</a:t>
          </a:r>
        </a:p>
      </dsp:txBody>
      <dsp:txXfrm rot="-20700000">
        <a:off x="5095671" y="701169"/>
        <a:ext cx="1186593" cy="1186593"/>
      </dsp:txXfrm>
    </dsp:sp>
    <dsp:sp modelId="{9518B66C-E49D-4052-8EA4-52AC8B4B720A}">
      <dsp:nvSpPr>
        <dsp:cNvPr id="0" name=""/>
        <dsp:cNvSpPr/>
      </dsp:nvSpPr>
      <dsp:spPr>
        <a:xfrm>
          <a:off x="4934893" y="1971831"/>
          <a:ext cx="3797100" cy="3797100"/>
        </a:xfrm>
        <a:prstGeom prst="circularArrow">
          <a:avLst>
            <a:gd name="adj1" fmla="val 4687"/>
            <a:gd name="adj2" fmla="val 299029"/>
            <a:gd name="adj3" fmla="val 2538918"/>
            <a:gd name="adj4" fmla="val 15813107"/>
            <a:gd name="adj5" fmla="val 5469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E3D1E-0DAD-4395-A6BB-00FDDD110B3C}">
      <dsp:nvSpPr>
        <dsp:cNvPr id="0" name=""/>
        <dsp:cNvSpPr/>
      </dsp:nvSpPr>
      <dsp:spPr>
        <a:xfrm>
          <a:off x="3041573" y="1243447"/>
          <a:ext cx="2758831" cy="275883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E45E4-0F27-4A57-8610-86913BFD3666}">
      <dsp:nvSpPr>
        <dsp:cNvPr id="0" name=""/>
        <dsp:cNvSpPr/>
      </dsp:nvSpPr>
      <dsp:spPr>
        <a:xfrm>
          <a:off x="4143084" y="-230621"/>
          <a:ext cx="2974575" cy="297457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9A55F-B8AB-496F-8D25-233EC91C9BC7}">
      <dsp:nvSpPr>
        <dsp:cNvPr id="0" name=""/>
        <dsp:cNvSpPr/>
      </dsp:nvSpPr>
      <dsp:spPr>
        <a:xfrm>
          <a:off x="2153861" y="-9042"/>
          <a:ext cx="5333837" cy="5333837"/>
        </a:xfrm>
        <a:prstGeom prst="circularArrow">
          <a:avLst>
            <a:gd name="adj1" fmla="val 5544"/>
            <a:gd name="adj2" fmla="val 330680"/>
            <a:gd name="adj3" fmla="val 13767987"/>
            <a:gd name="adj4" fmla="val 17390797"/>
            <a:gd name="adj5" fmla="val 5757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F2DA0-65E8-45C2-80BA-C39FBA9D058A}">
      <dsp:nvSpPr>
        <dsp:cNvPr id="0" name=""/>
        <dsp:cNvSpPr/>
      </dsp:nvSpPr>
      <dsp:spPr>
        <a:xfrm>
          <a:off x="3556737" y="-20976"/>
          <a:ext cx="2528084" cy="1358719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54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Lobbying team monitors top legislative priorities &amp; opportunities </a:t>
          </a:r>
          <a:r>
            <a:rPr lang="en-US" sz="1400" b="0" u="sng" kern="1200" dirty="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and</a:t>
          </a:r>
          <a:r>
            <a:rPr lang="en-US" sz="1400" b="0" u="none" kern="1200" dirty="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 informs grassroots and PAC teams of issue champions in Congress</a:t>
          </a:r>
          <a:endParaRPr lang="en-US" sz="1400" b="0" kern="1200" dirty="0">
            <a:solidFill>
              <a:srgbClr val="44546A"/>
            </a:solidFill>
            <a:latin typeface="Century Gothic" panose="020B0502020202020204" pitchFamily="34" charset="0"/>
            <a:ea typeface="+mn-ea"/>
            <a:cs typeface="Arial" panose="020B0604020202020204" pitchFamily="34" charset="0"/>
          </a:endParaRPr>
        </a:p>
      </dsp:txBody>
      <dsp:txXfrm>
        <a:off x="3623064" y="45351"/>
        <a:ext cx="2395430" cy="1226065"/>
      </dsp:txXfrm>
    </dsp:sp>
    <dsp:sp modelId="{99DA7A3D-2DCB-4ACC-BA11-043D54BAC2BA}">
      <dsp:nvSpPr>
        <dsp:cNvPr id="0" name=""/>
        <dsp:cNvSpPr/>
      </dsp:nvSpPr>
      <dsp:spPr>
        <a:xfrm>
          <a:off x="5719970" y="1598042"/>
          <a:ext cx="2528084" cy="1264042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54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Lawmakers  and agencies are </a:t>
          </a:r>
          <a:r>
            <a:rPr lang="en-US" sz="1400" b="0" kern="1200" dirty="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lobbied</a:t>
          </a:r>
          <a:r>
            <a:rPr lang="en-US" sz="1400" kern="1200" dirty="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 on organization’s legislative priorities &amp; educated on impact of legislation</a:t>
          </a:r>
        </a:p>
      </dsp:txBody>
      <dsp:txXfrm>
        <a:off x="5781675" y="1659747"/>
        <a:ext cx="2404674" cy="1140632"/>
      </dsp:txXfrm>
    </dsp:sp>
    <dsp:sp modelId="{EFA74BB0-1B23-47BC-8C7A-F68DB068BFF4}">
      <dsp:nvSpPr>
        <dsp:cNvPr id="0" name=""/>
        <dsp:cNvSpPr/>
      </dsp:nvSpPr>
      <dsp:spPr>
        <a:xfrm>
          <a:off x="5614134" y="3770310"/>
          <a:ext cx="2528084" cy="126404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4454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Grassroots team educates membership on priority issues; asks for action alert, grasstops response</a:t>
          </a:r>
        </a:p>
      </dsp:txBody>
      <dsp:txXfrm>
        <a:off x="5675839" y="3832015"/>
        <a:ext cx="2404674" cy="1140632"/>
      </dsp:txXfrm>
    </dsp:sp>
    <dsp:sp modelId="{25971996-97DE-43C5-A0BD-C22811AADDE3}">
      <dsp:nvSpPr>
        <dsp:cNvPr id="0" name=""/>
        <dsp:cNvSpPr/>
      </dsp:nvSpPr>
      <dsp:spPr>
        <a:xfrm>
          <a:off x="1565469" y="3770339"/>
          <a:ext cx="2528084" cy="1264042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54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The PAC supports the re-election of industry-friendly legislators </a:t>
          </a:r>
        </a:p>
      </dsp:txBody>
      <dsp:txXfrm>
        <a:off x="1627174" y="3832044"/>
        <a:ext cx="2404674" cy="1140632"/>
      </dsp:txXfrm>
    </dsp:sp>
    <dsp:sp modelId="{0B7E265A-3E5F-4139-BA53-5E5BC8096373}">
      <dsp:nvSpPr>
        <dsp:cNvPr id="0" name=""/>
        <dsp:cNvSpPr/>
      </dsp:nvSpPr>
      <dsp:spPr>
        <a:xfrm>
          <a:off x="1393504" y="1598042"/>
          <a:ext cx="2528084" cy="1264042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54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rgbClr val="44546A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rPr>
            <a:t>Post-election, stakeholders provide input on legislative priorities to help develop legislative agenda</a:t>
          </a:r>
        </a:p>
      </dsp:txBody>
      <dsp:txXfrm>
        <a:off x="1455209" y="1659747"/>
        <a:ext cx="2404674" cy="11406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7FD65-7D35-4666-81D8-81C8B44F13A4}">
      <dsp:nvSpPr>
        <dsp:cNvPr id="0" name=""/>
        <dsp:cNvSpPr/>
      </dsp:nvSpPr>
      <dsp:spPr>
        <a:xfrm>
          <a:off x="3282243" y="3405278"/>
          <a:ext cx="2274712" cy="2274712"/>
        </a:xfrm>
        <a:prstGeom prst="ellipse">
          <a:avLst/>
        </a:prstGeom>
        <a:solidFill>
          <a:srgbClr val="EE5555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entury Gothic" panose="020B0502020202020204" pitchFamily="34" charset="0"/>
            </a:rPr>
            <a:t>PAC Positives</a:t>
          </a:r>
        </a:p>
      </dsp:txBody>
      <dsp:txXfrm>
        <a:off x="3615367" y="3738402"/>
        <a:ext cx="1608464" cy="1608464"/>
      </dsp:txXfrm>
    </dsp:sp>
    <dsp:sp modelId="{DC200C1A-541C-4671-8357-0D47C9BF3626}">
      <dsp:nvSpPr>
        <dsp:cNvPr id="0" name=""/>
        <dsp:cNvSpPr/>
      </dsp:nvSpPr>
      <dsp:spPr>
        <a:xfrm rot="10800000">
          <a:off x="1081165" y="4218487"/>
          <a:ext cx="2080018" cy="648293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CD910C-23EF-4EED-81AB-2DAE3A4F269F}">
      <dsp:nvSpPr>
        <dsp:cNvPr id="0" name=""/>
        <dsp:cNvSpPr/>
      </dsp:nvSpPr>
      <dsp:spPr>
        <a:xfrm>
          <a:off x="676" y="3678243"/>
          <a:ext cx="2160977" cy="1728781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/>
              </a:solidFill>
              <a:latin typeface="Century Gothic" panose="020B0502020202020204" pitchFamily="34" charset="0"/>
              <a:cs typeface="Arial" pitchFamily="34" charset="0"/>
            </a:rPr>
            <a:t>Build relationships with candidates</a:t>
          </a:r>
          <a:endParaRPr lang="en-US" sz="1900" kern="1200" dirty="0">
            <a:solidFill>
              <a:schemeClr val="tx2"/>
            </a:solidFill>
            <a:latin typeface="Century Gothic" panose="020B0502020202020204" pitchFamily="34" charset="0"/>
          </a:endParaRPr>
        </a:p>
      </dsp:txBody>
      <dsp:txXfrm>
        <a:off x="51310" y="3728877"/>
        <a:ext cx="2059709" cy="1627513"/>
      </dsp:txXfrm>
    </dsp:sp>
    <dsp:sp modelId="{3E1A1FC6-69DA-443D-8298-33FBA4F8A67E}">
      <dsp:nvSpPr>
        <dsp:cNvPr id="0" name=""/>
        <dsp:cNvSpPr/>
      </dsp:nvSpPr>
      <dsp:spPr>
        <a:xfrm rot="13500000">
          <a:off x="1893158" y="2544659"/>
          <a:ext cx="2080018" cy="648293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2118C9-E827-46F7-8541-E5312889B9DE}">
      <dsp:nvSpPr>
        <dsp:cNvPr id="0" name=""/>
        <dsp:cNvSpPr/>
      </dsp:nvSpPr>
      <dsp:spPr>
        <a:xfrm>
          <a:off x="978481" y="1317613"/>
          <a:ext cx="2160977" cy="1728781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  <a:latin typeface="Century Gothic" panose="020B0502020202020204" pitchFamily="34" charset="0"/>
            </a:rPr>
            <a:t>Increase audience’s understanding of political process</a:t>
          </a:r>
        </a:p>
      </dsp:txBody>
      <dsp:txXfrm>
        <a:off x="1029115" y="1368247"/>
        <a:ext cx="2059709" cy="1627513"/>
      </dsp:txXfrm>
    </dsp:sp>
    <dsp:sp modelId="{EDED6EDD-5C86-4800-A69A-2DEA7217F8D4}">
      <dsp:nvSpPr>
        <dsp:cNvPr id="0" name=""/>
        <dsp:cNvSpPr/>
      </dsp:nvSpPr>
      <dsp:spPr>
        <a:xfrm rot="16200000">
          <a:off x="3379590" y="1920062"/>
          <a:ext cx="2080018" cy="648293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E45DD5-56FA-44ED-A7D5-D7FA41A02BB7}">
      <dsp:nvSpPr>
        <dsp:cNvPr id="0" name=""/>
        <dsp:cNvSpPr/>
      </dsp:nvSpPr>
      <dsp:spPr>
        <a:xfrm>
          <a:off x="3339111" y="339808"/>
          <a:ext cx="2160977" cy="1728781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  <a:latin typeface="Century Gothic" panose="020B0502020202020204" pitchFamily="34" charset="0"/>
              <a:cs typeface="Arial" pitchFamily="34" charset="0"/>
            </a:rPr>
            <a:t>Connect donors with candidates to educate them on issues/org</a:t>
          </a:r>
        </a:p>
      </dsp:txBody>
      <dsp:txXfrm>
        <a:off x="3389745" y="390442"/>
        <a:ext cx="2059709" cy="1627513"/>
      </dsp:txXfrm>
    </dsp:sp>
    <dsp:sp modelId="{D03CF236-9034-41A7-8943-E5CA398257DB}">
      <dsp:nvSpPr>
        <dsp:cNvPr id="0" name=""/>
        <dsp:cNvSpPr/>
      </dsp:nvSpPr>
      <dsp:spPr>
        <a:xfrm rot="18900000">
          <a:off x="4825192" y="2544659"/>
          <a:ext cx="2080018" cy="648293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9FC89A-1DD6-4F43-A67B-D31894FF1837}">
      <dsp:nvSpPr>
        <dsp:cNvPr id="0" name=""/>
        <dsp:cNvSpPr/>
      </dsp:nvSpPr>
      <dsp:spPr>
        <a:xfrm>
          <a:off x="5699741" y="1317613"/>
          <a:ext cx="2160977" cy="1728781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/>
              </a:solidFill>
              <a:latin typeface="Century Gothic" panose="020B0502020202020204" pitchFamily="34" charset="0"/>
              <a:cs typeface="Arial" pitchFamily="34" charset="0"/>
            </a:rPr>
            <a:t>Provide election/political information to further good government</a:t>
          </a:r>
        </a:p>
      </dsp:txBody>
      <dsp:txXfrm>
        <a:off x="5750375" y="1368247"/>
        <a:ext cx="2059709" cy="1627513"/>
      </dsp:txXfrm>
    </dsp:sp>
    <dsp:sp modelId="{8B598B84-3253-45EF-8D2A-C4438C62B858}">
      <dsp:nvSpPr>
        <dsp:cNvPr id="0" name=""/>
        <dsp:cNvSpPr/>
      </dsp:nvSpPr>
      <dsp:spPr>
        <a:xfrm>
          <a:off x="5678015" y="4218487"/>
          <a:ext cx="2080018" cy="648293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9B3EEE-ADC8-45B0-886F-AE5267B21E74}">
      <dsp:nvSpPr>
        <dsp:cNvPr id="0" name=""/>
        <dsp:cNvSpPr/>
      </dsp:nvSpPr>
      <dsp:spPr>
        <a:xfrm>
          <a:off x="6677546" y="3678243"/>
          <a:ext cx="2160977" cy="1728781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/>
              </a:solidFill>
              <a:latin typeface="Century Gothic" panose="020B0502020202020204" pitchFamily="34" charset="0"/>
              <a:cs typeface="Arial" pitchFamily="34" charset="0"/>
            </a:rPr>
            <a:t>Advance organizational/ government affairs priorities</a:t>
          </a:r>
        </a:p>
      </dsp:txBody>
      <dsp:txXfrm>
        <a:off x="6728180" y="3728877"/>
        <a:ext cx="2059709" cy="1627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1E0FC-B2D9-6E4E-A745-A9F966823F5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E952D-596F-3C4D-9827-F2870556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E952D-596F-3C4D-9827-F2870556C8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6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21BF9-4CA5-4D27-882D-64C74C762E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47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21BF9-4CA5-4D27-882D-64C74C762E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97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E952D-596F-3C4D-9827-F2870556C8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6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71E-BB54-2440-9BAF-D129DB5648E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E947-9094-D346-A4FF-3F14CBB7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9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71E-BB54-2440-9BAF-D129DB5648E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E947-9094-D346-A4FF-3F14CBB7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3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71E-BB54-2440-9BAF-D129DB5648E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E947-9094-D346-A4FF-3F14CBB7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71E-BB54-2440-9BAF-D129DB5648E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E947-9094-D346-A4FF-3F14CBB7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2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71E-BB54-2440-9BAF-D129DB5648E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E947-9094-D346-A4FF-3F14CBB7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6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71E-BB54-2440-9BAF-D129DB5648E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E947-9094-D346-A4FF-3F14CBB7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4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71E-BB54-2440-9BAF-D129DB5648E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E947-9094-D346-A4FF-3F14CBB7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0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71E-BB54-2440-9BAF-D129DB5648E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E947-9094-D346-A4FF-3F14CBB7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4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71E-BB54-2440-9BAF-D129DB5648E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E947-9094-D346-A4FF-3F14CBB7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9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71E-BB54-2440-9BAF-D129DB5648E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E947-9094-D346-A4FF-3F14CBB7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4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71E-BB54-2440-9BAF-D129DB5648E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E947-9094-D346-A4FF-3F14CBB7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9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5571E-BB54-2440-9BAF-D129DB5648E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BE947-9094-D346-A4FF-3F14CBB7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4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hyperlink" Target="mailto:kbrackemyre@pa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4.emf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sv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105" r="4742" b="24016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122" y="2114321"/>
            <a:ext cx="5105869" cy="1398184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/>
        </p:nvCxnSpPr>
        <p:spPr>
          <a:xfrm>
            <a:off x="1406013" y="2114321"/>
            <a:ext cx="0" cy="33419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5A99E061-8D08-C64A-97D6-804A179D79AF}"/>
              </a:ext>
            </a:extLst>
          </p:cNvPr>
          <p:cNvSpPr txBox="1">
            <a:spLocks/>
          </p:cNvSpPr>
          <p:nvPr/>
        </p:nvSpPr>
        <p:spPr>
          <a:xfrm>
            <a:off x="1881604" y="4208412"/>
            <a:ext cx="9566325" cy="1443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b="1" spc="2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Importance of Association PACs</a:t>
            </a:r>
            <a:endParaRPr lang="en-US" sz="40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altLang="en-US" sz="3200" b="1" spc="2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3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3227" y="4373181"/>
            <a:ext cx="3770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E555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88% 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of PACs have formal contribution criteria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04928" y="4355070"/>
            <a:ext cx="3770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788" algn="ctr">
              <a:lnSpc>
                <a:spcPct val="100000"/>
              </a:lnSpc>
              <a:spcBef>
                <a:spcPts val="0"/>
              </a:spcBef>
              <a:tabLst>
                <a:tab pos="449263" algn="l"/>
              </a:tabLst>
            </a:pPr>
            <a:r>
              <a:rPr lang="en-US" b="1" dirty="0">
                <a:solidFill>
                  <a:srgbClr val="EE5555"/>
                </a:solidFill>
                <a:latin typeface="Century Gothic" charset="0"/>
                <a:ea typeface="Century Gothic" charset="0"/>
                <a:cs typeface="Century Gothic" charset="0"/>
              </a:rPr>
              <a:t>45</a:t>
            </a:r>
            <a:r>
              <a:rPr lang="en-US" sz="1800" b="1" dirty="0">
                <a:solidFill>
                  <a:srgbClr val="EE5555"/>
                </a:solidFill>
                <a:latin typeface="Century Gothic" charset="0"/>
                <a:ea typeface="Century Gothic" charset="0"/>
                <a:cs typeface="Century Gothic" charset="0"/>
              </a:rPr>
              <a:t>% </a:t>
            </a: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have a formal process for reevaluating criteria </a:t>
            </a:r>
          </a:p>
          <a:p>
            <a:pPr marL="458788" algn="ctr">
              <a:lnSpc>
                <a:spcPct val="100000"/>
              </a:lnSpc>
              <a:spcBef>
                <a:spcPts val="0"/>
              </a:spcBef>
              <a:tabLst>
                <a:tab pos="449263" algn="l"/>
              </a:tabLst>
            </a:pPr>
            <a:r>
              <a:rPr lang="en-US" sz="1200" i="1" dirty="0">
                <a:latin typeface="Century Gothic" charset="0"/>
                <a:ea typeface="Century Gothic" charset="0"/>
                <a:cs typeface="Century Gothic" charset="0"/>
              </a:rPr>
              <a:t>(most common frequency is annually)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03299" y="4370323"/>
            <a:ext cx="2726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788" indent="-458788" algn="ctr">
              <a:lnSpc>
                <a:spcPct val="100000"/>
              </a:lnSpc>
              <a:spcBef>
                <a:spcPts val="0"/>
              </a:spcBef>
              <a:tabLst>
                <a:tab pos="449263" algn="l"/>
              </a:tabLst>
            </a:pPr>
            <a:r>
              <a:rPr lang="en-US" sz="1800" b="1" dirty="0">
                <a:solidFill>
                  <a:srgbClr val="EE5555"/>
                </a:solidFill>
                <a:latin typeface="Century Gothic" charset="0"/>
                <a:ea typeface="Century Gothic" charset="0"/>
                <a:cs typeface="Century Gothic" charset="0"/>
              </a:rPr>
              <a:t>94% </a:t>
            </a: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have a PAC</a:t>
            </a:r>
          </a:p>
          <a:p>
            <a:pPr marL="458788" indent="-458788" algn="ctr">
              <a:lnSpc>
                <a:spcPct val="100000"/>
              </a:lnSpc>
              <a:spcBef>
                <a:spcPts val="0"/>
              </a:spcBef>
              <a:tabLst>
                <a:tab pos="449263" algn="l"/>
              </a:tabLst>
            </a:pP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board of directors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830288"/>
            <a:ext cx="12192000" cy="471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5DAA"/>
                </a:solidFill>
                <a:latin typeface="Century Gothic" panose="020B0502020202020204" pitchFamily="34" charset="0"/>
                <a:cs typeface="Arial" charset="0"/>
              </a:rPr>
              <a:t>Association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Century Gothic" panose="020B0502020202020204" pitchFamily="34" charset="0"/>
                <a:cs typeface="Arial" charset="0"/>
              </a:rPr>
              <a:t> PACs have strong governance structures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5870" y="6194067"/>
            <a:ext cx="470204" cy="47020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9A11CF-BC59-B241-80DF-CDC6121A2616}"/>
              </a:ext>
            </a:extLst>
          </p:cNvPr>
          <p:cNvCxnSpPr>
            <a:cxnSpLocks/>
          </p:cNvCxnSpPr>
          <p:nvPr/>
        </p:nvCxnSpPr>
        <p:spPr>
          <a:xfrm>
            <a:off x="3738880" y="6429170"/>
            <a:ext cx="731012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B607E59-D1C2-B5FC-D0FF-18042B350E95}"/>
              </a:ext>
            </a:extLst>
          </p:cNvPr>
          <p:cNvSpPr txBox="1">
            <a:spLocks/>
          </p:cNvSpPr>
          <p:nvPr/>
        </p:nvSpPr>
        <p:spPr>
          <a:xfrm>
            <a:off x="193002" y="6301992"/>
            <a:ext cx="3770416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cap="all" spc="20" dirty="0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Importance of ASSOCIATION PACs</a:t>
            </a:r>
            <a:endParaRPr lang="en-US" sz="1400" cap="all" dirty="0">
              <a:solidFill>
                <a:srgbClr val="44546A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l"/>
            <a:endParaRPr lang="en-US" sz="1400" b="1" spc="100" dirty="0">
              <a:solidFill>
                <a:schemeClr val="tx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 descr="A blue line drawing of a clipboard with check marks&#10;&#10;Description automatically generated">
            <a:extLst>
              <a:ext uri="{FF2B5EF4-FFF2-40B4-BE49-F238E27FC236}">
                <a16:creationId xmlns:a16="http://schemas.microsoft.com/office/drawing/2014/main" id="{ECB4C1A2-820E-5B46-52C6-AAA6048D1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01" y="2619555"/>
            <a:ext cx="1479417" cy="1570290"/>
          </a:xfrm>
          <a:prstGeom prst="rect">
            <a:avLst/>
          </a:prstGeom>
        </p:spPr>
      </p:pic>
      <p:pic>
        <p:nvPicPr>
          <p:cNvPr id="9" name="Picture 8" descr="A blue line drawing of a checklist and a gear&#10;&#10;Description automatically generated">
            <a:extLst>
              <a:ext uri="{FF2B5EF4-FFF2-40B4-BE49-F238E27FC236}">
                <a16:creationId xmlns:a16="http://schemas.microsoft.com/office/drawing/2014/main" id="{204FED80-394C-864E-E260-069BC6B98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63" y="2445409"/>
            <a:ext cx="1744436" cy="1744436"/>
          </a:xfrm>
          <a:prstGeom prst="rect">
            <a:avLst/>
          </a:prstGeom>
        </p:spPr>
      </p:pic>
      <p:pic>
        <p:nvPicPr>
          <p:cNvPr id="11" name="Picture 10" descr="A group of people with speech bubbles&#10;&#10;Description automatically generated">
            <a:extLst>
              <a:ext uri="{FF2B5EF4-FFF2-40B4-BE49-F238E27FC236}">
                <a16:creationId xmlns:a16="http://schemas.microsoft.com/office/drawing/2014/main" id="{8D14E3CA-9E3A-DCA8-5EFC-46E88C7C4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736" y="2383075"/>
            <a:ext cx="1971995" cy="197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4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00632" y="3524294"/>
            <a:ext cx="730261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Segoe UI" pitchFamily="34" charset="0"/>
              </a:rPr>
              <a:t>On average, in the 2021-2022 election cycle, corporate PACs contributed: </a:t>
            </a:r>
          </a:p>
          <a:p>
            <a:pPr algn="ctr">
              <a:spcAft>
                <a:spcPts val="600"/>
              </a:spcAft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E5555"/>
                </a:solidFill>
                <a:effectLst/>
                <a:uLnTx/>
                <a:uFillTx/>
                <a:latin typeface="Century Gothic" panose="020B0502020202020204" pitchFamily="34" charset="0"/>
                <a:cs typeface="Segoe UI" pitchFamily="34" charset="0"/>
              </a:rPr>
              <a:t>49%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Segoe UI" pitchFamily="34" charset="0"/>
              </a:rPr>
              <a:t>to Democrats</a:t>
            </a:r>
          </a:p>
          <a:p>
            <a:pPr algn="ctr">
              <a:spcAft>
                <a:spcPts val="600"/>
              </a:spcAft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E5555"/>
                </a:solidFill>
                <a:effectLst/>
                <a:uLnTx/>
                <a:uFillTx/>
                <a:latin typeface="Century Gothic" panose="020B0502020202020204" pitchFamily="34" charset="0"/>
                <a:cs typeface="Segoe UI" pitchFamily="34" charset="0"/>
              </a:rPr>
              <a:t>51%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Segoe UI" pitchFamily="34" charset="0"/>
              </a:rPr>
              <a:t>to Republicans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870" y="6194067"/>
            <a:ext cx="470204" cy="47020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0A8EC2-E474-034E-A4F8-88AF3BA89E31}"/>
              </a:ext>
            </a:extLst>
          </p:cNvPr>
          <p:cNvCxnSpPr>
            <a:cxnSpLocks/>
          </p:cNvCxnSpPr>
          <p:nvPr/>
        </p:nvCxnSpPr>
        <p:spPr>
          <a:xfrm>
            <a:off x="3629465" y="6429170"/>
            <a:ext cx="741953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BB3BCE6-FCCB-A53F-1BA2-CE6F591EF679}"/>
              </a:ext>
            </a:extLst>
          </p:cNvPr>
          <p:cNvSpPr txBox="1">
            <a:spLocks/>
          </p:cNvSpPr>
          <p:nvPr/>
        </p:nvSpPr>
        <p:spPr>
          <a:xfrm>
            <a:off x="155941" y="6289531"/>
            <a:ext cx="3573903" cy="3747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cap="all" spc="20" dirty="0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Importance of ASSOCIATION PACs</a:t>
            </a:r>
            <a:endParaRPr lang="en-US" sz="1400" cap="all" dirty="0">
              <a:solidFill>
                <a:srgbClr val="44546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C98D9-5E1A-A39D-C42D-C2C0D3C74BE7}"/>
              </a:ext>
            </a:extLst>
          </p:cNvPr>
          <p:cNvSpPr txBox="1"/>
          <p:nvPr/>
        </p:nvSpPr>
        <p:spPr>
          <a:xfrm>
            <a:off x="155941" y="5973490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8788" indent="-458788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tabLst>
                <a:tab pos="449263" algn="l"/>
              </a:tabLst>
            </a:pPr>
            <a:r>
              <a:rPr lang="en-US" sz="1000" dirty="0">
                <a:latin typeface="Century Gothic" charset="0"/>
                <a:ea typeface="Century Gothic" charset="0"/>
                <a:cs typeface="Century Gothic" charset="0"/>
              </a:rPr>
              <a:t>Source: Public Affairs Council 2025 Association PAC Benchmarking Report</a:t>
            </a:r>
          </a:p>
        </p:txBody>
      </p:sp>
      <p:pic>
        <p:nvPicPr>
          <p:cNvPr id="4" name="Picture 3" descr="A blue line drawing of a donkey and an elephant&#10;&#10;Description automatically generated">
            <a:extLst>
              <a:ext uri="{FF2B5EF4-FFF2-40B4-BE49-F238E27FC236}">
                <a16:creationId xmlns:a16="http://schemas.microsoft.com/office/drawing/2014/main" id="{AC971103-CDFD-682C-4154-807F7D551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1"/>
          <a:stretch/>
        </p:blipFill>
        <p:spPr>
          <a:xfrm>
            <a:off x="3476164" y="1519480"/>
            <a:ext cx="4751980" cy="20327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B747545-DE52-5451-224A-DDEC0586A07C}"/>
              </a:ext>
            </a:extLst>
          </p:cNvPr>
          <p:cNvSpPr txBox="1">
            <a:spLocks/>
          </p:cNvSpPr>
          <p:nvPr/>
        </p:nvSpPr>
        <p:spPr>
          <a:xfrm>
            <a:off x="2156053" y="317179"/>
            <a:ext cx="7879893" cy="607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3600" b="1" dirty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PACs are bipartisan</a:t>
            </a:r>
            <a:endParaRPr lang="en-US" altLang="en-US" sz="3600" dirty="0">
              <a:solidFill>
                <a:srgbClr val="0070C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25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3218" y="3891731"/>
            <a:ext cx="829696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sz="2400" b="1" kern="0" dirty="0">
                <a:solidFill>
                  <a:srgbClr val="EE5555"/>
                </a:solidFill>
                <a:latin typeface="Century Gothic" panose="020B0502020202020204" pitchFamily="34" charset="0"/>
                <a:cs typeface="Segoe UI" pitchFamily="34" charset="0"/>
              </a:rPr>
              <a:t>Leadership and committee membership are key contribution factors</a:t>
            </a:r>
            <a:br>
              <a:rPr lang="en-US" sz="2400" b="1" kern="0" dirty="0">
                <a:solidFill>
                  <a:srgbClr val="EE5555"/>
                </a:solidFill>
                <a:latin typeface="Century Gothic" panose="020B0502020202020204" pitchFamily="34" charset="0"/>
                <a:cs typeface="Segoe UI" pitchFamily="34" charset="0"/>
              </a:rPr>
            </a:br>
            <a:r>
              <a:rPr lang="en-US" sz="2200" kern="0" dirty="0">
                <a:latin typeface="Century Gothic" panose="020B0502020202020204" pitchFamily="34" charset="0"/>
                <a:cs typeface="Segoe UI" pitchFamily="34" charset="0"/>
              </a:rPr>
              <a:t>Eighty-six percent</a:t>
            </a:r>
            <a:r>
              <a:rPr kumimoji="0" lang="en-US" sz="2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Segoe UI" pitchFamily="34" charset="0"/>
              </a:rPr>
              <a:t> (86%) of PACs consider leadership position and membership on key legislative committees as top factors in their contribution criteria.</a:t>
            </a:r>
            <a:endParaRPr lang="en-US" sz="2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81642" y="571149"/>
            <a:ext cx="12025993" cy="471943"/>
          </a:xfrm>
        </p:spPr>
        <p:txBody>
          <a:bodyPr anchor="t">
            <a:noAutofit/>
          </a:bodyPr>
          <a:lstStyle/>
          <a:p>
            <a:r>
              <a:rPr lang="en-US" altLang="en-US" sz="3600" b="1" dirty="0">
                <a:solidFill>
                  <a:srgbClr val="005DAA"/>
                </a:solidFill>
                <a:latin typeface="Century Gothic" charset="0"/>
                <a:ea typeface="Century Gothic" charset="0"/>
                <a:cs typeface="Century Gothic" charset="0"/>
              </a:rPr>
              <a:t>Legislative priorities drive support choices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870" y="6194067"/>
            <a:ext cx="470204" cy="47020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0A8EC2-E474-034E-A4F8-88AF3BA89E31}"/>
              </a:ext>
            </a:extLst>
          </p:cNvPr>
          <p:cNvCxnSpPr>
            <a:cxnSpLocks/>
          </p:cNvCxnSpPr>
          <p:nvPr/>
        </p:nvCxnSpPr>
        <p:spPr>
          <a:xfrm>
            <a:off x="3629465" y="6429170"/>
            <a:ext cx="741953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BB3BCE6-FCCB-A53F-1BA2-CE6F591EF679}"/>
              </a:ext>
            </a:extLst>
          </p:cNvPr>
          <p:cNvSpPr txBox="1">
            <a:spLocks/>
          </p:cNvSpPr>
          <p:nvPr/>
        </p:nvSpPr>
        <p:spPr>
          <a:xfrm>
            <a:off x="155941" y="6289531"/>
            <a:ext cx="3573903" cy="3747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cap="all" spc="20" dirty="0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Importance of ASSOCIATION PACs</a:t>
            </a:r>
            <a:endParaRPr lang="en-US" sz="1400" cap="all" dirty="0">
              <a:solidFill>
                <a:srgbClr val="44546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C98D9-5E1A-A39D-C42D-C2C0D3C74BE7}"/>
              </a:ext>
            </a:extLst>
          </p:cNvPr>
          <p:cNvSpPr txBox="1"/>
          <p:nvPr/>
        </p:nvSpPr>
        <p:spPr>
          <a:xfrm>
            <a:off x="155941" y="5973490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8788" indent="-458788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tabLst>
                <a:tab pos="449263" algn="l"/>
              </a:tabLst>
            </a:pPr>
            <a:r>
              <a:rPr lang="en-US" sz="1000" dirty="0">
                <a:latin typeface="Century Gothic" charset="0"/>
                <a:ea typeface="Century Gothic" charset="0"/>
                <a:cs typeface="Century Gothic" charset="0"/>
              </a:rPr>
              <a:t>Source: Public Affairs Council 2025 Association PAC Benchmarking Report</a:t>
            </a:r>
          </a:p>
        </p:txBody>
      </p:sp>
      <p:pic>
        <p:nvPicPr>
          <p:cNvPr id="5" name="Picture 4" descr="A blue line drawing of a book and a scale&#10;&#10;Description automatically generated">
            <a:extLst>
              <a:ext uri="{FF2B5EF4-FFF2-40B4-BE49-F238E27FC236}">
                <a16:creationId xmlns:a16="http://schemas.microsoft.com/office/drawing/2014/main" id="{C315D900-AC02-F543-F185-0880DF1E6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78" y="1303251"/>
            <a:ext cx="2468336" cy="24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5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870" y="6195543"/>
            <a:ext cx="470204" cy="47020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EDED7B-FC15-3D42-9DE0-DD295D11578A}"/>
              </a:ext>
            </a:extLst>
          </p:cNvPr>
          <p:cNvCxnSpPr>
            <a:cxnSpLocks/>
          </p:cNvCxnSpPr>
          <p:nvPr/>
        </p:nvCxnSpPr>
        <p:spPr>
          <a:xfrm>
            <a:off x="3799840" y="6429170"/>
            <a:ext cx="7249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F657A979-5509-130E-82EA-9EAABD57D065}"/>
              </a:ext>
            </a:extLst>
          </p:cNvPr>
          <p:cNvSpPr txBox="1">
            <a:spLocks/>
          </p:cNvSpPr>
          <p:nvPr/>
        </p:nvSpPr>
        <p:spPr>
          <a:xfrm>
            <a:off x="240364" y="6301992"/>
            <a:ext cx="3770416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cap="all" spc="2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Importance of ASSOCIATION PACs</a:t>
            </a:r>
            <a:endParaRPr lang="en-US" sz="1400" cap="all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E89797E-0F06-FB6F-6E03-3C4E3E51E3F6}"/>
              </a:ext>
            </a:extLst>
          </p:cNvPr>
          <p:cNvGraphicFramePr/>
          <p:nvPr/>
        </p:nvGraphicFramePr>
        <p:xfrm>
          <a:off x="1676400" y="345781"/>
          <a:ext cx="8839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6311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03353" y="3315805"/>
            <a:ext cx="352371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b="1" dirty="0">
                <a:solidFill>
                  <a:srgbClr val="EE5555"/>
                </a:solidFill>
                <a:latin typeface="Century Gothic" charset="0"/>
                <a:ea typeface="Century Gothic" charset="0"/>
                <a:cs typeface="Century Gothic" charset="0"/>
              </a:rPr>
              <a:t>Individual</a:t>
            </a:r>
          </a:p>
          <a:p>
            <a:pPr marL="285750" indent="-2857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Access to political process</a:t>
            </a:r>
          </a:p>
          <a:p>
            <a:pPr marL="285750" indent="-2857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Information source</a:t>
            </a:r>
          </a:p>
          <a:p>
            <a:pPr marL="285750" indent="-2857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Gifts/recognition</a:t>
            </a:r>
          </a:p>
          <a:p>
            <a:pPr marL="285750" indent="-2857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Special events</a:t>
            </a:r>
          </a:p>
          <a:p>
            <a:pPr marL="285750" indent="-2857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Political involvement</a:t>
            </a:r>
          </a:p>
          <a:p>
            <a:pPr marL="285750" indent="-2857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PAC charitable match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49938" y="3407335"/>
            <a:ext cx="4484067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b="1" dirty="0">
                <a:solidFill>
                  <a:srgbClr val="EE5555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Company</a:t>
            </a:r>
            <a:endParaRPr lang="en-US" sz="2400" b="1" dirty="0">
              <a:solidFill>
                <a:srgbClr val="EE5555"/>
              </a:solidFill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Proactive measure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Supplement government relations efforts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Elect the right people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Be a visible player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Good government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768276"/>
            <a:ext cx="12192000" cy="709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5DAA"/>
                </a:solidFill>
                <a:latin typeface="Century Gothic" panose="020B0502020202020204" pitchFamily="34" charset="0"/>
                <a:cs typeface="Arial" charset="0"/>
              </a:rPr>
              <a:t>PAC benefits</a:t>
            </a:r>
            <a:br>
              <a:rPr lang="en-US" sz="4000" b="1" kern="0" dirty="0">
                <a:solidFill>
                  <a:srgbClr val="005DAA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en-US" sz="4000" b="1" kern="0" dirty="0">
                <a:solidFill>
                  <a:srgbClr val="005DAA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870" y="6194067"/>
            <a:ext cx="470204" cy="47020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9A11CF-BC59-B241-80DF-CDC6121A2616}"/>
              </a:ext>
            </a:extLst>
          </p:cNvPr>
          <p:cNvCxnSpPr>
            <a:cxnSpLocks/>
          </p:cNvCxnSpPr>
          <p:nvPr/>
        </p:nvCxnSpPr>
        <p:spPr>
          <a:xfrm>
            <a:off x="3738880" y="6429170"/>
            <a:ext cx="731012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B607E59-D1C2-B5FC-D0FF-18042B350E95}"/>
              </a:ext>
            </a:extLst>
          </p:cNvPr>
          <p:cNvSpPr txBox="1">
            <a:spLocks/>
          </p:cNvSpPr>
          <p:nvPr/>
        </p:nvSpPr>
        <p:spPr>
          <a:xfrm>
            <a:off x="193002" y="6301992"/>
            <a:ext cx="3770416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cap="all" spc="20" dirty="0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Importance of association PACs</a:t>
            </a:r>
            <a:endParaRPr lang="en-US" sz="1400" cap="all" dirty="0">
              <a:solidFill>
                <a:srgbClr val="44546A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l"/>
            <a:endParaRPr lang="en-US" sz="1400" b="1" spc="100" dirty="0">
              <a:solidFill>
                <a:schemeClr val="tx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Picture 2" descr="A group of people with blue outline&#10;&#10;Description automatically generated">
            <a:extLst>
              <a:ext uri="{FF2B5EF4-FFF2-40B4-BE49-F238E27FC236}">
                <a16:creationId xmlns:a16="http://schemas.microsoft.com/office/drawing/2014/main" id="{A7677705-7651-242B-2FAB-EABACB46A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39" y="1604661"/>
            <a:ext cx="1773866" cy="1737360"/>
          </a:xfrm>
          <a:prstGeom prst="rect">
            <a:avLst/>
          </a:prstGeom>
        </p:spPr>
      </p:pic>
      <p:pic>
        <p:nvPicPr>
          <p:cNvPr id="8" name="Picture 7" descr="A blue outline of a person&#10;&#10;Description automatically generated">
            <a:extLst>
              <a:ext uri="{FF2B5EF4-FFF2-40B4-BE49-F238E27FC236}">
                <a16:creationId xmlns:a16="http://schemas.microsoft.com/office/drawing/2014/main" id="{6C4349DC-8BEC-07CD-4172-D63170324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11" y="1676089"/>
            <a:ext cx="1686598" cy="16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9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EE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195" y="1538277"/>
            <a:ext cx="4963805" cy="3268616"/>
          </a:xfrm>
        </p:spPr>
        <p:txBody>
          <a:bodyPr anchor="t">
            <a:noAutofit/>
          </a:bodyPr>
          <a:lstStyle/>
          <a:p>
            <a:pPr marL="0" marR="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  <a:cs typeface="Segoe UI" pitchFamily="34" charset="0"/>
              </a:rPr>
              <a:t>Purchase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Segoe UI" pitchFamily="34" charset="0"/>
              </a:rPr>
              <a:t> the full report and access additional Council research at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E5555"/>
                </a:solidFill>
                <a:effectLst/>
                <a:uLnTx/>
                <a:uFillTx/>
                <a:latin typeface="Century Gothic" panose="020B0502020202020204" pitchFamily="34" charset="0"/>
                <a:cs typeface="Segoe UI" pitchFamily="34" charset="0"/>
              </a:rPr>
              <a:t>pac.org/research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870" y="6195543"/>
            <a:ext cx="470204" cy="47020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74808E-21E0-AF4F-BECD-68C302D25034}"/>
              </a:ext>
            </a:extLst>
          </p:cNvPr>
          <p:cNvSpPr txBox="1">
            <a:spLocks/>
          </p:cNvSpPr>
          <p:nvPr/>
        </p:nvSpPr>
        <p:spPr>
          <a:xfrm>
            <a:off x="193002" y="6301992"/>
            <a:ext cx="3770416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cap="all" spc="20" dirty="0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Importance of ASSOCIATION PACs</a:t>
            </a:r>
            <a:endParaRPr lang="en-US" sz="1400" cap="all" dirty="0">
              <a:solidFill>
                <a:srgbClr val="44546A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l"/>
            <a:endParaRPr lang="en-US" sz="1400" b="1" spc="100" dirty="0">
              <a:solidFill>
                <a:schemeClr val="tx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9CEBCB-6992-8E4E-BCA9-0C0DC0EF497B}"/>
              </a:ext>
            </a:extLst>
          </p:cNvPr>
          <p:cNvCxnSpPr>
            <a:cxnSpLocks/>
          </p:cNvCxnSpPr>
          <p:nvPr/>
        </p:nvCxnSpPr>
        <p:spPr>
          <a:xfrm>
            <a:off x="3629465" y="6429170"/>
            <a:ext cx="741953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60CB6E2-44F1-FE38-F850-776972A2F9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750" t="15407" r="21750" b="8108"/>
          <a:stretch>
            <a:fillRect/>
          </a:stretch>
        </p:blipFill>
        <p:spPr>
          <a:xfrm>
            <a:off x="6659880" y="591912"/>
            <a:ext cx="4206240" cy="524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5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48328"/>
            <a:ext cx="12192000" cy="301442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5" t="34095" r="207" b="33740"/>
          <a:stretch/>
        </p:blipFill>
        <p:spPr>
          <a:xfrm>
            <a:off x="0" y="3873209"/>
            <a:ext cx="12192000" cy="30144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5870" y="6195543"/>
            <a:ext cx="470204" cy="47020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021260-A56A-5B4A-959C-974B1BEDFB69}"/>
              </a:ext>
            </a:extLst>
          </p:cNvPr>
          <p:cNvCxnSpPr>
            <a:cxnSpLocks/>
          </p:cNvCxnSpPr>
          <p:nvPr/>
        </p:nvCxnSpPr>
        <p:spPr>
          <a:xfrm>
            <a:off x="3911600" y="6429170"/>
            <a:ext cx="713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DA32B0D-3BD0-1745-ACC9-FF03C13A9737}"/>
              </a:ext>
            </a:extLst>
          </p:cNvPr>
          <p:cNvSpPr txBox="1">
            <a:spLocks/>
          </p:cNvSpPr>
          <p:nvPr/>
        </p:nvSpPr>
        <p:spPr>
          <a:xfrm>
            <a:off x="0" y="4691024"/>
            <a:ext cx="12192000" cy="1017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Public Affairs Council Support</a:t>
            </a:r>
            <a:endParaRPr lang="en-US" sz="40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3913C-A3EE-45EE-BCB9-3D90E4DF4EAE}"/>
              </a:ext>
            </a:extLst>
          </p:cNvPr>
          <p:cNvSpPr txBox="1">
            <a:spLocks/>
          </p:cNvSpPr>
          <p:nvPr/>
        </p:nvSpPr>
        <p:spPr>
          <a:xfrm>
            <a:off x="-1" y="6301992"/>
            <a:ext cx="3840481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spc="1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IMPORTANCE OF ASSOCIATION PACS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1E3395-214F-B8E8-22BE-CA02E726EFDF}"/>
              </a:ext>
            </a:extLst>
          </p:cNvPr>
          <p:cNvSpPr/>
          <p:nvPr/>
        </p:nvSpPr>
        <p:spPr>
          <a:xfrm>
            <a:off x="146233" y="3009268"/>
            <a:ext cx="7092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C6A929-3DD3-8AEB-2D27-54B15C90A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5" t="3713" r="1012" b="14486"/>
          <a:stretch/>
        </p:blipFill>
        <p:spPr bwMode="auto">
          <a:xfrm>
            <a:off x="4857107" y="777637"/>
            <a:ext cx="2267712" cy="22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D687A7-79F0-CF9B-B5E1-6D59165AFB23}"/>
              </a:ext>
            </a:extLst>
          </p:cNvPr>
          <p:cNvSpPr/>
          <p:nvPr/>
        </p:nvSpPr>
        <p:spPr>
          <a:xfrm>
            <a:off x="566057" y="3057789"/>
            <a:ext cx="1084981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b="1" dirty="0">
                <a:solidFill>
                  <a:srgbClr val="005DAA"/>
                </a:solidFill>
                <a:latin typeface="Century Gothic" charset="0"/>
                <a:ea typeface="Century Gothic" charset="0"/>
                <a:cs typeface="Century Gothic" charset="0"/>
              </a:rPr>
              <a:t>Kristin Brackemyre</a:t>
            </a:r>
          </a:p>
          <a:p>
            <a:pPr lvl="0" algn="ctr">
              <a:defRPr/>
            </a:pPr>
            <a:r>
              <a:rPr lang="en-US" sz="1400" dirty="0">
                <a:latin typeface="Century Gothic" charset="0"/>
                <a:ea typeface="Century Gothic" charset="0"/>
                <a:cs typeface="Century Gothic" charset="0"/>
              </a:rPr>
              <a:t>Senior Director, Public Affairs Practice</a:t>
            </a:r>
          </a:p>
          <a:p>
            <a:pPr lvl="0" algn="ctr"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kbrackemyre@pac.org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pPr lvl="0" algn="ctr"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lvl="0" algn="ctr"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70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178057" y="0"/>
            <a:ext cx="7013944" cy="6858000"/>
          </a:xfrm>
          <a:prstGeom prst="rect">
            <a:avLst/>
          </a:prstGeom>
          <a:solidFill>
            <a:srgbClr val="EE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2C5611-B915-2F11-CD03-04996A30F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76" r="17011"/>
          <a:stretch/>
        </p:blipFill>
        <p:spPr bwMode="auto">
          <a:xfrm>
            <a:off x="5178057" y="0"/>
            <a:ext cx="7013943" cy="689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92" y="2218894"/>
            <a:ext cx="4419819" cy="2647020"/>
          </a:xfrm>
        </p:spPr>
        <p:txBody>
          <a:bodyPr anchor="t">
            <a:noAutofit/>
          </a:bodyPr>
          <a:lstStyle/>
          <a:p>
            <a:pPr marL="0" marR="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E5555"/>
                </a:solidFill>
                <a:effectLst/>
                <a:uLnTx/>
                <a:uFillTx/>
                <a:latin typeface="Century Gothic" panose="020B0502020202020204" pitchFamily="34" charset="0"/>
                <a:cs typeface="Segoe UI" pitchFamily="34" charset="0"/>
              </a:rPr>
              <a:t>PACs</a:t>
            </a:r>
            <a:r>
              <a:rPr lang="en-US" sz="3600" b="1" kern="0" dirty="0">
                <a:solidFill>
                  <a:srgbClr val="EE5555"/>
                </a:solidFill>
                <a:latin typeface="Century Gothic" panose="020B0502020202020204" pitchFamily="34" charset="0"/>
                <a:cs typeface="Segoe UI" pitchFamily="34" charset="0"/>
              </a:rPr>
              <a:t> are the most </a:t>
            </a:r>
            <a:r>
              <a:rPr lang="en-US" sz="3600" b="1" dirty="0">
                <a:solidFill>
                  <a:srgbClr val="EE5555"/>
                </a:solidFill>
                <a:latin typeface="Century Gothic" panose="020B0502020202020204" pitchFamily="34" charset="0"/>
                <a:cs typeface="Segoe UI" pitchFamily="34" charset="0"/>
              </a:rPr>
              <a:t>popular</a:t>
            </a:r>
            <a:r>
              <a:rPr lang="en-US" sz="3600" b="1" kern="0" dirty="0">
                <a:solidFill>
                  <a:srgbClr val="EE5555"/>
                </a:solidFill>
                <a:latin typeface="Century Gothic" panose="020B0502020202020204" pitchFamily="34" charset="0"/>
                <a:cs typeface="Segoe UI" pitchFamily="34" charset="0"/>
              </a:rPr>
              <a:t> and transparent form of campaign finance.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EE5555"/>
              </a:solidFill>
              <a:effectLst/>
              <a:uLnTx/>
              <a:uFillTx/>
              <a:latin typeface="Century Gothic" panose="020B0502020202020204" pitchFamily="34" charset="0"/>
              <a:cs typeface="Segoe UI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5870" y="6195543"/>
            <a:ext cx="470204" cy="47020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74808E-21E0-AF4F-BECD-68C302D25034}"/>
              </a:ext>
            </a:extLst>
          </p:cNvPr>
          <p:cNvSpPr txBox="1">
            <a:spLocks/>
          </p:cNvSpPr>
          <p:nvPr/>
        </p:nvSpPr>
        <p:spPr>
          <a:xfrm>
            <a:off x="193002" y="6301992"/>
            <a:ext cx="3770416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cap="all" spc="20" dirty="0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Importance of ASSOCIATION PACs</a:t>
            </a:r>
            <a:endParaRPr lang="en-US" sz="1400" cap="all" dirty="0">
              <a:solidFill>
                <a:srgbClr val="44546A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l"/>
            <a:endParaRPr lang="en-US" sz="1400" b="1" spc="100" dirty="0">
              <a:solidFill>
                <a:schemeClr val="tx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9CEBCB-6992-8E4E-BCA9-0C0DC0EF497B}"/>
              </a:ext>
            </a:extLst>
          </p:cNvPr>
          <p:cNvCxnSpPr>
            <a:cxnSpLocks/>
          </p:cNvCxnSpPr>
          <p:nvPr/>
        </p:nvCxnSpPr>
        <p:spPr>
          <a:xfrm>
            <a:off x="3629465" y="6429170"/>
            <a:ext cx="741953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91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1382" y="3509638"/>
            <a:ext cx="3770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E5555"/>
                </a:solidFill>
                <a:latin typeface="Century Gothic" charset="0"/>
                <a:ea typeface="Century Gothic" charset="0"/>
                <a:cs typeface="Century Gothic" charset="0"/>
              </a:rPr>
              <a:t>Legal means of political participation 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Corporations and associations are prohibited from directly contributing to federal candidates – but they may operate a PAC.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12335" y="3491269"/>
            <a:ext cx="34759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b="1" dirty="0">
                <a:solidFill>
                  <a:srgbClr val="EE5555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PACs are strictly regulated</a:t>
            </a:r>
            <a:br>
              <a:rPr lang="en-US" sz="2400" b="1" dirty="0">
                <a:solidFill>
                  <a:srgbClr val="EE5555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</a:b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A PAC is regulated by the FEC and only allows for voluntary, individual contributions under stringent guidelines for participation.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88779" y="3509638"/>
            <a:ext cx="3697295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b="1" dirty="0">
                <a:solidFill>
                  <a:srgbClr val="EE555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PACs are legal, transparent and federally monitored </a:t>
            </a:r>
          </a:p>
          <a:p>
            <a:pPr algn="ctr">
              <a:spcAft>
                <a:spcPts val="400"/>
              </a:spcAft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PACs allow associations to express united interests with one powerful voice.</a:t>
            </a: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291166" y="774269"/>
            <a:ext cx="7609668" cy="471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Century Gothic" panose="020B0502020202020204" pitchFamily="34" charset="0"/>
                <a:cs typeface="Arial" charset="0"/>
              </a:rPr>
              <a:t>A PAC is 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Century Gothic" panose="020B0502020202020204" pitchFamily="34" charset="0"/>
                <a:cs typeface="Arial" charset="0"/>
              </a:rPr>
              <a:t>power in numbers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870" y="6194067"/>
            <a:ext cx="470204" cy="47020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9A11CF-BC59-B241-80DF-CDC6121A2616}"/>
              </a:ext>
            </a:extLst>
          </p:cNvPr>
          <p:cNvCxnSpPr>
            <a:cxnSpLocks/>
          </p:cNvCxnSpPr>
          <p:nvPr/>
        </p:nvCxnSpPr>
        <p:spPr>
          <a:xfrm>
            <a:off x="3629465" y="6429170"/>
            <a:ext cx="741953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40C90F4-3CA7-1F41-85EC-5A9AEF777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354" y="2372227"/>
            <a:ext cx="1026311" cy="949816"/>
          </a:xfrm>
          <a:prstGeom prst="rect">
            <a:avLst/>
          </a:prstGeom>
        </p:spPr>
      </p:pic>
      <p:pic>
        <p:nvPicPr>
          <p:cNvPr id="3" name="Graphic 2" descr="Scales of justice with solid fill">
            <a:extLst>
              <a:ext uri="{FF2B5EF4-FFF2-40B4-BE49-F238E27FC236}">
                <a16:creationId xmlns:a16="http://schemas.microsoft.com/office/drawing/2014/main" id="{9790303E-77B2-18F5-3D59-A1EEB06FF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1612" y="2240892"/>
            <a:ext cx="1147583" cy="1147583"/>
          </a:xfrm>
          <a:prstGeom prst="rect">
            <a:avLst/>
          </a:prstGeom>
        </p:spPr>
      </p:pic>
      <p:pic>
        <p:nvPicPr>
          <p:cNvPr id="6" name="Graphic 5" descr="Magnifying glass with solid fill">
            <a:extLst>
              <a:ext uri="{FF2B5EF4-FFF2-40B4-BE49-F238E27FC236}">
                <a16:creationId xmlns:a16="http://schemas.microsoft.com/office/drawing/2014/main" id="{D40B2627-9897-A5EB-5F07-BA89C117EE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4734" y="2219148"/>
            <a:ext cx="1147584" cy="11475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607E59-D1C2-B5FC-D0FF-18042B350E95}"/>
              </a:ext>
            </a:extLst>
          </p:cNvPr>
          <p:cNvSpPr txBox="1">
            <a:spLocks/>
          </p:cNvSpPr>
          <p:nvPr/>
        </p:nvSpPr>
        <p:spPr>
          <a:xfrm>
            <a:off x="193002" y="6301992"/>
            <a:ext cx="3770416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cap="all" spc="20" dirty="0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Importance of ASSOCIATION PACs</a:t>
            </a:r>
            <a:endParaRPr lang="en-US" sz="1400" cap="all" dirty="0">
              <a:solidFill>
                <a:srgbClr val="44546A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l"/>
            <a:endParaRPr lang="en-US" sz="1400" b="1" spc="100" dirty="0">
              <a:solidFill>
                <a:schemeClr val="tx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6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" y="277619"/>
            <a:ext cx="12192000" cy="1623915"/>
          </a:xfrm>
        </p:spPr>
        <p:txBody>
          <a:bodyPr anchor="t">
            <a:noAutofit/>
          </a:bodyPr>
          <a:lstStyle/>
          <a:p>
            <a:r>
              <a:rPr lang="en-US" sz="3600" b="1" dirty="0">
                <a:solidFill>
                  <a:srgbClr val="005DAA"/>
                </a:solidFill>
                <a:latin typeface="Century Gothic" panose="020B0502020202020204" pitchFamily="34" charset="0"/>
                <a:cs typeface="Arial" pitchFamily="34" charset="0"/>
              </a:rPr>
              <a:t>What is a PAC?</a:t>
            </a:r>
            <a:br>
              <a:rPr lang="en-US" sz="2000" b="1" dirty="0">
                <a:solidFill>
                  <a:srgbClr val="005DAA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en-US" altLang="en-US" sz="4000" i="1" dirty="0">
                <a:solidFill>
                  <a:srgbClr val="005DAA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 </a:t>
            </a:r>
            <a:endParaRPr lang="en-US" sz="4000" b="1" i="1" dirty="0">
              <a:solidFill>
                <a:srgbClr val="005DAA"/>
              </a:solidFill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subTitle" idx="1"/>
          </p:nvPr>
        </p:nvSpPr>
        <p:spPr>
          <a:xfrm>
            <a:off x="2022767" y="5573346"/>
            <a:ext cx="3414155" cy="52463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altLang="en-US" sz="16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Doug Pinkham</a:t>
            </a:r>
            <a:br>
              <a:rPr lang="en-US" altLang="en-US" sz="1600">
                <a:solidFill>
                  <a:schemeClr val="bg1"/>
                </a:solidFill>
                <a:ea typeface="Century Gothic" charset="0"/>
                <a:cs typeface="Century Gothic" charset="0"/>
              </a:rPr>
            </a:br>
            <a:r>
              <a:rPr lang="en-US" altLang="en-US" sz="1200">
                <a:solidFill>
                  <a:schemeClr val="bg1"/>
                </a:solidFill>
                <a:ea typeface="Century Gothic" charset="0"/>
                <a:cs typeface="Century Gothic" charset="0"/>
              </a:rPr>
              <a:t>President, Public Affairs Council</a:t>
            </a:r>
            <a:br>
              <a:rPr lang="en-US" altLang="en-US" sz="1600">
                <a:solidFill>
                  <a:schemeClr val="bg1"/>
                </a:solidFill>
                <a:ea typeface="Century Gothic" charset="0"/>
                <a:cs typeface="Century Gothic" charset="0"/>
              </a:rPr>
            </a:br>
            <a:endParaRPr lang="en-US" altLang="en-US" sz="1600">
              <a:solidFill>
                <a:schemeClr val="bg1"/>
              </a:solidFill>
              <a:ea typeface="Century Gothic" charset="0"/>
              <a:cs typeface="Century Gothic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2767" y="6097983"/>
            <a:ext cx="10278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  <a:latin typeface="+mj-lt"/>
                <a:ea typeface="Century Gothic" charset="0"/>
                <a:cs typeface="Century Gothic" charset="0"/>
              </a:rPr>
              <a:t>Sept. 12, 2018</a:t>
            </a:r>
            <a:endParaRPr lang="en-US" sz="1000">
              <a:latin typeface="+mj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00175" y="737429"/>
            <a:ext cx="6091825" cy="46901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Aft>
                <a:spcPts val="2200"/>
              </a:spcAft>
              <a:buFont typeface="Arial" charset="0"/>
              <a:buChar char="•"/>
            </a:pP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5941" y="6289531"/>
            <a:ext cx="3573903" cy="3747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cap="all" spc="20" dirty="0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Importance of ASSOCIATION PACs</a:t>
            </a:r>
            <a:endParaRPr lang="en-US" sz="1400" cap="all" dirty="0">
              <a:solidFill>
                <a:srgbClr val="44546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5870" y="6194067"/>
            <a:ext cx="470204" cy="470204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>
            <a:off x="3649436" y="6429169"/>
            <a:ext cx="7332481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3AE87066-C61E-5660-0A6C-9A97A6DF8810}"/>
              </a:ext>
            </a:extLst>
          </p:cNvPr>
          <p:cNvGraphicFramePr/>
          <p:nvPr/>
        </p:nvGraphicFramePr>
        <p:xfrm>
          <a:off x="289868" y="726962"/>
          <a:ext cx="10838576" cy="5393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08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705" b="53500"/>
          <a:stretch/>
        </p:blipFill>
        <p:spPr>
          <a:xfrm>
            <a:off x="0" y="4718099"/>
            <a:ext cx="12192000" cy="2706817"/>
          </a:xfrm>
          <a:prstGeom prst="rect">
            <a:avLst/>
          </a:prstGeom>
          <a:solidFill>
            <a:srgbClr val="EE5555"/>
          </a:solidFill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615360" y="1235681"/>
            <a:ext cx="6790841" cy="37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800"/>
              </a:spcAft>
            </a:pPr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An association PAC is </a:t>
            </a:r>
            <a:r>
              <a:rPr lang="en-US" sz="2000" b="1" u="sng" dirty="0">
                <a:latin typeface="Century Gothic" charset="0"/>
                <a:ea typeface="Century Gothic" charset="0"/>
                <a:cs typeface="Century Gothic" charset="0"/>
              </a:rPr>
              <a:t>not</a:t>
            </a:r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 a super PAC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27630" y="1731397"/>
            <a:ext cx="4859080" cy="2419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tabLst>
                <a:tab pos="449263" algn="l"/>
              </a:tabLst>
            </a:pP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Super PACs:</a:t>
            </a:r>
          </a:p>
          <a:p>
            <a:pPr marL="915988" lvl="1" indent="-458788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Individual and corporate money spent on uncoordinated ads and communications</a:t>
            </a:r>
          </a:p>
          <a:p>
            <a:pPr marL="915988" lvl="1" indent="-458788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Money is </a:t>
            </a:r>
            <a:r>
              <a:rPr lang="en-US" sz="1800" u="sng" dirty="0">
                <a:latin typeface="Century Gothic" charset="0"/>
                <a:ea typeface="Century Gothic" charset="0"/>
                <a:cs typeface="Century Gothic" charset="0"/>
              </a:rPr>
              <a:t>not</a:t>
            </a: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 contributed directly to candidates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546367" y="627033"/>
            <a:ext cx="11483445" cy="542740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3600" b="1" dirty="0">
                <a:solidFill>
                  <a:srgbClr val="EE5555"/>
                </a:solidFill>
                <a:latin typeface="Century Gothic" charset="0"/>
                <a:ea typeface="Century Gothic" charset="0"/>
                <a:cs typeface="Century Gothic" charset="0"/>
              </a:rPr>
              <a:t>Debunking myths: s</a:t>
            </a:r>
            <a:r>
              <a:rPr lang="en-US" sz="3600" b="1" dirty="0">
                <a:solidFill>
                  <a:srgbClr val="EE5555"/>
                </a:solidFill>
                <a:latin typeface="Century Gothic" charset="0"/>
                <a:ea typeface="Century Gothic" charset="0"/>
                <a:cs typeface="Century Gothic" charset="0"/>
              </a:rPr>
              <a:t>uper PACs vs. association PACs</a:t>
            </a:r>
            <a:endParaRPr lang="en-US" altLang="en-US" sz="3600" b="1" dirty="0">
              <a:solidFill>
                <a:srgbClr val="EE5555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5870" y="6195543"/>
            <a:ext cx="470204" cy="47020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8742343-CE03-B04D-A317-C3AC8A5B87F7}"/>
              </a:ext>
            </a:extLst>
          </p:cNvPr>
          <p:cNvSpPr txBox="1">
            <a:spLocks/>
          </p:cNvSpPr>
          <p:nvPr/>
        </p:nvSpPr>
        <p:spPr>
          <a:xfrm>
            <a:off x="240364" y="6301992"/>
            <a:ext cx="3770416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cap="all" spc="2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Importance of ASSOCIATION PACs</a:t>
            </a:r>
            <a:endParaRPr lang="en-US" sz="1400" cap="all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49F94F-675D-7D42-BE58-E08D234FD966}"/>
              </a:ext>
            </a:extLst>
          </p:cNvPr>
          <p:cNvCxnSpPr>
            <a:cxnSpLocks/>
          </p:cNvCxnSpPr>
          <p:nvPr/>
        </p:nvCxnSpPr>
        <p:spPr>
          <a:xfrm>
            <a:off x="3629465" y="6429170"/>
            <a:ext cx="74195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2022F2-E632-E849-0E61-4A5B684ECF53}"/>
              </a:ext>
            </a:extLst>
          </p:cNvPr>
          <p:cNvSpPr txBox="1">
            <a:spLocks/>
          </p:cNvSpPr>
          <p:nvPr/>
        </p:nvSpPr>
        <p:spPr>
          <a:xfrm>
            <a:off x="6882493" y="1731397"/>
            <a:ext cx="5003581" cy="3261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tabLst>
                <a:tab pos="449263" algn="l"/>
              </a:tabLst>
            </a:pP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Traditional, connected PACs:</a:t>
            </a:r>
          </a:p>
          <a:p>
            <a:pPr marL="458788" indent="-458788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Other than individuals, traditional PACs are the only entities that can give to candidates</a:t>
            </a:r>
          </a:p>
          <a:p>
            <a:pPr marL="458788" indent="-458788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Association PACs avoid Super PAC involvement. Only 8% contributed to Super PACs in the 2023-2024 election cycle according to the 2025 Association PAC Benchmarking Report</a:t>
            </a:r>
          </a:p>
        </p:txBody>
      </p:sp>
    </p:spTree>
    <p:extLst>
      <p:ext uri="{BB962C8B-B14F-4D97-AF65-F5344CB8AC3E}">
        <p14:creationId xmlns:p14="http://schemas.microsoft.com/office/powerpoint/2010/main" val="44876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870" y="6195543"/>
            <a:ext cx="470204" cy="4702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330" y="428829"/>
            <a:ext cx="8163340" cy="471943"/>
          </a:xfrm>
        </p:spPr>
        <p:txBody>
          <a:bodyPr anchor="t">
            <a:no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Where does the PAC fit?</a:t>
            </a:r>
            <a:br>
              <a:rPr lang="en-US" altLang="en-US" sz="36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EDED7B-FC15-3D42-9DE0-DD295D11578A}"/>
              </a:ext>
            </a:extLst>
          </p:cNvPr>
          <p:cNvCxnSpPr>
            <a:cxnSpLocks/>
          </p:cNvCxnSpPr>
          <p:nvPr/>
        </p:nvCxnSpPr>
        <p:spPr>
          <a:xfrm>
            <a:off x="3629465" y="6429170"/>
            <a:ext cx="74195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734F101E-F573-2094-CF64-AE1064F3BC92}"/>
              </a:ext>
            </a:extLst>
          </p:cNvPr>
          <p:cNvGraphicFramePr>
            <a:graphicFrameLocks/>
          </p:cNvGraphicFramePr>
          <p:nvPr/>
        </p:nvGraphicFramePr>
        <p:xfrm>
          <a:off x="882204" y="1045030"/>
          <a:ext cx="9641560" cy="5384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657A979-5509-130E-82EA-9EAABD57D065}"/>
              </a:ext>
            </a:extLst>
          </p:cNvPr>
          <p:cNvSpPr txBox="1">
            <a:spLocks/>
          </p:cNvSpPr>
          <p:nvPr/>
        </p:nvSpPr>
        <p:spPr>
          <a:xfrm>
            <a:off x="240364" y="6301992"/>
            <a:ext cx="3770416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cap="all" spc="2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Importance of ASSOCIATION PACs</a:t>
            </a:r>
            <a:endParaRPr lang="en-US" sz="1400" cap="all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7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47574" y="2120673"/>
            <a:ext cx="3770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EE5555"/>
                </a:solidFill>
                <a:latin typeface="Century Gothic" charset="0"/>
                <a:ea typeface="Century Gothic" charset="0"/>
                <a:cs typeface="Century Gothic" charset="0"/>
              </a:rPr>
              <a:t>3,111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connected PACs registered with the FEC</a:t>
            </a:r>
          </a:p>
          <a:p>
            <a:pPr algn="ctr"/>
            <a:endParaRPr 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</a:rPr>
              <a:t>(association, labor, cooperative or corporation)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9792" y="4408192"/>
            <a:ext cx="3385980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4800" b="1" dirty="0">
                <a:solidFill>
                  <a:srgbClr val="EE555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33%</a:t>
            </a:r>
          </a:p>
          <a:p>
            <a:pPr algn="ctr">
              <a:spcAft>
                <a:spcPts val="400"/>
              </a:spcAft>
            </a:pP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were association PACs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" y="758700"/>
            <a:ext cx="12192000" cy="471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4000" b="1" dirty="0">
                <a:solidFill>
                  <a:srgbClr val="005DAA"/>
                </a:solidFill>
                <a:latin typeface="Century Gothic" charset="0"/>
                <a:ea typeface="Century Gothic" charset="0"/>
                <a:cs typeface="Century Gothic" charset="0"/>
              </a:rPr>
              <a:t>Association PACs in 2025: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870" y="6194067"/>
            <a:ext cx="470204" cy="47020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9A11CF-BC59-B241-80DF-CDC6121A2616}"/>
              </a:ext>
            </a:extLst>
          </p:cNvPr>
          <p:cNvCxnSpPr>
            <a:cxnSpLocks/>
          </p:cNvCxnSpPr>
          <p:nvPr/>
        </p:nvCxnSpPr>
        <p:spPr>
          <a:xfrm>
            <a:off x="3629465" y="6429170"/>
            <a:ext cx="741953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B607E59-D1C2-B5FC-D0FF-18042B350E95}"/>
              </a:ext>
            </a:extLst>
          </p:cNvPr>
          <p:cNvSpPr txBox="1">
            <a:spLocks/>
          </p:cNvSpPr>
          <p:nvPr/>
        </p:nvSpPr>
        <p:spPr>
          <a:xfrm>
            <a:off x="193002" y="6301992"/>
            <a:ext cx="3770416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cap="all" spc="20" dirty="0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Importance of ASSOCIATION PACs</a:t>
            </a:r>
            <a:endParaRPr lang="en-US" sz="1400" cap="all" dirty="0">
              <a:solidFill>
                <a:srgbClr val="44546A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l"/>
            <a:endParaRPr lang="en-US" sz="1400" b="1" spc="100" dirty="0">
              <a:solidFill>
                <a:schemeClr val="tx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2F514-E5B8-3158-2F28-F2B81706E1ED}"/>
              </a:ext>
            </a:extLst>
          </p:cNvPr>
          <p:cNvSpPr txBox="1">
            <a:spLocks/>
          </p:cNvSpPr>
          <p:nvPr/>
        </p:nvSpPr>
        <p:spPr>
          <a:xfrm>
            <a:off x="1892836" y="1367476"/>
            <a:ext cx="7879893" cy="3900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2400" b="1" dirty="0">
                <a:latin typeface="Century Gothic" charset="0"/>
                <a:ea typeface="Century Gothic" charset="0"/>
                <a:cs typeface="Century Gothic" charset="0"/>
              </a:rPr>
              <a:t>Fast Facts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D76644-2FE9-5DE0-F92A-476032BF7CD0}"/>
              </a:ext>
            </a:extLst>
          </p:cNvPr>
          <p:cNvSpPr txBox="1"/>
          <p:nvPr/>
        </p:nvSpPr>
        <p:spPr>
          <a:xfrm>
            <a:off x="305926" y="5947846"/>
            <a:ext cx="1013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FEC.gov</a:t>
            </a:r>
          </a:p>
        </p:txBody>
      </p:sp>
    </p:spTree>
    <p:extLst>
      <p:ext uri="{BB962C8B-B14F-4D97-AF65-F5344CB8AC3E}">
        <p14:creationId xmlns:p14="http://schemas.microsoft.com/office/powerpoint/2010/main" val="415291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5870" y="6195543"/>
            <a:ext cx="470204" cy="4702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330" y="428829"/>
            <a:ext cx="8163340" cy="471943"/>
          </a:xfrm>
        </p:spPr>
        <p:txBody>
          <a:bodyPr anchor="t">
            <a:no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PACs are transparent and limited</a:t>
            </a:r>
            <a:br>
              <a:rPr lang="en-US" altLang="en-US" sz="36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altLang="en-US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Contribution limits for 2025-2026</a:t>
            </a:r>
            <a:endParaRPr lang="en-US" altLang="en-US" sz="36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EDED7B-FC15-3D42-9DE0-DD295D11578A}"/>
              </a:ext>
            </a:extLst>
          </p:cNvPr>
          <p:cNvCxnSpPr>
            <a:cxnSpLocks/>
          </p:cNvCxnSpPr>
          <p:nvPr/>
        </p:nvCxnSpPr>
        <p:spPr>
          <a:xfrm>
            <a:off x="3629465" y="6429170"/>
            <a:ext cx="74195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F657A979-5509-130E-82EA-9EAABD57D065}"/>
              </a:ext>
            </a:extLst>
          </p:cNvPr>
          <p:cNvSpPr txBox="1">
            <a:spLocks/>
          </p:cNvSpPr>
          <p:nvPr/>
        </p:nvSpPr>
        <p:spPr>
          <a:xfrm>
            <a:off x="240364" y="6301992"/>
            <a:ext cx="3770416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cap="all" spc="2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Importance of ASSOCIATION PACs</a:t>
            </a:r>
            <a:endParaRPr lang="en-US" sz="1400" cap="all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350EB2-48D7-73C0-D4A4-C728D0749449}"/>
              </a:ext>
            </a:extLst>
          </p:cNvPr>
          <p:cNvGraphicFramePr>
            <a:graphicFrameLocks noGrp="1"/>
          </p:cNvGraphicFramePr>
          <p:nvPr/>
        </p:nvGraphicFramePr>
        <p:xfrm>
          <a:off x="360588" y="1481113"/>
          <a:ext cx="10416268" cy="4472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632">
                  <a:extLst>
                    <a:ext uri="{9D8B030D-6E8A-4147-A177-3AD203B41FA5}">
                      <a16:colId xmlns:a16="http://schemas.microsoft.com/office/drawing/2014/main" val="3257413935"/>
                    </a:ext>
                  </a:extLst>
                </a:gridCol>
                <a:gridCol w="1816170">
                  <a:extLst>
                    <a:ext uri="{9D8B030D-6E8A-4147-A177-3AD203B41FA5}">
                      <a16:colId xmlns:a16="http://schemas.microsoft.com/office/drawing/2014/main" val="1773267259"/>
                    </a:ext>
                  </a:extLst>
                </a:gridCol>
                <a:gridCol w="1698844">
                  <a:extLst>
                    <a:ext uri="{9D8B030D-6E8A-4147-A177-3AD203B41FA5}">
                      <a16:colId xmlns:a16="http://schemas.microsoft.com/office/drawing/2014/main" val="2364460280"/>
                    </a:ext>
                  </a:extLst>
                </a:gridCol>
                <a:gridCol w="1257395">
                  <a:extLst>
                    <a:ext uri="{9D8B030D-6E8A-4147-A177-3AD203B41FA5}">
                      <a16:colId xmlns:a16="http://schemas.microsoft.com/office/drawing/2014/main" val="320463728"/>
                    </a:ext>
                  </a:extLst>
                </a:gridCol>
                <a:gridCol w="1704011">
                  <a:extLst>
                    <a:ext uri="{9D8B030D-6E8A-4147-A177-3AD203B41FA5}">
                      <a16:colId xmlns:a16="http://schemas.microsoft.com/office/drawing/2014/main" val="3557158154"/>
                    </a:ext>
                  </a:extLst>
                </a:gridCol>
                <a:gridCol w="1728061">
                  <a:extLst>
                    <a:ext uri="{9D8B030D-6E8A-4147-A177-3AD203B41FA5}">
                      <a16:colId xmlns:a16="http://schemas.microsoft.com/office/drawing/2014/main" val="2844841831"/>
                    </a:ext>
                  </a:extLst>
                </a:gridCol>
                <a:gridCol w="1563155">
                  <a:extLst>
                    <a:ext uri="{9D8B030D-6E8A-4147-A177-3AD203B41FA5}">
                      <a16:colId xmlns:a16="http://schemas.microsoft.com/office/drawing/2014/main" val="2740247281"/>
                    </a:ext>
                  </a:extLst>
                </a:gridCol>
              </a:tblGrid>
              <a:tr h="317518">
                <a:tc>
                  <a:txBody>
                    <a:bodyPr/>
                    <a:lstStyle/>
                    <a:p>
                      <a:endParaRPr lang="en-US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Recipient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594772"/>
                  </a:ext>
                </a:extLst>
              </a:tr>
              <a:tr h="821495">
                <a:tc>
                  <a:txBody>
                    <a:bodyPr/>
                    <a:lstStyle/>
                    <a:p>
                      <a:endParaRPr lang="en-US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Candidate committee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PAC (SSF and nonconnected)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Party committee: state/district/local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Party committee: national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Additional national party committee accounts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449167"/>
                  </a:ext>
                </a:extLst>
              </a:tr>
              <a:tr h="555517">
                <a:tc rowSpan="6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Donor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Individual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$3,500 per election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$5,000 per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$10,000 per year (combined)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$44,300 per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$132,900 per account, per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390257"/>
                  </a:ext>
                </a:extLst>
              </a:tr>
              <a:tr h="555517">
                <a:tc vMerge="1">
                  <a:txBody>
                    <a:bodyPr/>
                    <a:lstStyle/>
                    <a:p>
                      <a:endParaRPr lang="en-US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Candidate committee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$2,000 per election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$5,000 per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Unlimited transfers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Unlimited transfers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040272"/>
                  </a:ext>
                </a:extLst>
              </a:tr>
              <a:tr h="555517">
                <a:tc vMerge="1">
                  <a:txBody>
                    <a:bodyPr/>
                    <a:lstStyle/>
                    <a:p>
                      <a:endParaRPr lang="en-US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PAC: multicandidate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$5,000 per election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$5,000 per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$5,000 per year (combined)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$15,000 per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$45,000 per account, per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810496"/>
                  </a:ext>
                </a:extLst>
              </a:tr>
              <a:tr h="555517">
                <a:tc vMerge="1">
                  <a:txBody>
                    <a:bodyPr/>
                    <a:lstStyle/>
                    <a:p>
                      <a:endParaRPr lang="en-US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PAC: </a:t>
                      </a:r>
                      <a:r>
                        <a:rPr lang="en-US" sz="1100" b="1" dirty="0" err="1">
                          <a:latin typeface="Century Gothic" panose="020B0502020202020204" pitchFamily="34" charset="0"/>
                        </a:rPr>
                        <a:t>nonmulticandidate</a:t>
                      </a:r>
                      <a:endParaRPr lang="en-US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$3,500 per election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$5,000 per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$10,000 per year (combined)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$44,300 per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$132,900 per account, per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73254"/>
                  </a:ext>
                </a:extLst>
              </a:tr>
              <a:tr h="555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Party committee:</a:t>
                      </a:r>
                    </a:p>
                    <a:p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State/district/local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$5,000 per election</a:t>
                      </a:r>
                    </a:p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(combined)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$5,000 per year</a:t>
                      </a:r>
                    </a:p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(combined)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Unlimited transfers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Unlimited transfers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7132"/>
                  </a:ext>
                </a:extLst>
              </a:tr>
              <a:tr h="555517">
                <a:tc vMerge="1">
                  <a:txBody>
                    <a:bodyPr/>
                    <a:lstStyle/>
                    <a:p>
                      <a:endParaRPr lang="en-US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Party committee: national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$5,000 per election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$5,000 per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Unlimited transfers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Unlimited transfers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3671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E1464CA-2AFC-5199-FC10-E9B551EC2C85}"/>
              </a:ext>
            </a:extLst>
          </p:cNvPr>
          <p:cNvSpPr txBox="1"/>
          <p:nvPr/>
        </p:nvSpPr>
        <p:spPr>
          <a:xfrm>
            <a:off x="264859" y="6069483"/>
            <a:ext cx="7074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Source: FEC.gov https://www.fec.gov/help-candidates-and-committees/taking-receipts-pac/contribution-limits-nonconnected-pacs/</a:t>
            </a:r>
          </a:p>
        </p:txBody>
      </p:sp>
    </p:spTree>
    <p:extLst>
      <p:ext uri="{BB962C8B-B14F-4D97-AF65-F5344CB8AC3E}">
        <p14:creationId xmlns:p14="http://schemas.microsoft.com/office/powerpoint/2010/main" val="129859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583197" y="1889100"/>
            <a:ext cx="270430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E5555"/>
                </a:solidFill>
                <a:latin typeface="Century Gothic" charset="0"/>
                <a:ea typeface="Century Gothic" charset="0"/>
                <a:cs typeface="Century Gothic" charset="0"/>
              </a:rPr>
              <a:t>17%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average association PAC participation rate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5491" y="4386256"/>
            <a:ext cx="2723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4800" b="1" dirty="0">
                <a:solidFill>
                  <a:srgbClr val="EE5555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80%</a:t>
            </a:r>
            <a:br>
              <a:rPr lang="en-US" sz="2400" b="1" dirty="0">
                <a:solidFill>
                  <a:srgbClr val="EE5555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</a:b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of PAC contributions come from general association members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29465" y="4415570"/>
            <a:ext cx="2837432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4800" b="1" dirty="0">
                <a:solidFill>
                  <a:srgbClr val="EE5555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11% </a:t>
            </a:r>
          </a:p>
          <a:p>
            <a:pPr algn="ctr">
              <a:spcAft>
                <a:spcPts val="400"/>
              </a:spcAft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from members of the association’s board of directors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66750" y="535309"/>
            <a:ext cx="10858500" cy="471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Century Gothic" panose="020B0502020202020204" pitchFamily="34" charset="0"/>
                <a:cs typeface="Arial" charset="0"/>
              </a:rPr>
              <a:t>Association </a:t>
            </a:r>
            <a:r>
              <a:rPr lang="en-US" sz="4000" b="1" kern="0" dirty="0">
                <a:solidFill>
                  <a:srgbClr val="005DAA"/>
                </a:solidFill>
                <a:latin typeface="Century Gothic" panose="020B0502020202020204" pitchFamily="34" charset="0"/>
                <a:cs typeface="Arial" charset="0"/>
              </a:rPr>
              <a:t>PACs are voluntary and give a voice to their members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870" y="6194067"/>
            <a:ext cx="470204" cy="47020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9A11CF-BC59-B241-80DF-CDC6121A2616}"/>
              </a:ext>
            </a:extLst>
          </p:cNvPr>
          <p:cNvCxnSpPr>
            <a:cxnSpLocks/>
          </p:cNvCxnSpPr>
          <p:nvPr/>
        </p:nvCxnSpPr>
        <p:spPr>
          <a:xfrm>
            <a:off x="3629465" y="6429170"/>
            <a:ext cx="741953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B607E59-D1C2-B5FC-D0FF-18042B350E95}"/>
              </a:ext>
            </a:extLst>
          </p:cNvPr>
          <p:cNvSpPr txBox="1">
            <a:spLocks/>
          </p:cNvSpPr>
          <p:nvPr/>
        </p:nvSpPr>
        <p:spPr>
          <a:xfrm>
            <a:off x="193002" y="6301992"/>
            <a:ext cx="3770416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cap="all" spc="20" dirty="0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Importance of ASSOCIATION PACs</a:t>
            </a:r>
            <a:endParaRPr lang="en-US" sz="1400" cap="all" dirty="0">
              <a:solidFill>
                <a:srgbClr val="44546A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l"/>
            <a:endParaRPr lang="en-US" sz="1400" b="1" spc="100" dirty="0">
              <a:solidFill>
                <a:schemeClr val="tx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18D5FD-708B-547C-5C5A-1C0BF3509840}"/>
              </a:ext>
            </a:extLst>
          </p:cNvPr>
          <p:cNvSpPr txBox="1"/>
          <p:nvPr/>
        </p:nvSpPr>
        <p:spPr>
          <a:xfrm>
            <a:off x="6539135" y="4131489"/>
            <a:ext cx="2417089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4800" b="1" dirty="0">
                <a:solidFill>
                  <a:srgbClr val="EE5555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5%</a:t>
            </a:r>
            <a:r>
              <a:rPr lang="en-US" sz="6000" b="1" dirty="0">
                <a:solidFill>
                  <a:srgbClr val="EE5555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 </a:t>
            </a:r>
          </a:p>
          <a:p>
            <a:pPr algn="ctr">
              <a:spcAft>
                <a:spcPts val="400"/>
              </a:spcAft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from association senior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1FE95-EE29-6AC3-2D91-2A8689DC8BE7}"/>
              </a:ext>
            </a:extLst>
          </p:cNvPr>
          <p:cNvSpPr txBox="1"/>
          <p:nvPr/>
        </p:nvSpPr>
        <p:spPr>
          <a:xfrm>
            <a:off x="9652907" y="4288392"/>
            <a:ext cx="2417089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4800" b="1" dirty="0">
                <a:solidFill>
                  <a:srgbClr val="EE5555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2%</a:t>
            </a:r>
            <a:r>
              <a:rPr lang="en-US" sz="6000" b="1" dirty="0">
                <a:solidFill>
                  <a:srgbClr val="EE5555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 </a:t>
            </a:r>
          </a:p>
          <a:p>
            <a:pPr algn="ctr">
              <a:spcAft>
                <a:spcPts val="400"/>
              </a:spcAft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 from association staff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3F8654-FACB-43DB-C291-4F03850FD01A}"/>
              </a:ext>
            </a:extLst>
          </p:cNvPr>
          <p:cNvCxnSpPr>
            <a:cxnSpLocks/>
          </p:cNvCxnSpPr>
          <p:nvPr/>
        </p:nvCxnSpPr>
        <p:spPr>
          <a:xfrm flipH="1">
            <a:off x="2081893" y="3445563"/>
            <a:ext cx="3853457" cy="970007"/>
          </a:xfrm>
          <a:prstGeom prst="straightConnector1">
            <a:avLst/>
          </a:prstGeom>
          <a:ln w="76200">
            <a:solidFill>
              <a:srgbClr val="EE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2164D5-2C77-6C1D-F449-A5A3B2966D25}"/>
              </a:ext>
            </a:extLst>
          </p:cNvPr>
          <p:cNvCxnSpPr>
            <a:cxnSpLocks/>
          </p:cNvCxnSpPr>
          <p:nvPr/>
        </p:nvCxnSpPr>
        <p:spPr>
          <a:xfrm>
            <a:off x="5923289" y="3460794"/>
            <a:ext cx="4412697" cy="1070385"/>
          </a:xfrm>
          <a:prstGeom prst="straightConnector1">
            <a:avLst/>
          </a:prstGeom>
          <a:ln w="76200">
            <a:solidFill>
              <a:srgbClr val="EE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A4B1E4F-8F33-BA62-8259-DFCE3DDAC359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5048181" y="3460794"/>
            <a:ext cx="887168" cy="954776"/>
          </a:xfrm>
          <a:prstGeom prst="straightConnector1">
            <a:avLst/>
          </a:prstGeom>
          <a:ln w="76200">
            <a:solidFill>
              <a:srgbClr val="EE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C9BC726-77C0-9944-396B-D8B4E4525EDD}"/>
              </a:ext>
            </a:extLst>
          </p:cNvPr>
          <p:cNvCxnSpPr>
            <a:cxnSpLocks/>
          </p:cNvCxnSpPr>
          <p:nvPr/>
        </p:nvCxnSpPr>
        <p:spPr>
          <a:xfrm>
            <a:off x="5923289" y="3460794"/>
            <a:ext cx="1415943" cy="853292"/>
          </a:xfrm>
          <a:prstGeom prst="straightConnector1">
            <a:avLst/>
          </a:prstGeom>
          <a:ln w="76200">
            <a:solidFill>
              <a:srgbClr val="EE55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059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tem_x0020_count xmlns="b3e6ff32-8c65-4a8f-9ff9-76e10d9c261d" xsi:nil="true"/>
    <lcf76f155ced4ddcb4097134ff3c332f xmlns="b3e6ff32-8c65-4a8f-9ff9-76e10d9c261d">
      <Terms xmlns="http://schemas.microsoft.com/office/infopath/2007/PartnerControls"/>
    </lcf76f155ced4ddcb4097134ff3c332f>
    <TaxCatchAll xmlns="5d0f2384-c6bc-4f52-a0ae-f854a3b784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E2511C2E5B80429A1BF8D256D25D09" ma:contentTypeVersion="20" ma:contentTypeDescription="Create a new document." ma:contentTypeScope="" ma:versionID="7ec0f79aa44174dafdd32670eba63c80">
  <xsd:schema xmlns:xsd="http://www.w3.org/2001/XMLSchema" xmlns:xs="http://www.w3.org/2001/XMLSchema" xmlns:p="http://schemas.microsoft.com/office/2006/metadata/properties" xmlns:ns2="b3e6ff32-8c65-4a8f-9ff9-76e10d9c261d" xmlns:ns3="5d0f2384-c6bc-4f52-a0ae-f854a3b784f6" targetNamespace="http://schemas.microsoft.com/office/2006/metadata/properties" ma:root="true" ma:fieldsID="73646f5ade072331b413bb7ab90e5d27" ns2:_="" ns3:_="">
    <xsd:import namespace="b3e6ff32-8c65-4a8f-9ff9-76e10d9c261d"/>
    <xsd:import namespace="5d0f2384-c6bc-4f52-a0ae-f854a3b78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Item_x0020_count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e6ff32-8c65-4a8f-9ff9-76e10d9c2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Item_x0020_count" ma:index="20" nillable="true" ma:displayName="Item count" ma:internalName="Item_x0020_count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009cbbb-1dfc-48eb-a5a3-426765c0f8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2384-c6bc-4f52-a0ae-f854a3b784f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4278fc9-930f-4fce-b172-fbe2609bdad6}" ma:internalName="TaxCatchAll" ma:showField="CatchAllData" ma:web="5d0f2384-c6bc-4f52-a0ae-f854a3b78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86951A-737D-411A-8F48-09F0BEEE2C73}">
  <ds:schemaRefs>
    <ds:schemaRef ds:uri="http://schemas.microsoft.com/office/2006/metadata/properties"/>
    <ds:schemaRef ds:uri="http://schemas.microsoft.com/office/infopath/2007/PartnerControls"/>
    <ds:schemaRef ds:uri="b3e6ff32-8c65-4a8f-9ff9-76e10d9c261d"/>
    <ds:schemaRef ds:uri="5d0f2384-c6bc-4f52-a0ae-f854a3b784f6"/>
  </ds:schemaRefs>
</ds:datastoreItem>
</file>

<file path=customXml/itemProps2.xml><?xml version="1.0" encoding="utf-8"?>
<ds:datastoreItem xmlns:ds="http://schemas.openxmlformats.org/officeDocument/2006/customXml" ds:itemID="{9D3C90AD-21E9-465D-B4C4-0F066E07CB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F5A578-B5E7-4F8A-A0DA-E1D9F4A283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e6ff32-8c65-4a8f-9ff9-76e10d9c261d"/>
    <ds:schemaRef ds:uri="5d0f2384-c6bc-4f52-a0ae-f854a3b78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4137</TotalTime>
  <Words>870</Words>
  <Application>Microsoft Office PowerPoint</Application>
  <PresentationFormat>Widescreen</PresentationFormat>
  <Paragraphs>153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Segoe UI</vt:lpstr>
      <vt:lpstr>Office Theme</vt:lpstr>
      <vt:lpstr>PowerPoint Presentation</vt:lpstr>
      <vt:lpstr>PACs are the most popular and transparent form of campaign finance.</vt:lpstr>
      <vt:lpstr>PowerPoint Presentation</vt:lpstr>
      <vt:lpstr>What is a PAC?  </vt:lpstr>
      <vt:lpstr>Debunking myths: super PACs vs. association PACs</vt:lpstr>
      <vt:lpstr>Where does the PAC fit?  </vt:lpstr>
      <vt:lpstr>PowerPoint Presentation</vt:lpstr>
      <vt:lpstr>PACs are transparent and limited Contribution limits for 2025-2026</vt:lpstr>
      <vt:lpstr>PowerPoint Presentation</vt:lpstr>
      <vt:lpstr>PowerPoint Presentation</vt:lpstr>
      <vt:lpstr>PowerPoint Presentation</vt:lpstr>
      <vt:lpstr>Legislative priorities drive support choices</vt:lpstr>
      <vt:lpstr>PowerPoint Presentation</vt:lpstr>
      <vt:lpstr>PowerPoint Presentation</vt:lpstr>
      <vt:lpstr>Purchase the full report and access additional Council research at pac.org/research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Affairs During Turbulent Times</dc:title>
  <dc:creator>Drew Ellis</dc:creator>
  <cp:lastModifiedBy>Kristin Brackemyre</cp:lastModifiedBy>
  <cp:revision>197</cp:revision>
  <dcterms:created xsi:type="dcterms:W3CDTF">2018-10-04T20:28:03Z</dcterms:created>
  <dcterms:modified xsi:type="dcterms:W3CDTF">2025-10-22T01:38:02Z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0x010100DFE2511C2E5B80429A1BF8D256D25D09</vt:lpwstr>
  </property>
  <property fmtid="{D5CDD505-2E9C-101B-9397-08002B2CF9AE}" pid="3" name="MediaServiceImageTags">
    <vt:lpwstr/>
  </property>
</Properties>
</file>