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9"/>
  </p:notesMasterIdLst>
  <p:sldIdLst>
    <p:sldId id="299" r:id="rId5"/>
    <p:sldId id="258" r:id="rId6"/>
    <p:sldId id="274" r:id="rId7"/>
    <p:sldId id="307" r:id="rId8"/>
    <p:sldId id="382" r:id="rId9"/>
    <p:sldId id="364" r:id="rId10"/>
    <p:sldId id="365" r:id="rId11"/>
    <p:sldId id="300" r:id="rId12"/>
    <p:sldId id="301" r:id="rId13"/>
    <p:sldId id="302" r:id="rId14"/>
    <p:sldId id="303" r:id="rId15"/>
    <p:sldId id="305" r:id="rId16"/>
    <p:sldId id="310" r:id="rId17"/>
    <p:sldId id="308" r:id="rId18"/>
    <p:sldId id="306" r:id="rId19"/>
    <p:sldId id="376" r:id="rId20"/>
    <p:sldId id="377" r:id="rId21"/>
    <p:sldId id="378" r:id="rId22"/>
    <p:sldId id="379" r:id="rId23"/>
    <p:sldId id="380" r:id="rId24"/>
    <p:sldId id="362" r:id="rId25"/>
    <p:sldId id="381" r:id="rId26"/>
    <p:sldId id="309"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14FB7-3228-72E0-E159-870A9A5C43BD}" name="Kristin Brackemyre" initials="KB" userId="S::kbrackemyre@pac.org::8b0feba9-a4b8-4d2c-a758-c18c1f621891" providerId="AD"/>
  <p188:author id="{2FD80DC4-35E5-8B96-BADE-4CB7FA58E1CA}" name="Anna Platt" initials="AP" userId="S::APlatt@pac.org::4877ac51-79a2-4921-851f-54f42c3c76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a:srgbClr val="EE5555"/>
    <a:srgbClr val="37B8B1"/>
    <a:srgbClr val="3BA5FC"/>
    <a:srgbClr val="A62866"/>
    <a:srgbClr val="E89B2C"/>
    <a:srgbClr val="44546A"/>
    <a:srgbClr val="01295C"/>
    <a:srgbClr val="0C5FA8"/>
    <a:srgbClr val="0E60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86C5B3-084B-44E0-98C4-89B73EAA7C9F}" v="18" dt="2026-04-24T17:53:14.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50" autoAdjust="0"/>
    <p:restoredTop sz="70687" autoAdjust="0"/>
  </p:normalViewPr>
  <p:slideViewPr>
    <p:cSldViewPr snapToGrid="0" snapToObjects="1">
      <p:cViewPr varScale="1">
        <p:scale>
          <a:sx n="62" d="100"/>
          <a:sy n="62" d="100"/>
        </p:scale>
        <p:origin x="771"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Platt" userId="4877ac51-79a2-4921-851f-54f42c3c768d" providerId="ADAL" clId="{7E7E15FE-D4F2-4199-B84A-224FA1C64232}"/>
    <pc:docChg chg="custSel modSld">
      <pc:chgData name="Anna Platt" userId="4877ac51-79a2-4921-851f-54f42c3c768d" providerId="ADAL" clId="{7E7E15FE-D4F2-4199-B84A-224FA1C64232}" dt="2026-04-24T17:53:21.631" v="64" actId="207"/>
      <pc:docMkLst>
        <pc:docMk/>
      </pc:docMkLst>
      <pc:sldChg chg="addSp delSp modSp mod">
        <pc:chgData name="Anna Platt" userId="4877ac51-79a2-4921-851f-54f42c3c768d" providerId="ADAL" clId="{7E7E15FE-D4F2-4199-B84A-224FA1C64232}" dt="2026-04-24T17:53:21.631" v="64" actId="207"/>
        <pc:sldMkLst>
          <pc:docMk/>
          <pc:sldMk cId="875936584" sldId="271"/>
        </pc:sldMkLst>
        <pc:spChg chg="add mod">
          <ac:chgData name="Anna Platt" userId="4877ac51-79a2-4921-851f-54f42c3c768d" providerId="ADAL" clId="{7E7E15FE-D4F2-4199-B84A-224FA1C64232}" dt="2026-04-24T17:53:21.631" v="64" actId="207"/>
          <ac:spMkLst>
            <pc:docMk/>
            <pc:sldMk cId="875936584" sldId="271"/>
            <ac:spMk id="2" creationId="{457DF832-C737-8391-B3E8-9C0B58C1F1E7}"/>
          </ac:spMkLst>
        </pc:spChg>
        <pc:spChg chg="del">
          <ac:chgData name="Anna Platt" userId="4877ac51-79a2-4921-851f-54f42c3c768d" providerId="ADAL" clId="{7E7E15FE-D4F2-4199-B84A-224FA1C64232}" dt="2026-04-24T17:53:14.314" v="62" actId="478"/>
          <ac:spMkLst>
            <pc:docMk/>
            <pc:sldMk cId="875936584" sldId="271"/>
            <ac:spMk id="5" creationId="{733591EE-9613-7583-D645-A6F5B2A48EB9}"/>
          </ac:spMkLst>
        </pc:spChg>
        <pc:spChg chg="mod">
          <ac:chgData name="Anna Platt" userId="4877ac51-79a2-4921-851f-54f42c3c768d" providerId="ADAL" clId="{7E7E15FE-D4F2-4199-B84A-224FA1C64232}" dt="2026-04-24T17:53:07.285" v="61" actId="20577"/>
          <ac:spMkLst>
            <pc:docMk/>
            <pc:sldMk cId="875936584" sldId="271"/>
            <ac:spMk id="18" creationId="{167213AC-EDD1-3F4F-86F9-0A8FA16AEC5E}"/>
          </ac:spMkLst>
        </pc:spChg>
      </pc:sldChg>
      <pc:sldChg chg="addSp delSp modSp mod">
        <pc:chgData name="Anna Platt" userId="4877ac51-79a2-4921-851f-54f42c3c768d" providerId="ADAL" clId="{7E7E15FE-D4F2-4199-B84A-224FA1C64232}" dt="2026-04-24T17:50:27.576" v="6" actId="14100"/>
        <pc:sldMkLst>
          <pc:docMk/>
          <pc:sldMk cId="2825481528" sldId="300"/>
        </pc:sldMkLst>
        <pc:spChg chg="del">
          <ac:chgData name="Anna Platt" userId="4877ac51-79a2-4921-851f-54f42c3c768d" providerId="ADAL" clId="{7E7E15FE-D4F2-4199-B84A-224FA1C64232}" dt="2026-04-24T17:50:21.688" v="4" actId="478"/>
          <ac:spMkLst>
            <pc:docMk/>
            <pc:sldMk cId="2825481528" sldId="300"/>
            <ac:spMk id="3" creationId="{E81771AB-D043-568F-4BE1-0AC257DEA101}"/>
          </ac:spMkLst>
        </pc:spChg>
        <pc:spChg chg="add mod">
          <ac:chgData name="Anna Platt" userId="4877ac51-79a2-4921-851f-54f42c3c768d" providerId="ADAL" clId="{7E7E15FE-D4F2-4199-B84A-224FA1C64232}" dt="2026-04-24T17:50:22.228" v="5"/>
          <ac:spMkLst>
            <pc:docMk/>
            <pc:sldMk cId="2825481528" sldId="300"/>
            <ac:spMk id="4" creationId="{91F97F7B-83D1-0FE6-8382-3D580D1086A2}"/>
          </ac:spMkLst>
        </pc:spChg>
        <pc:cxnChg chg="mod">
          <ac:chgData name="Anna Platt" userId="4877ac51-79a2-4921-851f-54f42c3c768d" providerId="ADAL" clId="{7E7E15FE-D4F2-4199-B84A-224FA1C64232}" dt="2026-04-24T17:50:27.576" v="6" actId="14100"/>
          <ac:cxnSpMkLst>
            <pc:docMk/>
            <pc:sldMk cId="2825481528" sldId="300"/>
            <ac:cxnSpMk id="14" creationId="{43AE8886-1557-D74E-9C09-B885E3E5179D}"/>
          </ac:cxnSpMkLst>
        </pc:cxnChg>
      </pc:sldChg>
      <pc:sldChg chg="addSp delSp modSp mod">
        <pc:chgData name="Anna Platt" userId="4877ac51-79a2-4921-851f-54f42c3c768d" providerId="ADAL" clId="{7E7E15FE-D4F2-4199-B84A-224FA1C64232}" dt="2026-04-24T17:50:46.281" v="9" actId="14100"/>
        <pc:sldMkLst>
          <pc:docMk/>
          <pc:sldMk cId="3129719409" sldId="301"/>
        </pc:sldMkLst>
        <pc:spChg chg="add mod">
          <ac:chgData name="Anna Platt" userId="4877ac51-79a2-4921-851f-54f42c3c768d" providerId="ADAL" clId="{7E7E15FE-D4F2-4199-B84A-224FA1C64232}" dt="2026-04-24T17:50:36.483" v="8"/>
          <ac:spMkLst>
            <pc:docMk/>
            <pc:sldMk cId="3129719409" sldId="301"/>
            <ac:spMk id="2" creationId="{B0BEF2C0-7000-841C-F8EA-48DB6B8205B8}"/>
          </ac:spMkLst>
        </pc:spChg>
        <pc:spChg chg="del">
          <ac:chgData name="Anna Platt" userId="4877ac51-79a2-4921-851f-54f42c3c768d" providerId="ADAL" clId="{7E7E15FE-D4F2-4199-B84A-224FA1C64232}" dt="2026-04-24T17:50:35.988" v="7" actId="478"/>
          <ac:spMkLst>
            <pc:docMk/>
            <pc:sldMk cId="3129719409" sldId="301"/>
            <ac:spMk id="3" creationId="{35CEC322-0BE9-EEEF-1460-0F1BFD95204C}"/>
          </ac:spMkLst>
        </pc:spChg>
        <pc:cxnChg chg="mod">
          <ac:chgData name="Anna Platt" userId="4877ac51-79a2-4921-851f-54f42c3c768d" providerId="ADAL" clId="{7E7E15FE-D4F2-4199-B84A-224FA1C64232}" dt="2026-04-24T17:50:46.281" v="9" actId="14100"/>
          <ac:cxnSpMkLst>
            <pc:docMk/>
            <pc:sldMk cId="3129719409" sldId="301"/>
            <ac:cxnSpMk id="14" creationId="{43AE8886-1557-D74E-9C09-B885E3E5179D}"/>
          </ac:cxnSpMkLst>
        </pc:cxnChg>
      </pc:sldChg>
      <pc:sldChg chg="addSp delSp modSp mod">
        <pc:chgData name="Anna Platt" userId="4877ac51-79a2-4921-851f-54f42c3c768d" providerId="ADAL" clId="{7E7E15FE-D4F2-4199-B84A-224FA1C64232}" dt="2026-04-24T17:51:00.663" v="12" actId="14100"/>
        <pc:sldMkLst>
          <pc:docMk/>
          <pc:sldMk cId="2837064918" sldId="302"/>
        </pc:sldMkLst>
        <pc:spChg chg="del">
          <ac:chgData name="Anna Platt" userId="4877ac51-79a2-4921-851f-54f42c3c768d" providerId="ADAL" clId="{7E7E15FE-D4F2-4199-B84A-224FA1C64232}" dt="2026-04-24T17:50:52.411" v="10" actId="478"/>
          <ac:spMkLst>
            <pc:docMk/>
            <pc:sldMk cId="2837064918" sldId="302"/>
            <ac:spMk id="3" creationId="{4F2B5879-4E96-4B08-9835-1C0D759426B0}"/>
          </ac:spMkLst>
        </pc:spChg>
        <pc:spChg chg="add mod">
          <ac:chgData name="Anna Platt" userId="4877ac51-79a2-4921-851f-54f42c3c768d" providerId="ADAL" clId="{7E7E15FE-D4F2-4199-B84A-224FA1C64232}" dt="2026-04-24T17:50:53.050" v="11"/>
          <ac:spMkLst>
            <pc:docMk/>
            <pc:sldMk cId="2837064918" sldId="302"/>
            <ac:spMk id="6" creationId="{C1E61544-1898-5CEC-09CE-682852B793D9}"/>
          </ac:spMkLst>
        </pc:spChg>
        <pc:cxnChg chg="mod">
          <ac:chgData name="Anna Platt" userId="4877ac51-79a2-4921-851f-54f42c3c768d" providerId="ADAL" clId="{7E7E15FE-D4F2-4199-B84A-224FA1C64232}" dt="2026-04-24T17:51:00.663" v="12" actId="14100"/>
          <ac:cxnSpMkLst>
            <pc:docMk/>
            <pc:sldMk cId="2837064918" sldId="302"/>
            <ac:cxnSpMk id="14" creationId="{43AE8886-1557-D74E-9C09-B885E3E5179D}"/>
          </ac:cxnSpMkLst>
        </pc:cxnChg>
      </pc:sldChg>
      <pc:sldChg chg="addSp delSp modSp mod">
        <pc:chgData name="Anna Platt" userId="4877ac51-79a2-4921-851f-54f42c3c768d" providerId="ADAL" clId="{7E7E15FE-D4F2-4199-B84A-224FA1C64232}" dt="2026-04-24T17:51:12.708" v="15" actId="14100"/>
        <pc:sldMkLst>
          <pc:docMk/>
          <pc:sldMk cId="3393970932" sldId="303"/>
        </pc:sldMkLst>
        <pc:spChg chg="del">
          <ac:chgData name="Anna Platt" userId="4877ac51-79a2-4921-851f-54f42c3c768d" providerId="ADAL" clId="{7E7E15FE-D4F2-4199-B84A-224FA1C64232}" dt="2026-04-24T17:51:07.422" v="13" actId="478"/>
          <ac:spMkLst>
            <pc:docMk/>
            <pc:sldMk cId="3393970932" sldId="303"/>
            <ac:spMk id="3" creationId="{F675C626-E51A-58E1-6733-50DD6B53F4AD}"/>
          </ac:spMkLst>
        </pc:spChg>
        <pc:spChg chg="add mod">
          <ac:chgData name="Anna Platt" userId="4877ac51-79a2-4921-851f-54f42c3c768d" providerId="ADAL" clId="{7E7E15FE-D4F2-4199-B84A-224FA1C64232}" dt="2026-04-24T17:51:08.485" v="14"/>
          <ac:spMkLst>
            <pc:docMk/>
            <pc:sldMk cId="3393970932" sldId="303"/>
            <ac:spMk id="4" creationId="{47DA3532-9A83-A7DF-2004-12B71B203E00}"/>
          </ac:spMkLst>
        </pc:spChg>
        <pc:cxnChg chg="mod">
          <ac:chgData name="Anna Platt" userId="4877ac51-79a2-4921-851f-54f42c3c768d" providerId="ADAL" clId="{7E7E15FE-D4F2-4199-B84A-224FA1C64232}" dt="2026-04-24T17:51:12.708" v="15" actId="14100"/>
          <ac:cxnSpMkLst>
            <pc:docMk/>
            <pc:sldMk cId="3393970932" sldId="303"/>
            <ac:cxnSpMk id="14" creationId="{43AE8886-1557-D74E-9C09-B885E3E5179D}"/>
          </ac:cxnSpMkLst>
        </pc:cxnChg>
      </pc:sldChg>
      <pc:sldChg chg="addSp delSp modSp mod">
        <pc:chgData name="Anna Platt" userId="4877ac51-79a2-4921-851f-54f42c3c768d" providerId="ADAL" clId="{7E7E15FE-D4F2-4199-B84A-224FA1C64232}" dt="2026-04-24T17:51:23.129" v="18" actId="14100"/>
        <pc:sldMkLst>
          <pc:docMk/>
          <pc:sldMk cId="3141844198" sldId="305"/>
        </pc:sldMkLst>
        <pc:spChg chg="add mod">
          <ac:chgData name="Anna Platt" userId="4877ac51-79a2-4921-851f-54f42c3c768d" providerId="ADAL" clId="{7E7E15FE-D4F2-4199-B84A-224FA1C64232}" dt="2026-04-24T17:51:19.434" v="17"/>
          <ac:spMkLst>
            <pc:docMk/>
            <pc:sldMk cId="3141844198" sldId="305"/>
            <ac:spMk id="5" creationId="{D4D251AE-3614-644E-A257-50C2B94EB38C}"/>
          </ac:spMkLst>
        </pc:spChg>
        <pc:spChg chg="del">
          <ac:chgData name="Anna Platt" userId="4877ac51-79a2-4921-851f-54f42c3c768d" providerId="ADAL" clId="{7E7E15FE-D4F2-4199-B84A-224FA1C64232}" dt="2026-04-24T17:51:18.977" v="16" actId="478"/>
          <ac:spMkLst>
            <pc:docMk/>
            <pc:sldMk cId="3141844198" sldId="305"/>
            <ac:spMk id="13" creationId="{993246D6-F9B8-5943-88AC-A10EFFD35469}"/>
          </ac:spMkLst>
        </pc:spChg>
        <pc:cxnChg chg="mod">
          <ac:chgData name="Anna Platt" userId="4877ac51-79a2-4921-851f-54f42c3c768d" providerId="ADAL" clId="{7E7E15FE-D4F2-4199-B84A-224FA1C64232}" dt="2026-04-24T17:51:23.129" v="18" actId="14100"/>
          <ac:cxnSpMkLst>
            <pc:docMk/>
            <pc:sldMk cId="3141844198" sldId="305"/>
            <ac:cxnSpMk id="14" creationId="{43AE8886-1557-D74E-9C09-B885E3E5179D}"/>
          </ac:cxnSpMkLst>
        </pc:cxnChg>
      </pc:sldChg>
      <pc:sldChg chg="addSp delSp modSp mod">
        <pc:chgData name="Anna Platt" userId="4877ac51-79a2-4921-851f-54f42c3c768d" providerId="ADAL" clId="{7E7E15FE-D4F2-4199-B84A-224FA1C64232}" dt="2026-04-24T17:52:01.063" v="28" actId="14100"/>
        <pc:sldMkLst>
          <pc:docMk/>
          <pc:sldMk cId="787511369" sldId="306"/>
        </pc:sldMkLst>
        <pc:spChg chg="add mod">
          <ac:chgData name="Anna Platt" userId="4877ac51-79a2-4921-851f-54f42c3c768d" providerId="ADAL" clId="{7E7E15FE-D4F2-4199-B84A-224FA1C64232}" dt="2026-04-24T17:51:49.868" v="26"/>
          <ac:spMkLst>
            <pc:docMk/>
            <pc:sldMk cId="787511369" sldId="306"/>
            <ac:spMk id="4" creationId="{2F260FAE-3FE4-DA4C-6888-C0FB42B9D2B6}"/>
          </ac:spMkLst>
        </pc:spChg>
        <pc:spChg chg="del">
          <ac:chgData name="Anna Platt" userId="4877ac51-79a2-4921-851f-54f42c3c768d" providerId="ADAL" clId="{7E7E15FE-D4F2-4199-B84A-224FA1C64232}" dt="2026-04-24T17:51:48.815" v="25" actId="478"/>
          <ac:spMkLst>
            <pc:docMk/>
            <pc:sldMk cId="787511369" sldId="306"/>
            <ac:spMk id="6" creationId="{6AA88350-E599-D5A4-78F9-DE328292155D}"/>
          </ac:spMkLst>
        </pc:spChg>
        <pc:cxnChg chg="mod">
          <ac:chgData name="Anna Platt" userId="4877ac51-79a2-4921-851f-54f42c3c768d" providerId="ADAL" clId="{7E7E15FE-D4F2-4199-B84A-224FA1C64232}" dt="2026-04-24T17:52:01.063" v="28" actId="14100"/>
          <ac:cxnSpMkLst>
            <pc:docMk/>
            <pc:sldMk cId="787511369" sldId="306"/>
            <ac:cxnSpMk id="14" creationId="{43AE8886-1557-D74E-9C09-B885E3E5179D}"/>
          </ac:cxnSpMkLst>
        </pc:cxnChg>
      </pc:sldChg>
      <pc:sldChg chg="addSp delSp modSp mod">
        <pc:chgData name="Anna Platt" userId="4877ac51-79a2-4921-851f-54f42c3c768d" providerId="ADAL" clId="{7E7E15FE-D4F2-4199-B84A-224FA1C64232}" dt="2026-04-24T17:51:44.122" v="24" actId="14100"/>
        <pc:sldMkLst>
          <pc:docMk/>
          <pc:sldMk cId="2443888878" sldId="308"/>
        </pc:sldMkLst>
        <pc:spChg chg="add mod">
          <ac:chgData name="Anna Platt" userId="4877ac51-79a2-4921-851f-54f42c3c768d" providerId="ADAL" clId="{7E7E15FE-D4F2-4199-B84A-224FA1C64232}" dt="2026-04-24T17:51:40.160" v="23"/>
          <ac:spMkLst>
            <pc:docMk/>
            <pc:sldMk cId="2443888878" sldId="308"/>
            <ac:spMk id="3" creationId="{4E45AB78-DC16-D38A-AEBD-9AEC9D204D98}"/>
          </ac:spMkLst>
        </pc:spChg>
        <pc:spChg chg="del">
          <ac:chgData name="Anna Platt" userId="4877ac51-79a2-4921-851f-54f42c3c768d" providerId="ADAL" clId="{7E7E15FE-D4F2-4199-B84A-224FA1C64232}" dt="2026-04-24T17:51:39.508" v="22" actId="478"/>
          <ac:spMkLst>
            <pc:docMk/>
            <pc:sldMk cId="2443888878" sldId="308"/>
            <ac:spMk id="13" creationId="{993246D6-F9B8-5943-88AC-A10EFFD35469}"/>
          </ac:spMkLst>
        </pc:spChg>
        <pc:cxnChg chg="mod">
          <ac:chgData name="Anna Platt" userId="4877ac51-79a2-4921-851f-54f42c3c768d" providerId="ADAL" clId="{7E7E15FE-D4F2-4199-B84A-224FA1C64232}" dt="2026-04-24T17:51:44.122" v="24" actId="14100"/>
          <ac:cxnSpMkLst>
            <pc:docMk/>
            <pc:sldMk cId="2443888878" sldId="308"/>
            <ac:cxnSpMk id="14" creationId="{43AE8886-1557-D74E-9C09-B885E3E5179D}"/>
          </ac:cxnSpMkLst>
        </pc:cxnChg>
      </pc:sldChg>
      <pc:sldChg chg="addSp delSp modSp mod">
        <pc:chgData name="Anna Platt" userId="4877ac51-79a2-4921-851f-54f42c3c768d" providerId="ADAL" clId="{7E7E15FE-D4F2-4199-B84A-224FA1C64232}" dt="2026-04-24T17:52:55.348" v="44"/>
        <pc:sldMkLst>
          <pc:docMk/>
          <pc:sldMk cId="1285136916" sldId="309"/>
        </pc:sldMkLst>
        <pc:spChg chg="del">
          <ac:chgData name="Anna Platt" userId="4877ac51-79a2-4921-851f-54f42c3c768d" providerId="ADAL" clId="{7E7E15FE-D4F2-4199-B84A-224FA1C64232}" dt="2026-04-24T17:52:54.790" v="43" actId="478"/>
          <ac:spMkLst>
            <pc:docMk/>
            <pc:sldMk cId="1285136916" sldId="309"/>
            <ac:spMk id="3" creationId="{79F33151-BAD3-5D1E-284E-1AA277EAA6DD}"/>
          </ac:spMkLst>
        </pc:spChg>
        <pc:spChg chg="add mod">
          <ac:chgData name="Anna Platt" userId="4877ac51-79a2-4921-851f-54f42c3c768d" providerId="ADAL" clId="{7E7E15FE-D4F2-4199-B84A-224FA1C64232}" dt="2026-04-24T17:52:55.348" v="44"/>
          <ac:spMkLst>
            <pc:docMk/>
            <pc:sldMk cId="1285136916" sldId="309"/>
            <ac:spMk id="4" creationId="{B4E62B11-2277-6562-0D95-C16351B0DD31}"/>
          </ac:spMkLst>
        </pc:spChg>
      </pc:sldChg>
      <pc:sldChg chg="addSp delSp modSp mod">
        <pc:chgData name="Anna Platt" userId="4877ac51-79a2-4921-851f-54f42c3c768d" providerId="ADAL" clId="{7E7E15FE-D4F2-4199-B84A-224FA1C64232}" dt="2026-04-24T17:51:34.782" v="21" actId="14100"/>
        <pc:sldMkLst>
          <pc:docMk/>
          <pc:sldMk cId="2820504962" sldId="310"/>
        </pc:sldMkLst>
        <pc:spChg chg="add mod">
          <ac:chgData name="Anna Platt" userId="4877ac51-79a2-4921-851f-54f42c3c768d" providerId="ADAL" clId="{7E7E15FE-D4F2-4199-B84A-224FA1C64232}" dt="2026-04-24T17:51:29.982" v="20"/>
          <ac:spMkLst>
            <pc:docMk/>
            <pc:sldMk cId="2820504962" sldId="310"/>
            <ac:spMk id="4" creationId="{9B84D5FF-A9EE-CCEB-9BC1-BA67AC9C4E96}"/>
          </ac:spMkLst>
        </pc:spChg>
        <pc:spChg chg="del">
          <ac:chgData name="Anna Platt" userId="4877ac51-79a2-4921-851f-54f42c3c768d" providerId="ADAL" clId="{7E7E15FE-D4F2-4199-B84A-224FA1C64232}" dt="2026-04-24T17:51:28.873" v="19" actId="478"/>
          <ac:spMkLst>
            <pc:docMk/>
            <pc:sldMk cId="2820504962" sldId="310"/>
            <ac:spMk id="13" creationId="{993246D6-F9B8-5943-88AC-A10EFFD35469}"/>
          </ac:spMkLst>
        </pc:spChg>
        <pc:cxnChg chg="mod">
          <ac:chgData name="Anna Platt" userId="4877ac51-79a2-4921-851f-54f42c3c768d" providerId="ADAL" clId="{7E7E15FE-D4F2-4199-B84A-224FA1C64232}" dt="2026-04-24T17:51:34.782" v="21" actId="14100"/>
          <ac:cxnSpMkLst>
            <pc:docMk/>
            <pc:sldMk cId="2820504962" sldId="310"/>
            <ac:cxnSpMk id="14" creationId="{43AE8886-1557-D74E-9C09-B885E3E5179D}"/>
          </ac:cxnSpMkLst>
        </pc:cxnChg>
      </pc:sldChg>
      <pc:sldChg chg="addSp delSp modSp mod">
        <pc:chgData name="Anna Platt" userId="4877ac51-79a2-4921-851f-54f42c3c768d" providerId="ADAL" clId="{7E7E15FE-D4F2-4199-B84A-224FA1C64232}" dt="2026-04-24T17:52:41.760" v="40"/>
        <pc:sldMkLst>
          <pc:docMk/>
          <pc:sldMk cId="0" sldId="362"/>
        </pc:sldMkLst>
        <pc:spChg chg="add mod">
          <ac:chgData name="Anna Platt" userId="4877ac51-79a2-4921-851f-54f42c3c768d" providerId="ADAL" clId="{7E7E15FE-D4F2-4199-B84A-224FA1C64232}" dt="2026-04-24T17:52:41.760" v="40"/>
          <ac:spMkLst>
            <pc:docMk/>
            <pc:sldMk cId="0" sldId="362"/>
            <ac:spMk id="2" creationId="{F00D7FDD-9E6C-43D8-EEB0-476D6F625386}"/>
          </ac:spMkLst>
        </pc:spChg>
        <pc:spChg chg="del">
          <ac:chgData name="Anna Platt" userId="4877ac51-79a2-4921-851f-54f42c3c768d" providerId="ADAL" clId="{7E7E15FE-D4F2-4199-B84A-224FA1C64232}" dt="2026-04-24T17:52:41.298" v="39" actId="478"/>
          <ac:spMkLst>
            <pc:docMk/>
            <pc:sldMk cId="0" sldId="362"/>
            <ac:spMk id="7" creationId="{20D303EB-E8A6-436A-AC68-A4C99374B2A1}"/>
          </ac:spMkLst>
        </pc:spChg>
      </pc:sldChg>
      <pc:sldChg chg="addSp delSp modSp mod">
        <pc:chgData name="Anna Platt" userId="4877ac51-79a2-4921-851f-54f42c3c768d" providerId="ADAL" clId="{7E7E15FE-D4F2-4199-B84A-224FA1C64232}" dt="2026-04-24T17:50:13.927" v="3" actId="14100"/>
        <pc:sldMkLst>
          <pc:docMk/>
          <pc:sldMk cId="4283276557" sldId="365"/>
        </pc:sldMkLst>
        <pc:spChg chg="del mod">
          <ac:chgData name="Anna Platt" userId="4877ac51-79a2-4921-851f-54f42c3c768d" providerId="ADAL" clId="{7E7E15FE-D4F2-4199-B84A-224FA1C64232}" dt="2026-04-24T17:50:05.565" v="1" actId="478"/>
          <ac:spMkLst>
            <pc:docMk/>
            <pc:sldMk cId="4283276557" sldId="365"/>
            <ac:spMk id="4" creationId="{1666B20F-5993-FE9D-1302-59C999E61674}"/>
          </ac:spMkLst>
        </pc:spChg>
        <pc:spChg chg="add mod">
          <ac:chgData name="Anna Platt" userId="4877ac51-79a2-4921-851f-54f42c3c768d" providerId="ADAL" clId="{7E7E15FE-D4F2-4199-B84A-224FA1C64232}" dt="2026-04-24T17:50:05.994" v="2"/>
          <ac:spMkLst>
            <pc:docMk/>
            <pc:sldMk cId="4283276557" sldId="365"/>
            <ac:spMk id="7" creationId="{E5123D7C-2161-89DA-61FC-3D995F2F1ACA}"/>
          </ac:spMkLst>
        </pc:spChg>
        <pc:cxnChg chg="mod">
          <ac:chgData name="Anna Platt" userId="4877ac51-79a2-4921-851f-54f42c3c768d" providerId="ADAL" clId="{7E7E15FE-D4F2-4199-B84A-224FA1C64232}" dt="2026-04-24T17:50:13.927" v="3" actId="14100"/>
          <ac:cxnSpMkLst>
            <pc:docMk/>
            <pc:sldMk cId="4283276557" sldId="365"/>
            <ac:cxnSpMk id="6" creationId="{915E5C16-80DD-4F56-B243-6C596F9A2A12}"/>
          </ac:cxnSpMkLst>
        </pc:cxnChg>
      </pc:sldChg>
      <pc:sldChg chg="addSp delSp modSp mod">
        <pc:chgData name="Anna Platt" userId="4877ac51-79a2-4921-851f-54f42c3c768d" providerId="ADAL" clId="{7E7E15FE-D4F2-4199-B84A-224FA1C64232}" dt="2026-04-24T17:52:06.650" v="30"/>
        <pc:sldMkLst>
          <pc:docMk/>
          <pc:sldMk cId="1695845216" sldId="376"/>
        </pc:sldMkLst>
        <pc:spChg chg="add mod">
          <ac:chgData name="Anna Platt" userId="4877ac51-79a2-4921-851f-54f42c3c768d" providerId="ADAL" clId="{7E7E15FE-D4F2-4199-B84A-224FA1C64232}" dt="2026-04-24T17:52:06.650" v="30"/>
          <ac:spMkLst>
            <pc:docMk/>
            <pc:sldMk cId="1695845216" sldId="376"/>
            <ac:spMk id="4" creationId="{5A979AA0-773C-3856-E584-29A7113F42CB}"/>
          </ac:spMkLst>
        </pc:spChg>
        <pc:spChg chg="del">
          <ac:chgData name="Anna Platt" userId="4877ac51-79a2-4921-851f-54f42c3c768d" providerId="ADAL" clId="{7E7E15FE-D4F2-4199-B84A-224FA1C64232}" dt="2026-04-24T17:52:05.470" v="29" actId="478"/>
          <ac:spMkLst>
            <pc:docMk/>
            <pc:sldMk cId="1695845216" sldId="376"/>
            <ac:spMk id="7" creationId="{E86151BF-F0C7-EF68-D801-9346CED98598}"/>
          </ac:spMkLst>
        </pc:spChg>
      </pc:sldChg>
      <pc:sldChg chg="addSp delSp modSp mod">
        <pc:chgData name="Anna Platt" userId="4877ac51-79a2-4921-851f-54f42c3c768d" providerId="ADAL" clId="{7E7E15FE-D4F2-4199-B84A-224FA1C64232}" dt="2026-04-24T17:52:12.453" v="32"/>
        <pc:sldMkLst>
          <pc:docMk/>
          <pc:sldMk cId="2935935165" sldId="377"/>
        </pc:sldMkLst>
        <pc:spChg chg="add mod">
          <ac:chgData name="Anna Platt" userId="4877ac51-79a2-4921-851f-54f42c3c768d" providerId="ADAL" clId="{7E7E15FE-D4F2-4199-B84A-224FA1C64232}" dt="2026-04-24T17:52:12.453" v="32"/>
          <ac:spMkLst>
            <pc:docMk/>
            <pc:sldMk cId="2935935165" sldId="377"/>
            <ac:spMk id="3" creationId="{FD4DF4D4-57DE-D104-48FF-809088D29E6A}"/>
          </ac:spMkLst>
        </pc:spChg>
        <pc:spChg chg="del">
          <ac:chgData name="Anna Platt" userId="4877ac51-79a2-4921-851f-54f42c3c768d" providerId="ADAL" clId="{7E7E15FE-D4F2-4199-B84A-224FA1C64232}" dt="2026-04-24T17:52:11.722" v="31" actId="478"/>
          <ac:spMkLst>
            <pc:docMk/>
            <pc:sldMk cId="2935935165" sldId="377"/>
            <ac:spMk id="7" creationId="{0E4E46B4-44D3-CB68-CB4D-EBC949DAAC19}"/>
          </ac:spMkLst>
        </pc:spChg>
      </pc:sldChg>
      <pc:sldChg chg="addSp delSp modSp mod">
        <pc:chgData name="Anna Platt" userId="4877ac51-79a2-4921-851f-54f42c3c768d" providerId="ADAL" clId="{7E7E15FE-D4F2-4199-B84A-224FA1C64232}" dt="2026-04-24T17:52:19.113" v="34"/>
        <pc:sldMkLst>
          <pc:docMk/>
          <pc:sldMk cId="2838555507" sldId="378"/>
        </pc:sldMkLst>
        <pc:spChg chg="add mod">
          <ac:chgData name="Anna Platt" userId="4877ac51-79a2-4921-851f-54f42c3c768d" providerId="ADAL" clId="{7E7E15FE-D4F2-4199-B84A-224FA1C64232}" dt="2026-04-24T17:52:19.113" v="34"/>
          <ac:spMkLst>
            <pc:docMk/>
            <pc:sldMk cId="2838555507" sldId="378"/>
            <ac:spMk id="2" creationId="{9B494842-BB2B-4282-3295-022FC55D95DC}"/>
          </ac:spMkLst>
        </pc:spChg>
        <pc:spChg chg="del">
          <ac:chgData name="Anna Platt" userId="4877ac51-79a2-4921-851f-54f42c3c768d" providerId="ADAL" clId="{7E7E15FE-D4F2-4199-B84A-224FA1C64232}" dt="2026-04-24T17:52:18.259" v="33" actId="478"/>
          <ac:spMkLst>
            <pc:docMk/>
            <pc:sldMk cId="2838555507" sldId="378"/>
            <ac:spMk id="12" creationId="{2E1B83D8-F4EA-336F-43A6-D23226E04C84}"/>
          </ac:spMkLst>
        </pc:spChg>
      </pc:sldChg>
      <pc:sldChg chg="addSp delSp modSp mod">
        <pc:chgData name="Anna Platt" userId="4877ac51-79a2-4921-851f-54f42c3c768d" providerId="ADAL" clId="{7E7E15FE-D4F2-4199-B84A-224FA1C64232}" dt="2026-04-24T17:52:23.983" v="36"/>
        <pc:sldMkLst>
          <pc:docMk/>
          <pc:sldMk cId="975383661" sldId="379"/>
        </pc:sldMkLst>
        <pc:spChg chg="add mod">
          <ac:chgData name="Anna Platt" userId="4877ac51-79a2-4921-851f-54f42c3c768d" providerId="ADAL" clId="{7E7E15FE-D4F2-4199-B84A-224FA1C64232}" dt="2026-04-24T17:52:23.983" v="36"/>
          <ac:spMkLst>
            <pc:docMk/>
            <pc:sldMk cId="975383661" sldId="379"/>
            <ac:spMk id="2" creationId="{9671AA60-E131-C2F7-1987-B11E461A4D3C}"/>
          </ac:spMkLst>
        </pc:spChg>
        <pc:spChg chg="del">
          <ac:chgData name="Anna Platt" userId="4877ac51-79a2-4921-851f-54f42c3c768d" providerId="ADAL" clId="{7E7E15FE-D4F2-4199-B84A-224FA1C64232}" dt="2026-04-24T17:52:23.603" v="35" actId="478"/>
          <ac:spMkLst>
            <pc:docMk/>
            <pc:sldMk cId="975383661" sldId="379"/>
            <ac:spMk id="10" creationId="{A728FD06-AF35-885B-1125-93C51CD5A870}"/>
          </ac:spMkLst>
        </pc:spChg>
      </pc:sldChg>
      <pc:sldChg chg="addSp delSp modSp mod">
        <pc:chgData name="Anna Platt" userId="4877ac51-79a2-4921-851f-54f42c3c768d" providerId="ADAL" clId="{7E7E15FE-D4F2-4199-B84A-224FA1C64232}" dt="2026-04-24T17:52:30.709" v="38"/>
        <pc:sldMkLst>
          <pc:docMk/>
          <pc:sldMk cId="2114570530" sldId="380"/>
        </pc:sldMkLst>
        <pc:spChg chg="del">
          <ac:chgData name="Anna Platt" userId="4877ac51-79a2-4921-851f-54f42c3c768d" providerId="ADAL" clId="{7E7E15FE-D4F2-4199-B84A-224FA1C64232}" dt="2026-04-24T17:52:29.470" v="37" actId="478"/>
          <ac:spMkLst>
            <pc:docMk/>
            <pc:sldMk cId="2114570530" sldId="380"/>
            <ac:spMk id="3" creationId="{6BD79DB2-416A-510C-B2A3-DBAAF6E20C4B}"/>
          </ac:spMkLst>
        </pc:spChg>
        <pc:spChg chg="add mod">
          <ac:chgData name="Anna Platt" userId="4877ac51-79a2-4921-851f-54f42c3c768d" providerId="ADAL" clId="{7E7E15FE-D4F2-4199-B84A-224FA1C64232}" dt="2026-04-24T17:52:30.709" v="38"/>
          <ac:spMkLst>
            <pc:docMk/>
            <pc:sldMk cId="2114570530" sldId="380"/>
            <ac:spMk id="5" creationId="{4C75FA3D-307E-F664-EA48-C459D9A3289B}"/>
          </ac:spMkLst>
        </pc:spChg>
      </pc:sldChg>
      <pc:sldChg chg="addSp delSp modSp mod">
        <pc:chgData name="Anna Platt" userId="4877ac51-79a2-4921-851f-54f42c3c768d" providerId="ADAL" clId="{7E7E15FE-D4F2-4199-B84A-224FA1C64232}" dt="2026-04-24T17:52:49.660" v="42"/>
        <pc:sldMkLst>
          <pc:docMk/>
          <pc:sldMk cId="1148063341" sldId="381"/>
        </pc:sldMkLst>
        <pc:spChg chg="add mod">
          <ac:chgData name="Anna Platt" userId="4877ac51-79a2-4921-851f-54f42c3c768d" providerId="ADAL" clId="{7E7E15FE-D4F2-4199-B84A-224FA1C64232}" dt="2026-04-24T17:52:49.660" v="42"/>
          <ac:spMkLst>
            <pc:docMk/>
            <pc:sldMk cId="1148063341" sldId="381"/>
            <ac:spMk id="2" creationId="{DCF00CA3-BC36-8F69-BE71-9504A2959EB5}"/>
          </ac:spMkLst>
        </pc:spChg>
        <pc:spChg chg="del">
          <ac:chgData name="Anna Platt" userId="4877ac51-79a2-4921-851f-54f42c3c768d" providerId="ADAL" clId="{7E7E15FE-D4F2-4199-B84A-224FA1C64232}" dt="2026-04-24T17:52:48.945" v="41" actId="478"/>
          <ac:spMkLst>
            <pc:docMk/>
            <pc:sldMk cId="1148063341" sldId="381"/>
            <ac:spMk id="7" creationId="{13B0A368-C0E2-656E-80B3-FA6028C2ADDC}"/>
          </ac:spMkLst>
        </pc:spChg>
      </pc:sldChg>
    </pc:docChg>
  </pc:docChgLst>
  <pc:docChgLst>
    <pc:chgData name="Anna Platt" userId="4877ac51-79a2-4921-851f-54f42c3c768d" providerId="ADAL" clId="{568DA13F-D8FE-48D5-9EF6-AA5386241630}"/>
    <pc:docChg chg="custSel modSld">
      <pc:chgData name="Anna Platt" userId="4877ac51-79a2-4921-851f-54f42c3c768d" providerId="ADAL" clId="{568DA13F-D8FE-48D5-9EF6-AA5386241630}" dt="2026-04-16T15:47:14.317" v="184" actId="14100"/>
      <pc:docMkLst>
        <pc:docMk/>
      </pc:docMkLst>
      <pc:sldChg chg="modSp mod">
        <pc:chgData name="Anna Platt" userId="4877ac51-79a2-4921-851f-54f42c3c768d" providerId="ADAL" clId="{568DA13F-D8FE-48D5-9EF6-AA5386241630}" dt="2026-04-16T15:46:22.844" v="172" actId="20577"/>
        <pc:sldMkLst>
          <pc:docMk/>
          <pc:sldMk cId="663404591" sldId="258"/>
        </pc:sldMkLst>
        <pc:spChg chg="mod">
          <ac:chgData name="Anna Platt" userId="4877ac51-79a2-4921-851f-54f42c3c768d" providerId="ADAL" clId="{568DA13F-D8FE-48D5-9EF6-AA5386241630}" dt="2026-04-16T15:46:22.844" v="172" actId="20577"/>
          <ac:spMkLst>
            <pc:docMk/>
            <pc:sldMk cId="663404591" sldId="258"/>
            <ac:spMk id="15" creationId="{00000000-0000-0000-0000-000000000000}"/>
          </ac:spMkLst>
        </pc:spChg>
      </pc:sldChg>
      <pc:sldChg chg="addSp delSp modSp mod">
        <pc:chgData name="Anna Platt" userId="4877ac51-79a2-4921-851f-54f42c3c768d" providerId="ADAL" clId="{568DA13F-D8FE-48D5-9EF6-AA5386241630}" dt="2026-04-16T15:46:36.126" v="175" actId="14100"/>
        <pc:sldMkLst>
          <pc:docMk/>
          <pc:sldMk cId="146922375" sldId="274"/>
        </pc:sldMkLst>
        <pc:spChg chg="add mod">
          <ac:chgData name="Anna Platt" userId="4877ac51-79a2-4921-851f-54f42c3c768d" providerId="ADAL" clId="{568DA13F-D8FE-48D5-9EF6-AA5386241630}" dt="2026-04-16T15:46:28.035" v="174"/>
          <ac:spMkLst>
            <pc:docMk/>
            <pc:sldMk cId="146922375" sldId="274"/>
            <ac:spMk id="3" creationId="{65AF6053-52AA-939B-97AC-EC43BB24AF21}"/>
          </ac:spMkLst>
        </pc:spChg>
        <pc:cxnChg chg="mod">
          <ac:chgData name="Anna Platt" userId="4877ac51-79a2-4921-851f-54f42c3c768d" providerId="ADAL" clId="{568DA13F-D8FE-48D5-9EF6-AA5386241630}" dt="2026-04-16T15:46:36.126" v="175" actId="14100"/>
          <ac:cxnSpMkLst>
            <pc:docMk/>
            <pc:sldMk cId="146922375" sldId="274"/>
            <ac:cxnSpMk id="14" creationId="{43AE8886-1557-D74E-9C09-B885E3E5179D}"/>
          </ac:cxnSpMkLst>
        </pc:cxnChg>
      </pc:sldChg>
      <pc:sldChg chg="modSp mod">
        <pc:chgData name="Anna Platt" userId="4877ac51-79a2-4921-851f-54f42c3c768d" providerId="ADAL" clId="{568DA13F-D8FE-48D5-9EF6-AA5386241630}" dt="2026-04-16T15:45:55.110" v="101" actId="20577"/>
        <pc:sldMkLst>
          <pc:docMk/>
          <pc:sldMk cId="1892220795" sldId="299"/>
        </pc:sldMkLst>
        <pc:spChg chg="mod">
          <ac:chgData name="Anna Platt" userId="4877ac51-79a2-4921-851f-54f42c3c768d" providerId="ADAL" clId="{568DA13F-D8FE-48D5-9EF6-AA5386241630}" dt="2026-04-16T15:44:57.529" v="10" actId="20577"/>
          <ac:spMkLst>
            <pc:docMk/>
            <pc:sldMk cId="1892220795" sldId="299"/>
            <ac:spMk id="6" creationId="{00000000-0000-0000-0000-000000000000}"/>
          </ac:spMkLst>
        </pc:spChg>
        <pc:spChg chg="mod">
          <ac:chgData name="Anna Platt" userId="4877ac51-79a2-4921-851f-54f42c3c768d" providerId="ADAL" clId="{568DA13F-D8FE-48D5-9EF6-AA5386241630}" dt="2026-04-16T15:45:55.110" v="101" actId="20577"/>
          <ac:spMkLst>
            <pc:docMk/>
            <pc:sldMk cId="1892220795" sldId="299"/>
            <ac:spMk id="7" creationId="{5A99E061-8D08-C64A-97D6-804A179D79AF}"/>
          </ac:spMkLst>
        </pc:spChg>
      </pc:sldChg>
      <pc:sldChg chg="addSp delSp modSp mod">
        <pc:chgData name="Anna Platt" userId="4877ac51-79a2-4921-851f-54f42c3c768d" providerId="ADAL" clId="{568DA13F-D8FE-48D5-9EF6-AA5386241630}" dt="2026-04-16T15:46:51.278" v="178" actId="14100"/>
        <pc:sldMkLst>
          <pc:docMk/>
          <pc:sldMk cId="590048178" sldId="307"/>
        </pc:sldMkLst>
        <pc:spChg chg="add mod">
          <ac:chgData name="Anna Platt" userId="4877ac51-79a2-4921-851f-54f42c3c768d" providerId="ADAL" clId="{568DA13F-D8FE-48D5-9EF6-AA5386241630}" dt="2026-04-16T15:46:44.603" v="177"/>
          <ac:spMkLst>
            <pc:docMk/>
            <pc:sldMk cId="590048178" sldId="307"/>
            <ac:spMk id="3" creationId="{FCEF438F-B33E-9073-989B-D6CA56E4E278}"/>
          </ac:spMkLst>
        </pc:spChg>
        <pc:cxnChg chg="mod">
          <ac:chgData name="Anna Platt" userId="4877ac51-79a2-4921-851f-54f42c3c768d" providerId="ADAL" clId="{568DA13F-D8FE-48D5-9EF6-AA5386241630}" dt="2026-04-16T15:46:51.278" v="178" actId="14100"/>
          <ac:cxnSpMkLst>
            <pc:docMk/>
            <pc:sldMk cId="590048178" sldId="307"/>
            <ac:cxnSpMk id="14" creationId="{43AE8886-1557-D74E-9C09-B885E3E5179D}"/>
          </ac:cxnSpMkLst>
        </pc:cxnChg>
      </pc:sldChg>
      <pc:sldChg chg="addSp delSp modSp mod">
        <pc:chgData name="Anna Platt" userId="4877ac51-79a2-4921-851f-54f42c3c768d" providerId="ADAL" clId="{568DA13F-D8FE-48D5-9EF6-AA5386241630}" dt="2026-04-16T15:47:14.317" v="184" actId="14100"/>
        <pc:sldMkLst>
          <pc:docMk/>
          <pc:sldMk cId="1885129357" sldId="364"/>
        </pc:sldMkLst>
        <pc:spChg chg="add mod">
          <ac:chgData name="Anna Platt" userId="4877ac51-79a2-4921-851f-54f42c3c768d" providerId="ADAL" clId="{568DA13F-D8FE-48D5-9EF6-AA5386241630}" dt="2026-04-16T15:47:09.924" v="183"/>
          <ac:spMkLst>
            <pc:docMk/>
            <pc:sldMk cId="1885129357" sldId="364"/>
            <ac:spMk id="4" creationId="{CD859959-6BE4-353F-9D1A-8A1137510D99}"/>
          </ac:spMkLst>
        </pc:spChg>
        <pc:cxnChg chg="mod">
          <ac:chgData name="Anna Platt" userId="4877ac51-79a2-4921-851f-54f42c3c768d" providerId="ADAL" clId="{568DA13F-D8FE-48D5-9EF6-AA5386241630}" dt="2026-04-16T15:47:14.317" v="184" actId="14100"/>
          <ac:cxnSpMkLst>
            <pc:docMk/>
            <pc:sldMk cId="1885129357" sldId="364"/>
            <ac:cxnSpMk id="6" creationId="{915E5C16-80DD-4F56-B243-6C596F9A2A12}"/>
          </ac:cxnSpMkLst>
        </pc:cxnChg>
      </pc:sldChg>
      <pc:sldChg chg="addSp delSp modSp mod">
        <pc:chgData name="Anna Platt" userId="4877ac51-79a2-4921-851f-54f42c3c768d" providerId="ADAL" clId="{568DA13F-D8FE-48D5-9EF6-AA5386241630}" dt="2026-04-16T15:47:05.153" v="181" actId="14100"/>
        <pc:sldMkLst>
          <pc:docMk/>
          <pc:sldMk cId="1153924369" sldId="382"/>
        </pc:sldMkLst>
        <pc:spChg chg="add mod">
          <ac:chgData name="Anna Platt" userId="4877ac51-79a2-4921-851f-54f42c3c768d" providerId="ADAL" clId="{568DA13F-D8FE-48D5-9EF6-AA5386241630}" dt="2026-04-16T15:47:00.016" v="180"/>
          <ac:spMkLst>
            <pc:docMk/>
            <pc:sldMk cId="1153924369" sldId="382"/>
            <ac:spMk id="6" creationId="{54CEA765-6A40-58C2-AA4C-EE38B613DADA}"/>
          </ac:spMkLst>
        </pc:spChg>
        <pc:cxnChg chg="mod">
          <ac:chgData name="Anna Platt" userId="4877ac51-79a2-4921-851f-54f42c3c768d" providerId="ADAL" clId="{568DA13F-D8FE-48D5-9EF6-AA5386241630}" dt="2026-04-16T15:47:05.153" v="181" actId="14100"/>
          <ac:cxnSpMkLst>
            <pc:docMk/>
            <pc:sldMk cId="1153924369" sldId="382"/>
            <ac:cxnSpMk id="4" creationId="{D4E062AF-FACC-4055-58B9-BC723F345938}"/>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1E0FC-B2D9-6E4E-A745-A9F966823F56}" type="datetimeFigureOut">
              <a:rPr lang="en-US" smtClean="0"/>
              <a:t>4/24/2026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6E952D-596F-3C4D-9827-F2870556C898}" type="slidenum">
              <a:rPr lang="en-US" smtClean="0"/>
              <a:t>‹#›</a:t>
            </a:fld>
            <a:endParaRPr lang="en-US"/>
          </a:p>
        </p:txBody>
      </p:sp>
    </p:spTree>
    <p:extLst>
      <p:ext uri="{BB962C8B-B14F-4D97-AF65-F5344CB8AC3E}">
        <p14:creationId xmlns:p14="http://schemas.microsoft.com/office/powerpoint/2010/main" val="20307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E952D-596F-3C4D-9827-F2870556C898}" type="slidenum">
              <a:rPr lang="en-US" smtClean="0"/>
              <a:t>1</a:t>
            </a:fld>
            <a:endParaRPr lang="en-US"/>
          </a:p>
        </p:txBody>
      </p:sp>
    </p:spTree>
    <p:extLst>
      <p:ext uri="{BB962C8B-B14F-4D97-AF65-F5344CB8AC3E}">
        <p14:creationId xmlns:p14="http://schemas.microsoft.com/office/powerpoint/2010/main" val="753169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dirty="0"/>
              <a:t>As I mentioned earlier, it’s </a:t>
            </a:r>
            <a:r>
              <a:rPr lang="en-US" u="sng" dirty="0"/>
              <a:t>really</a:t>
            </a:r>
            <a:r>
              <a:rPr lang="en-US" dirty="0"/>
              <a:t> </a:t>
            </a:r>
            <a:r>
              <a:rPr lang="en-US" u="sng" dirty="0"/>
              <a:t>important</a:t>
            </a:r>
            <a:r>
              <a:rPr lang="en-US" dirty="0"/>
              <a:t> to think about who your audience is when </a:t>
            </a:r>
            <a:r>
              <a:rPr lang="en-US" u="sng" dirty="0"/>
              <a:t>communicating</a:t>
            </a:r>
            <a:r>
              <a:rPr lang="en-US" dirty="0"/>
              <a:t> the </a:t>
            </a:r>
            <a:r>
              <a:rPr lang="en-US" u="sng" dirty="0"/>
              <a:t>value</a:t>
            </a:r>
            <a:r>
              <a:rPr lang="en-US" dirty="0"/>
              <a:t> of your government relations work.  The way you speak about it to internal stakeholders, i.e., peers on other teams at a similar career level to you, should be different than how you speak about work with your direct manager, which should be different than how you speak about it with senior leadership.  Right?  </a:t>
            </a:r>
          </a:p>
          <a:p>
            <a:pPr marL="171450" indent="-171450">
              <a:buFontTx/>
              <a:buChar char="-"/>
            </a:pPr>
            <a:endParaRPr lang="en-US" dirty="0"/>
          </a:p>
          <a:p>
            <a:pPr marL="171450" indent="-171450">
              <a:buFontTx/>
              <a:buChar char="-"/>
            </a:pPr>
            <a:r>
              <a:rPr lang="en-US" dirty="0"/>
              <a:t>And, on top of that, how you communicate the value of your work should be different when you’re speaking with those in your organization focused on sales.  They speak in an </a:t>
            </a:r>
            <a:r>
              <a:rPr lang="en-US" i="1" dirty="0"/>
              <a:t>entirely</a:t>
            </a:r>
            <a:r>
              <a:rPr lang="en-US" i="0" dirty="0"/>
              <a:t> different language.  So, you want to think about, ok, who am I trying to have understand the value of the work I do, and what language do I need to speak in? </a:t>
            </a:r>
            <a:r>
              <a:rPr lang="en-US" dirty="0"/>
              <a:t>This is going back to thinking about the different groups of people in your life and how you speak with each of them – siblings vs. kids vs. friends, and so on.</a:t>
            </a:r>
          </a:p>
        </p:txBody>
      </p:sp>
      <p:sp>
        <p:nvSpPr>
          <p:cNvPr id="4" name="Slide Number Placeholder 3"/>
          <p:cNvSpPr>
            <a:spLocks noGrp="1"/>
          </p:cNvSpPr>
          <p:nvPr>
            <p:ph type="sldNum" sz="quarter" idx="5"/>
          </p:nvPr>
        </p:nvSpPr>
        <p:spPr/>
        <p:txBody>
          <a:bodyPr/>
          <a:lstStyle/>
          <a:p>
            <a:fld id="{5F6E952D-596F-3C4D-9827-F2870556C898}" type="slidenum">
              <a:rPr lang="en-US" smtClean="0"/>
              <a:t>10</a:t>
            </a:fld>
            <a:endParaRPr lang="en-US"/>
          </a:p>
        </p:txBody>
      </p:sp>
    </p:spTree>
    <p:extLst>
      <p:ext uri="{BB962C8B-B14F-4D97-AF65-F5344CB8AC3E}">
        <p14:creationId xmlns:p14="http://schemas.microsoft.com/office/powerpoint/2010/main" val="214020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dirty="0"/>
              <a:t>You can think of these triangles as the pillars or key points when it comes to communicating the value of what you do.</a:t>
            </a:r>
          </a:p>
          <a:p>
            <a:pPr marL="171450" indent="-171450">
              <a:buFontTx/>
              <a:buChar char="-"/>
            </a:pPr>
            <a:endParaRPr lang="en-US" dirty="0"/>
          </a:p>
          <a:p>
            <a:pPr marL="171450" indent="-171450">
              <a:buFontTx/>
              <a:buChar char="-"/>
            </a:pPr>
            <a:r>
              <a:rPr lang="en-US" dirty="0"/>
              <a:t>You want to start with the basics </a:t>
            </a:r>
            <a:r>
              <a:rPr lang="en-US" dirty="0">
                <a:sym typeface="Wingdings" panose="05000000000000000000" pitchFamily="2" charset="2"/>
              </a:rPr>
              <a:t> explain the role you play as a government relations professional, the work you do, and why it’s important.  Do not assume they know!  They have their own expertise, and you have yours.  Why would you assume you know exactly what’s needed to work in accounting or communications – I myself don’t know the first thing about accounting!  Maybe you do, and that’s great, but don’t assume that the person you’re trying to communicate with understand government relations.  So, start with the basics.</a:t>
            </a:r>
          </a:p>
          <a:p>
            <a:pPr marL="171450" indent="-171450">
              <a:buFontTx/>
              <a:buChar char="-"/>
            </a:pPr>
            <a:endParaRPr lang="en-US" dirty="0">
              <a:sym typeface="Wingdings" panose="05000000000000000000" pitchFamily="2" charset="2"/>
            </a:endParaRPr>
          </a:p>
          <a:p>
            <a:pPr marL="171450" indent="-171450">
              <a:buFontTx/>
              <a:buChar char="-"/>
            </a:pPr>
            <a:r>
              <a:rPr lang="en-US" dirty="0">
                <a:sym typeface="Wingdings" panose="05000000000000000000" pitchFamily="2" charset="2"/>
              </a:rPr>
              <a:t>You may be picking up on a theme here  in your explanation, think about and use </a:t>
            </a:r>
            <a:r>
              <a:rPr lang="en-US" u="sng" dirty="0">
                <a:sym typeface="Wingdings" panose="05000000000000000000" pitchFamily="2" charset="2"/>
              </a:rPr>
              <a:t>language</a:t>
            </a:r>
            <a:r>
              <a:rPr lang="en-US" dirty="0">
                <a:sym typeface="Wingdings" panose="05000000000000000000" pitchFamily="2" charset="2"/>
              </a:rPr>
              <a:t>, </a:t>
            </a:r>
            <a:r>
              <a:rPr lang="en-US" u="sng" dirty="0">
                <a:sym typeface="Wingdings" panose="05000000000000000000" pitchFamily="2" charset="2"/>
              </a:rPr>
              <a:t>terminology</a:t>
            </a:r>
            <a:r>
              <a:rPr lang="en-US" dirty="0">
                <a:sym typeface="Wingdings" panose="05000000000000000000" pitchFamily="2" charset="2"/>
              </a:rPr>
              <a:t>, </a:t>
            </a:r>
            <a:r>
              <a:rPr lang="en-US" u="sng" dirty="0">
                <a:sym typeface="Wingdings" panose="05000000000000000000" pitchFamily="2" charset="2"/>
              </a:rPr>
              <a:t>examples</a:t>
            </a:r>
            <a:r>
              <a:rPr lang="en-US" dirty="0">
                <a:sym typeface="Wingdings" panose="05000000000000000000" pitchFamily="2" charset="2"/>
              </a:rPr>
              <a:t>, and/or </a:t>
            </a:r>
            <a:r>
              <a:rPr lang="en-US" u="sng" dirty="0">
                <a:sym typeface="Wingdings" panose="05000000000000000000" pitchFamily="2" charset="2"/>
              </a:rPr>
              <a:t>framing</a:t>
            </a:r>
            <a:r>
              <a:rPr lang="en-US" dirty="0">
                <a:sym typeface="Wingdings" panose="05000000000000000000" pitchFamily="2" charset="2"/>
              </a:rPr>
              <a:t> that will make sense to the audience.  Think about their perspective and how they see the world or what your organization does/the role they play into it  how do you fit in that perspective?  How can you help them to see how </a:t>
            </a:r>
            <a:r>
              <a:rPr lang="en-US" u="sng" dirty="0">
                <a:sym typeface="Wingdings" panose="05000000000000000000" pitchFamily="2" charset="2"/>
              </a:rPr>
              <a:t>you</a:t>
            </a:r>
            <a:r>
              <a:rPr lang="en-US" dirty="0">
                <a:sym typeface="Wingdings" panose="05000000000000000000" pitchFamily="2" charset="2"/>
              </a:rPr>
              <a:t> fit in that perspective?</a:t>
            </a:r>
          </a:p>
          <a:p>
            <a:pPr marL="171450" indent="-171450">
              <a:buFontTx/>
              <a:buChar char="-"/>
            </a:pPr>
            <a:endParaRPr lang="en-US" dirty="0">
              <a:sym typeface="Wingdings" panose="05000000000000000000" pitchFamily="2" charset="2"/>
            </a:endParaRPr>
          </a:p>
          <a:p>
            <a:pPr marL="171450" indent="-171450">
              <a:buFontTx/>
              <a:buChar char="-"/>
            </a:pPr>
            <a:r>
              <a:rPr lang="en-US" dirty="0">
                <a:sym typeface="Wingdings" panose="05000000000000000000" pitchFamily="2" charset="2"/>
              </a:rPr>
              <a:t>You’ll also want to highlight how government relations differs from other functions in the organization.  What about your work is unique (and by unique, indispensable)?  Because that’s really the question you’re trying to answer here.</a:t>
            </a:r>
            <a:endParaRPr lang="en-US" dirty="0"/>
          </a:p>
        </p:txBody>
      </p:sp>
      <p:sp>
        <p:nvSpPr>
          <p:cNvPr id="4" name="Slide Number Placeholder 3"/>
          <p:cNvSpPr>
            <a:spLocks noGrp="1"/>
          </p:cNvSpPr>
          <p:nvPr>
            <p:ph type="sldNum" sz="quarter" idx="5"/>
          </p:nvPr>
        </p:nvSpPr>
        <p:spPr/>
        <p:txBody>
          <a:bodyPr/>
          <a:lstStyle/>
          <a:p>
            <a:fld id="{5F6E952D-596F-3C4D-9827-F2870556C898}" type="slidenum">
              <a:rPr lang="en-US" smtClean="0"/>
              <a:t>11</a:t>
            </a:fld>
            <a:endParaRPr lang="en-US"/>
          </a:p>
        </p:txBody>
      </p:sp>
    </p:spTree>
    <p:extLst>
      <p:ext uri="{BB962C8B-B14F-4D97-AF65-F5344CB8AC3E}">
        <p14:creationId xmlns:p14="http://schemas.microsoft.com/office/powerpoint/2010/main" val="328822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dirty="0"/>
              <a:t>All that being said, you don’t want to talk their ear off.  Try to be as </a:t>
            </a:r>
            <a:r>
              <a:rPr lang="en-US" u="sng" dirty="0"/>
              <a:t>concise</a:t>
            </a:r>
            <a:r>
              <a:rPr lang="en-US" dirty="0"/>
              <a:t> as possible.</a:t>
            </a:r>
          </a:p>
          <a:p>
            <a:pPr marL="171450" indent="-171450">
              <a:buFontTx/>
              <a:buChar char="-"/>
            </a:pPr>
            <a:endParaRPr lang="en-US" dirty="0"/>
          </a:p>
          <a:p>
            <a:pPr marL="171450" indent="-171450">
              <a:buFontTx/>
              <a:buChar char="-"/>
            </a:pPr>
            <a:r>
              <a:rPr lang="en-US" dirty="0"/>
              <a:t>You can pick an example of a political or policy issue you tackled or blocked.  What was the significance of it to the organization?  Why did you decide to take action, and what’s the action being taken?  What’s one key takeaway you want this person to walk away from your conversation knowing?</a:t>
            </a:r>
          </a:p>
          <a:p>
            <a:pPr marL="171450" indent="-171450">
              <a:buFontTx/>
              <a:buChar char="-"/>
            </a:pPr>
            <a:endParaRPr lang="en-US" dirty="0"/>
          </a:p>
          <a:p>
            <a:pPr marL="171450" indent="-171450">
              <a:buFontTx/>
              <a:buChar char="-"/>
            </a:pPr>
            <a:r>
              <a:rPr lang="en-US" dirty="0"/>
              <a:t>It’s important to remember that the more non-government relations colleagues are engaged with and aware of your work, the more likely it is that your function’s value will be perceived.</a:t>
            </a:r>
          </a:p>
          <a:p>
            <a:pPr marL="0" indent="0">
              <a:buFontTx/>
              <a:buNone/>
            </a:pPr>
            <a:endParaRPr lang="en-US" dirty="0"/>
          </a:p>
          <a:p>
            <a:pPr marL="628650" lvl="1" indent="-171450">
              <a:buFontTx/>
              <a:buChar char="-"/>
            </a:pPr>
            <a:r>
              <a:rPr lang="en-US" dirty="0"/>
              <a:t>You may not want to get your colleagues engaged on every issue, but you want to, strategically, have a way for them to know what you’re doing and why it’s important to the organization.</a:t>
            </a:r>
          </a:p>
          <a:p>
            <a:pPr marL="0" lvl="0" indent="0">
              <a:buFontTx/>
              <a:buNone/>
            </a:pPr>
            <a:endParaRPr lang="en-US" dirty="0"/>
          </a:p>
          <a:p>
            <a:pPr marL="0" lvl="0" indent="0">
              <a:buFontTx/>
              <a:buNone/>
            </a:pPr>
            <a:r>
              <a:rPr lang="en-US" dirty="0"/>
              <a:t>- But don’t oversell it – be honest and clear about your government relations objectives and goals, the likelihood of them happening, and where progress is being made.  We know work in the government relations arena can take time and you don’t want people thinking things can change overnight (which, sometimes they can but we know the reality).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F6E952D-596F-3C4D-9827-F2870556C898}" type="slidenum">
              <a:rPr lang="en-US" smtClean="0"/>
              <a:t>12</a:t>
            </a:fld>
            <a:endParaRPr lang="en-US"/>
          </a:p>
        </p:txBody>
      </p:sp>
    </p:spTree>
    <p:extLst>
      <p:ext uri="{BB962C8B-B14F-4D97-AF65-F5344CB8AC3E}">
        <p14:creationId xmlns:p14="http://schemas.microsoft.com/office/powerpoint/2010/main" val="1803506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dirty="0"/>
              <a:t>Again, It’s important to remember that the more non-government relations colleagues are engaged with and aware of your work, the more likely it is that your functions value will be perceived.</a:t>
            </a:r>
          </a:p>
          <a:p>
            <a:pPr marL="0" indent="0">
              <a:buFontTx/>
              <a:buNone/>
            </a:pPr>
            <a:endParaRPr lang="en-US" dirty="0"/>
          </a:p>
          <a:p>
            <a:pPr marL="628650" lvl="1" indent="-171450">
              <a:buFontTx/>
              <a:buChar char="-"/>
            </a:pPr>
            <a:r>
              <a:rPr lang="en-US" dirty="0"/>
              <a:t>You may not want to get your colleagues engaged on every issue, but you want to, strategically, have a way for them to know what you’re doing and why it’s important to the organization.</a:t>
            </a:r>
          </a:p>
          <a:p>
            <a:pPr marL="628650" lvl="1" indent="-171450">
              <a:buFontTx/>
              <a:buChar char="-"/>
            </a:pPr>
            <a:endParaRPr lang="en-US" dirty="0"/>
          </a:p>
          <a:p>
            <a:pPr marL="628650" lvl="1" indent="-171450">
              <a:buFontTx/>
              <a:buChar char="-"/>
            </a:pPr>
            <a:r>
              <a:rPr lang="en-US" dirty="0"/>
              <a:t>Do you want to activate your C-suite?  vs. employee's writ-large on an issue?  Used appropriately, both can be effective and creates and helps build buy-in for your function’s value.</a:t>
            </a:r>
          </a:p>
          <a:p>
            <a:endParaRPr lang="en-US" dirty="0"/>
          </a:p>
        </p:txBody>
      </p:sp>
      <p:sp>
        <p:nvSpPr>
          <p:cNvPr id="4" name="Slide Number Placeholder 3"/>
          <p:cNvSpPr>
            <a:spLocks noGrp="1"/>
          </p:cNvSpPr>
          <p:nvPr>
            <p:ph type="sldNum" sz="quarter" idx="5"/>
          </p:nvPr>
        </p:nvSpPr>
        <p:spPr/>
        <p:txBody>
          <a:bodyPr/>
          <a:lstStyle/>
          <a:p>
            <a:fld id="{5F6E952D-596F-3C4D-9827-F2870556C898}" type="slidenum">
              <a:rPr lang="en-US" smtClean="0"/>
              <a:t>13</a:t>
            </a:fld>
            <a:endParaRPr lang="en-US"/>
          </a:p>
        </p:txBody>
      </p:sp>
    </p:spTree>
    <p:extLst>
      <p:ext uri="{BB962C8B-B14F-4D97-AF65-F5344CB8AC3E}">
        <p14:creationId xmlns:p14="http://schemas.microsoft.com/office/powerpoint/2010/main" val="1152725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dirty="0"/>
              <a:t>This is an example of an internal government relations survey form that was used by an organization to gauge how others felt the government relations function was performing.</a:t>
            </a:r>
          </a:p>
          <a:p>
            <a:pPr marL="171450" indent="-171450">
              <a:buFontTx/>
              <a:buChar char="-"/>
            </a:pPr>
            <a:endParaRPr lang="en-US" dirty="0"/>
          </a:p>
          <a:p>
            <a:pPr marL="171450" indent="-171450">
              <a:buFontTx/>
              <a:buChar char="-"/>
            </a:pPr>
            <a:r>
              <a:rPr lang="en-US" dirty="0"/>
              <a:t>You can see the categories included policy knowledge, responsiveness to business needs, and if there was effective communication with business unit leads, as well as what the function does well in each and what could be improved on.</a:t>
            </a:r>
          </a:p>
          <a:p>
            <a:pPr marL="171450" indent="-171450">
              <a:buFontTx/>
              <a:buChar char="-"/>
            </a:pPr>
            <a:endParaRPr lang="en-US" dirty="0"/>
          </a:p>
          <a:p>
            <a:pPr marL="171450" indent="-171450">
              <a:buFontTx/>
              <a:buChar char="-"/>
            </a:pPr>
            <a:r>
              <a:rPr lang="en-US" dirty="0"/>
              <a:t>Surveys like this are helpful to simply garner feedback from others in your organization – it demonstrates a willingness for feedback and desire to improve where needed – and build trust and buy-in when it comes to your government relations function.</a:t>
            </a:r>
          </a:p>
          <a:p>
            <a:pPr marL="171450" indent="-171450">
              <a:buFontTx/>
              <a:buChar char="-"/>
            </a:pPr>
            <a:endParaRPr lang="en-US" dirty="0"/>
          </a:p>
          <a:p>
            <a:pPr marL="171450" indent="-171450">
              <a:buFontTx/>
              <a:buChar char="-"/>
            </a:pPr>
            <a:r>
              <a:rPr lang="en-US" dirty="0"/>
              <a:t>It also demonstrates for others that you’re focused on meeting the needs of those managing the business, which is absolutely a win.</a:t>
            </a:r>
          </a:p>
        </p:txBody>
      </p:sp>
      <p:sp>
        <p:nvSpPr>
          <p:cNvPr id="4" name="Slide Number Placeholder 3"/>
          <p:cNvSpPr>
            <a:spLocks noGrp="1"/>
          </p:cNvSpPr>
          <p:nvPr>
            <p:ph type="sldNum" sz="quarter" idx="5"/>
          </p:nvPr>
        </p:nvSpPr>
        <p:spPr/>
        <p:txBody>
          <a:bodyPr/>
          <a:lstStyle/>
          <a:p>
            <a:fld id="{5F6E952D-596F-3C4D-9827-F2870556C898}" type="slidenum">
              <a:rPr lang="en-US" smtClean="0"/>
              <a:t>14</a:t>
            </a:fld>
            <a:endParaRPr lang="en-US"/>
          </a:p>
        </p:txBody>
      </p:sp>
    </p:spTree>
    <p:extLst>
      <p:ext uri="{BB962C8B-B14F-4D97-AF65-F5344CB8AC3E}">
        <p14:creationId xmlns:p14="http://schemas.microsoft.com/office/powerpoint/2010/main" val="2587069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dirty="0"/>
              <a:t>Many years ago, KPIS were not a thing.</a:t>
            </a:r>
          </a:p>
          <a:p>
            <a:pPr marL="171450" indent="-171450">
              <a:buFontTx/>
              <a:buChar char="-"/>
            </a:pPr>
            <a:endParaRPr lang="en-US" dirty="0"/>
          </a:p>
          <a:p>
            <a:pPr marL="171450" indent="-171450">
              <a:buFontTx/>
              <a:buChar char="-"/>
            </a:pPr>
            <a:r>
              <a:rPr lang="en-US" dirty="0"/>
              <a:t>KPI is an acronym for Key Performance Indicators.</a:t>
            </a:r>
          </a:p>
          <a:p>
            <a:pPr marL="0" indent="0">
              <a:buFontTx/>
              <a:buNone/>
            </a:pPr>
            <a:endParaRPr lang="en-US" dirty="0"/>
          </a:p>
          <a:p>
            <a:pPr marL="628650" lvl="1" indent="-171450">
              <a:buFontTx/>
              <a:buChar char="-"/>
            </a:pPr>
            <a:r>
              <a:rPr lang="en-US" dirty="0"/>
              <a:t>In essence, KPIs are a specific activity or achievement based on an activity that is strongly correlated with positive results.</a:t>
            </a:r>
          </a:p>
          <a:p>
            <a:pPr marL="628650" lvl="1" indent="-171450">
              <a:buFontTx/>
              <a:buChar char="-"/>
            </a:pPr>
            <a:endParaRPr lang="en-US" dirty="0"/>
          </a:p>
          <a:p>
            <a:pPr marL="171450" lvl="0" indent="-171450">
              <a:buFontTx/>
              <a:buChar char="-"/>
            </a:pPr>
            <a:r>
              <a:rPr lang="en-US" dirty="0"/>
              <a:t>The same idea can be applied to public affairs work.</a:t>
            </a:r>
          </a:p>
          <a:p>
            <a:pPr marL="171450" lvl="0" indent="-171450">
              <a:buFontTx/>
              <a:buChar char="-"/>
            </a:pPr>
            <a:endParaRPr lang="en-US" dirty="0"/>
          </a:p>
          <a:p>
            <a:pPr marL="171450" lvl="0" indent="-171450">
              <a:buFontTx/>
              <a:buChar char="-"/>
            </a:pPr>
            <a:r>
              <a:rPr lang="en-US" dirty="0"/>
              <a:t>What would make the first example, on an energy company recruiting 10 organizations to join a coalition, an even stronger a KPI is that not only did you get 10 organizations to join, but its also that you got diverse stakeholders (if you’re energy or gas company, you got enviro groups to join).  That shows real buy-in and will get attention because you don’t often see those groups joining together.</a:t>
            </a:r>
          </a:p>
          <a:p>
            <a:pPr marL="457200" lvl="1" indent="0">
              <a:buFontTx/>
              <a:buNone/>
            </a:pPr>
            <a:endParaRPr lang="en-US" dirty="0"/>
          </a:p>
          <a:p>
            <a:pPr marL="171450" lvl="0" indent="-171450">
              <a:buFontTx/>
              <a:buChar char="-"/>
            </a:pPr>
            <a:r>
              <a:rPr lang="en-US" dirty="0"/>
              <a:t>Example #2, of a tech company of 500 employees recruits a grassroots network of 100 employees – maybe that’s a KPI?  I think it’s a “meh” KPI.</a:t>
            </a:r>
          </a:p>
          <a:p>
            <a:pPr marL="0" lvl="0" indent="0">
              <a:buFontTx/>
              <a:buNone/>
            </a:pPr>
            <a:endParaRPr lang="en-US" dirty="0"/>
          </a:p>
          <a:p>
            <a:pPr marL="171450" lvl="0" indent="-171450">
              <a:buFontTx/>
              <a:buChar char="-"/>
            </a:pPr>
            <a:r>
              <a:rPr lang="en-US" dirty="0"/>
              <a:t>Example #4, the digital marketing one, is actually a real-life example.  The pharmaceutical company successfully recruited academics, retired people, people with health care or engineering backgrounds, </a:t>
            </a:r>
            <a:r>
              <a:rPr lang="en-US" dirty="0" err="1"/>
              <a:t>etc</a:t>
            </a:r>
            <a:r>
              <a:rPr lang="en-US" dirty="0"/>
              <a:t>, people who had never been involved in advocacy before, the company asked them to engage, and it was huge.  That’s a very big KPI.</a:t>
            </a:r>
          </a:p>
          <a:p>
            <a:pPr marL="171450" lvl="0" indent="-171450">
              <a:buFontTx/>
              <a:buChar char="-"/>
            </a:pPr>
            <a:endParaRPr lang="en-US" dirty="0"/>
          </a:p>
        </p:txBody>
      </p:sp>
      <p:sp>
        <p:nvSpPr>
          <p:cNvPr id="4" name="Slide Number Placeholder 3"/>
          <p:cNvSpPr>
            <a:spLocks noGrp="1"/>
          </p:cNvSpPr>
          <p:nvPr>
            <p:ph type="sldNum" sz="quarter" idx="5"/>
          </p:nvPr>
        </p:nvSpPr>
        <p:spPr/>
        <p:txBody>
          <a:bodyPr/>
          <a:lstStyle/>
          <a:p>
            <a:fld id="{5F6E952D-596F-3C4D-9827-F2870556C898}" type="slidenum">
              <a:rPr lang="en-US" smtClean="0"/>
              <a:t>16</a:t>
            </a:fld>
            <a:endParaRPr lang="en-US" dirty="0"/>
          </a:p>
        </p:txBody>
      </p:sp>
    </p:spTree>
    <p:extLst>
      <p:ext uri="{BB962C8B-B14F-4D97-AF65-F5344CB8AC3E}">
        <p14:creationId xmlns:p14="http://schemas.microsoft.com/office/powerpoint/2010/main" val="650392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8F75-05D2-94D2-71AC-F2C09C1C5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6B01B-6D14-6694-97BB-40748AF8878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00F910-0B42-B865-3B75-DA76C1E8F8F7}"/>
              </a:ext>
            </a:extLst>
          </p:cNvPr>
          <p:cNvSpPr>
            <a:spLocks noGrp="1"/>
          </p:cNvSpPr>
          <p:nvPr>
            <p:ph type="body" idx="1"/>
          </p:nvPr>
        </p:nvSpPr>
        <p:spPr/>
        <p:txBody>
          <a:bodyPr/>
          <a:lstStyle/>
          <a:p>
            <a:r>
              <a:rPr lang="en-US" dirty="0"/>
              <a:t>- So now let's </a:t>
            </a:r>
            <a:r>
              <a:rPr lang="en-US" u="sng" dirty="0"/>
              <a:t>talk</a:t>
            </a:r>
            <a:r>
              <a:rPr lang="en-US" dirty="0"/>
              <a:t> about some common </a:t>
            </a:r>
            <a:r>
              <a:rPr lang="en-US" u="sng" dirty="0"/>
              <a:t>measurement</a:t>
            </a:r>
            <a:r>
              <a:rPr lang="en-US" dirty="0"/>
              <a:t> </a:t>
            </a:r>
            <a:r>
              <a:rPr lang="en-US" u="sng" dirty="0"/>
              <a:t>tools</a:t>
            </a:r>
            <a:r>
              <a:rPr lang="en-US" dirty="0"/>
              <a:t>.</a:t>
            </a:r>
          </a:p>
          <a:p>
            <a:endParaRPr lang="en-US" dirty="0"/>
          </a:p>
          <a:p>
            <a:pPr marL="171450" indent="-171450">
              <a:buFontTx/>
              <a:buChar char="-"/>
            </a:pPr>
            <a:r>
              <a:rPr lang="en-US" dirty="0"/>
              <a:t>These come from a major survey we conduct every three years called the </a:t>
            </a:r>
            <a:r>
              <a:rPr lang="en-US" u="sng" dirty="0"/>
              <a:t>State</a:t>
            </a:r>
            <a:r>
              <a:rPr lang="en-US" dirty="0"/>
              <a:t> of </a:t>
            </a:r>
            <a:r>
              <a:rPr lang="en-US" u="sng" dirty="0"/>
              <a:t>Corporate</a:t>
            </a:r>
            <a:r>
              <a:rPr lang="en-US" dirty="0"/>
              <a:t> </a:t>
            </a:r>
            <a:r>
              <a:rPr lang="en-US" u="sng" dirty="0"/>
              <a:t>Public</a:t>
            </a:r>
            <a:r>
              <a:rPr lang="en-US" dirty="0"/>
              <a:t> </a:t>
            </a:r>
            <a:r>
              <a:rPr lang="en-US" u="sng" dirty="0"/>
              <a:t>Affairs</a:t>
            </a:r>
            <a:r>
              <a:rPr lang="en-US" dirty="0"/>
              <a:t>.  The report is the most robust benchmarking study we conduct to our member companies – it has information on staffing </a:t>
            </a:r>
            <a:r>
              <a:rPr lang="en-US" u="sng" dirty="0"/>
              <a:t>trends</a:t>
            </a:r>
            <a:r>
              <a:rPr lang="en-US" dirty="0"/>
              <a:t>, </a:t>
            </a:r>
            <a:r>
              <a:rPr lang="en-US" u="sng" dirty="0"/>
              <a:t>budgets</a:t>
            </a:r>
            <a:r>
              <a:rPr lang="en-US" dirty="0"/>
              <a:t>, what functions are in the public affairs </a:t>
            </a:r>
            <a:r>
              <a:rPr lang="en-US" u="sng" dirty="0"/>
              <a:t>portfolio</a:t>
            </a:r>
            <a:r>
              <a:rPr lang="en-US" dirty="0"/>
              <a:t>, how much of your budget is spent on </a:t>
            </a:r>
            <a:r>
              <a:rPr lang="en-US" u="sng" dirty="0"/>
              <a:t>consultants</a:t>
            </a:r>
            <a:r>
              <a:rPr lang="en-US" dirty="0"/>
              <a:t>, and much more.</a:t>
            </a:r>
          </a:p>
          <a:p>
            <a:pPr marL="171450" indent="-171450">
              <a:buFontTx/>
              <a:buChar char="-"/>
            </a:pPr>
            <a:endParaRPr lang="en-US" dirty="0"/>
          </a:p>
          <a:p>
            <a:pPr marL="171450" indent="-171450">
              <a:buFontTx/>
              <a:buChar char="-"/>
            </a:pPr>
            <a:r>
              <a:rPr lang="en-US" dirty="0"/>
              <a:t>One of the things we look at in the report is measurement tools.  Most companies use more than one tool.</a:t>
            </a:r>
          </a:p>
          <a:p>
            <a:pPr marL="171450" indent="-171450">
              <a:buFontTx/>
              <a:buChar char="-"/>
            </a:pPr>
            <a:endParaRPr lang="en-US" dirty="0"/>
          </a:p>
          <a:p>
            <a:pPr marL="171450" indent="-171450">
              <a:buFontTx/>
              <a:buChar char="-"/>
            </a:pPr>
            <a:r>
              <a:rPr lang="en-US" u="sng" dirty="0"/>
              <a:t>First, we have Objectives Achieved </a:t>
            </a:r>
            <a:r>
              <a:rPr lang="en-US" dirty="0"/>
              <a:t>– virtually everyone has some sort of metric that relates to objectives achieved.</a:t>
            </a:r>
          </a:p>
          <a:p>
            <a:pPr marL="171450" indent="-171450">
              <a:buFontTx/>
              <a:buChar char="-"/>
            </a:pPr>
            <a:endParaRPr lang="en-US" dirty="0"/>
          </a:p>
          <a:p>
            <a:pPr marL="628650" lvl="1" indent="-171450">
              <a:buFontTx/>
              <a:buChar char="-"/>
            </a:pPr>
            <a:r>
              <a:rPr lang="en-US" dirty="0"/>
              <a:t>If you use it in conjunction with other approaches, it shows that you are </a:t>
            </a:r>
            <a:r>
              <a:rPr lang="en-US" u="sng" dirty="0"/>
              <a:t>objective-focused</a:t>
            </a:r>
            <a:r>
              <a:rPr lang="en-US" dirty="0"/>
              <a:t>.  Folks in senior management will like that and it makes it easier to justify your other approaches.</a:t>
            </a:r>
          </a:p>
          <a:p>
            <a:pPr marL="628650" lvl="1" indent="-171450">
              <a:buFontTx/>
              <a:buChar char="-"/>
            </a:pPr>
            <a:endParaRPr lang="en-US" dirty="0"/>
          </a:p>
          <a:p>
            <a:pPr marL="171450" indent="-171450">
              <a:buFontTx/>
              <a:buChar char="-"/>
            </a:pPr>
            <a:r>
              <a:rPr lang="en-US" u="none" dirty="0"/>
              <a:t>Next, we have </a:t>
            </a:r>
            <a:r>
              <a:rPr lang="en-US" i="1" u="sng" dirty="0"/>
              <a:t>Internal</a:t>
            </a:r>
            <a:r>
              <a:rPr lang="en-US" u="sng" dirty="0"/>
              <a:t> Stakeholder Satisfaction</a:t>
            </a:r>
            <a:r>
              <a:rPr lang="en-US" u="none" dirty="0"/>
              <a:t> as </a:t>
            </a:r>
            <a:r>
              <a:rPr lang="en-US" dirty="0"/>
              <a:t>another common measurement tool.</a:t>
            </a:r>
          </a:p>
          <a:p>
            <a:pPr marL="171450" indent="-171450">
              <a:buFontTx/>
              <a:buChar char="-"/>
            </a:pPr>
            <a:endParaRPr lang="en-US" dirty="0"/>
          </a:p>
          <a:p>
            <a:pPr marL="628650" lvl="1" indent="-171450">
              <a:buFontTx/>
              <a:buChar char="-"/>
            </a:pPr>
            <a:r>
              <a:rPr lang="en-US" dirty="0"/>
              <a:t>If you have not recently asked the heads of </a:t>
            </a:r>
            <a:r>
              <a:rPr lang="en-US" u="sng" dirty="0"/>
              <a:t>business</a:t>
            </a:r>
            <a:r>
              <a:rPr lang="en-US" dirty="0"/>
              <a:t> </a:t>
            </a:r>
            <a:r>
              <a:rPr lang="en-US" u="sng" dirty="0"/>
              <a:t>units</a:t>
            </a:r>
            <a:r>
              <a:rPr lang="en-US" dirty="0"/>
              <a:t> and others in the company what you can do to </a:t>
            </a:r>
            <a:r>
              <a:rPr lang="en-US" u="sng" dirty="0"/>
              <a:t>help</a:t>
            </a:r>
            <a:r>
              <a:rPr lang="en-US" dirty="0"/>
              <a:t> </a:t>
            </a:r>
            <a:r>
              <a:rPr lang="en-US" u="none" dirty="0"/>
              <a:t>them, what</a:t>
            </a:r>
            <a:r>
              <a:rPr lang="en-US" dirty="0"/>
              <a:t> are some of the obstacles they’re facing and how you can help – things like improving your </a:t>
            </a:r>
            <a:r>
              <a:rPr lang="en-US" u="sng" dirty="0"/>
              <a:t>business</a:t>
            </a:r>
            <a:r>
              <a:rPr lang="en-US" dirty="0"/>
              <a:t> </a:t>
            </a:r>
            <a:r>
              <a:rPr lang="en-US" u="sng" dirty="0"/>
              <a:t>operating</a:t>
            </a:r>
            <a:r>
              <a:rPr lang="en-US" dirty="0"/>
              <a:t> </a:t>
            </a:r>
            <a:r>
              <a:rPr lang="en-US" u="sng" dirty="0"/>
              <a:t>environment</a:t>
            </a:r>
            <a:r>
              <a:rPr lang="en-US" dirty="0"/>
              <a:t> or  eliminating unnecessary </a:t>
            </a:r>
            <a:r>
              <a:rPr lang="en-US" u="sng" dirty="0"/>
              <a:t>regulatory</a:t>
            </a:r>
            <a:r>
              <a:rPr lang="en-US" dirty="0"/>
              <a:t> </a:t>
            </a:r>
            <a:r>
              <a:rPr lang="en-US" u="sng" dirty="0"/>
              <a:t>risk</a:t>
            </a:r>
            <a:r>
              <a:rPr lang="en-US" dirty="0"/>
              <a:t> - ask them what their problems are (as people, we all love to talk about our problems!).</a:t>
            </a:r>
          </a:p>
          <a:p>
            <a:pPr marL="171450" indent="-171450">
              <a:buFontTx/>
              <a:buChar char="-"/>
            </a:pPr>
            <a:endParaRPr lang="en-US" dirty="0"/>
          </a:p>
          <a:p>
            <a:pPr marL="628650" lvl="1" indent="-171450">
              <a:buFontTx/>
              <a:buChar char="-"/>
            </a:pPr>
            <a:r>
              <a:rPr lang="en-US" dirty="0"/>
              <a:t>If you can help them – that’s a </a:t>
            </a:r>
            <a:r>
              <a:rPr lang="en-US" u="sng" dirty="0"/>
              <a:t>win</a:t>
            </a:r>
            <a:r>
              <a:rPr lang="en-US" dirty="0"/>
              <a:t>!  You’ve made a friend and ally.</a:t>
            </a:r>
          </a:p>
          <a:p>
            <a:pPr marL="171450" indent="-171450">
              <a:buFontTx/>
              <a:buChar char="-"/>
            </a:pPr>
            <a:endParaRPr lang="en-US" dirty="0"/>
          </a:p>
          <a:p>
            <a:pPr marL="628650" lvl="1" indent="-171450">
              <a:buFontTx/>
              <a:buChar char="-"/>
            </a:pPr>
            <a:r>
              <a:rPr lang="en-US" dirty="0"/>
              <a:t>There are different ways to go about it, but the general topic of </a:t>
            </a:r>
            <a:r>
              <a:rPr lang="en-US" i="0" u="sng" dirty="0"/>
              <a:t>Internal</a:t>
            </a:r>
            <a:r>
              <a:rPr lang="en-US" dirty="0"/>
              <a:t> </a:t>
            </a:r>
            <a:r>
              <a:rPr lang="en-US" u="sng" dirty="0"/>
              <a:t>Stakeholder</a:t>
            </a:r>
            <a:r>
              <a:rPr lang="en-US" dirty="0"/>
              <a:t> </a:t>
            </a:r>
            <a:r>
              <a:rPr lang="en-US" u="sng" dirty="0"/>
              <a:t>Satisfaction</a:t>
            </a:r>
            <a:r>
              <a:rPr lang="en-US" dirty="0"/>
              <a:t> is a widely used approach.</a:t>
            </a:r>
          </a:p>
          <a:p>
            <a:pPr marL="628650" lvl="1" indent="-171450">
              <a:buFontTx/>
              <a:buChar char="-"/>
            </a:pPr>
            <a:endParaRPr lang="en-US" dirty="0"/>
          </a:p>
          <a:p>
            <a:pPr marL="628650" lvl="1" indent="-171450">
              <a:buFontTx/>
              <a:buChar char="-"/>
            </a:pPr>
            <a:endParaRPr lang="en-US" dirty="0"/>
          </a:p>
        </p:txBody>
      </p:sp>
      <p:sp>
        <p:nvSpPr>
          <p:cNvPr id="4" name="Slide Number Placeholder 3">
            <a:extLst>
              <a:ext uri="{FF2B5EF4-FFF2-40B4-BE49-F238E27FC236}">
                <a16:creationId xmlns:a16="http://schemas.microsoft.com/office/drawing/2014/main" id="{733CED66-C190-8559-5C6F-92033923BF39}"/>
              </a:ext>
            </a:extLst>
          </p:cNvPr>
          <p:cNvSpPr>
            <a:spLocks noGrp="1"/>
          </p:cNvSpPr>
          <p:nvPr>
            <p:ph type="sldNum" sz="quarter" idx="5"/>
          </p:nvPr>
        </p:nvSpPr>
        <p:spPr/>
        <p:txBody>
          <a:bodyPr/>
          <a:lstStyle/>
          <a:p>
            <a:fld id="{5F6E952D-596F-3C4D-9827-F2870556C898}" type="slidenum">
              <a:rPr lang="en-US" smtClean="0"/>
              <a:t>17</a:t>
            </a:fld>
            <a:endParaRPr lang="en-US" dirty="0"/>
          </a:p>
        </p:txBody>
      </p:sp>
    </p:spTree>
    <p:extLst>
      <p:ext uri="{BB962C8B-B14F-4D97-AF65-F5344CB8AC3E}">
        <p14:creationId xmlns:p14="http://schemas.microsoft.com/office/powerpoint/2010/main" val="2589637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269A9-3E53-43DE-A91B-5C6906E54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B85C22-B9AD-B470-F85F-25718A3A5BD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758F82-3953-9281-30BF-34AFFE13C27D}"/>
              </a:ext>
            </a:extLst>
          </p:cNvPr>
          <p:cNvSpPr>
            <a:spLocks noGrp="1"/>
          </p:cNvSpPr>
          <p:nvPr>
            <p:ph type="body" idx="1"/>
          </p:nvPr>
        </p:nvSpPr>
        <p:spPr/>
        <p:txBody>
          <a:bodyPr/>
          <a:lstStyle/>
          <a:p>
            <a:r>
              <a:rPr lang="en-US" dirty="0"/>
              <a:t>- Next is </a:t>
            </a:r>
            <a:r>
              <a:rPr lang="en-US" i="1" u="sng" dirty="0"/>
              <a:t>External</a:t>
            </a:r>
            <a:r>
              <a:rPr lang="en-US" u="sng" dirty="0"/>
              <a:t> Stakeholder Satisfaction</a:t>
            </a:r>
          </a:p>
          <a:p>
            <a:endParaRPr lang="en-US" u="sng" dirty="0"/>
          </a:p>
          <a:p>
            <a:pPr marL="628650" lvl="1" indent="-171450">
              <a:buFontTx/>
              <a:buChar char="-"/>
            </a:pPr>
            <a:r>
              <a:rPr lang="en-US" u="none" dirty="0"/>
              <a:t>Some CEOs care more about what others think about </a:t>
            </a:r>
            <a:r>
              <a:rPr lang="en-US" u="sng" dirty="0"/>
              <a:t>them</a:t>
            </a:r>
            <a:r>
              <a:rPr lang="en-US" u="none" dirty="0"/>
              <a:t>, the </a:t>
            </a:r>
            <a:r>
              <a:rPr lang="en-US" u="sng" dirty="0"/>
              <a:t>company</a:t>
            </a:r>
            <a:r>
              <a:rPr lang="en-US" u="none" dirty="0"/>
              <a:t>, or the </a:t>
            </a:r>
            <a:r>
              <a:rPr lang="en-US" u="sng" dirty="0"/>
              <a:t>brand</a:t>
            </a:r>
            <a:r>
              <a:rPr lang="en-US" u="none" dirty="0"/>
              <a:t> (there may be very good reason for that – if there’s an ongoing recovery from a </a:t>
            </a:r>
            <a:r>
              <a:rPr lang="en-US" u="sng" dirty="0"/>
              <a:t>controversy</a:t>
            </a:r>
            <a:r>
              <a:rPr lang="en-US" u="none" dirty="0"/>
              <a:t> or </a:t>
            </a:r>
            <a:r>
              <a:rPr lang="en-US" u="sng" dirty="0"/>
              <a:t>crisis</a:t>
            </a:r>
            <a:r>
              <a:rPr lang="en-US" u="none" dirty="0"/>
              <a:t>, for instance).  You want your name associated with positive things.</a:t>
            </a:r>
          </a:p>
          <a:p>
            <a:pPr marL="628650" lvl="1" indent="-171450">
              <a:buFontTx/>
              <a:buChar char="-"/>
            </a:pPr>
            <a:endParaRPr lang="en-US" u="none" dirty="0"/>
          </a:p>
          <a:p>
            <a:pPr marL="628650" lvl="1" indent="-171450">
              <a:buFontTx/>
              <a:buChar char="-"/>
            </a:pPr>
            <a:r>
              <a:rPr lang="en-US" u="none" dirty="0"/>
              <a:t>You’re going to want to benchmark for that and show improvement.</a:t>
            </a:r>
          </a:p>
          <a:p>
            <a:pPr marL="171450" indent="-171450">
              <a:buFontTx/>
              <a:buChar char="-"/>
            </a:pPr>
            <a:endParaRPr lang="en-US" u="none" dirty="0"/>
          </a:p>
          <a:p>
            <a:pPr marL="628650" lvl="1" indent="-171450">
              <a:buFontTx/>
              <a:buChar char="-"/>
            </a:pPr>
            <a:r>
              <a:rPr lang="en-US" u="none" dirty="0"/>
              <a:t>Polling has become easier to contract for.  It’s still costly but there’s nothing like real numbers to show how you’re perceived.  A lot of companies use “</a:t>
            </a:r>
            <a:r>
              <a:rPr lang="en-US" u="sng" dirty="0"/>
              <a:t>thought</a:t>
            </a:r>
            <a:r>
              <a:rPr lang="en-US" u="none" dirty="0"/>
              <a:t> </a:t>
            </a:r>
            <a:r>
              <a:rPr lang="en-US" u="sng" dirty="0"/>
              <a:t>leader</a:t>
            </a:r>
            <a:r>
              <a:rPr lang="en-US" u="none" dirty="0"/>
              <a:t> </a:t>
            </a:r>
            <a:r>
              <a:rPr lang="en-US" u="sng" dirty="0"/>
              <a:t>surveys</a:t>
            </a:r>
            <a:r>
              <a:rPr lang="en-US" u="none" dirty="0"/>
              <a:t>” where they ask leaders in a given industry what they think of X </a:t>
            </a:r>
            <a:r>
              <a:rPr lang="en-US" u="sng" dirty="0"/>
              <a:t>company</a:t>
            </a:r>
            <a:r>
              <a:rPr lang="en-US" u="none" dirty="0"/>
              <a:t> and how they’re </a:t>
            </a:r>
            <a:r>
              <a:rPr lang="en-US" u="sng" dirty="0"/>
              <a:t>perceived</a:t>
            </a:r>
            <a:r>
              <a:rPr lang="en-US" u="none" dirty="0"/>
              <a:t>.</a:t>
            </a:r>
          </a:p>
          <a:p>
            <a:pPr marL="171450" indent="-171450">
              <a:buFontTx/>
              <a:buChar char="-"/>
            </a:pPr>
            <a:endParaRPr lang="en-US" u="none" dirty="0"/>
          </a:p>
          <a:p>
            <a:r>
              <a:rPr lang="en-US" dirty="0"/>
              <a:t>- The next most commonly used measurement tool is </a:t>
            </a:r>
            <a:r>
              <a:rPr lang="en-US" u="sng" dirty="0"/>
              <a:t>Legislative Wins and Losses</a:t>
            </a:r>
            <a:r>
              <a:rPr lang="en-US" dirty="0"/>
              <a:t>.</a:t>
            </a:r>
          </a:p>
          <a:p>
            <a:endParaRPr lang="en-US" dirty="0"/>
          </a:p>
          <a:p>
            <a:pPr marL="628650" lvl="1" indent="-171450">
              <a:buFontTx/>
              <a:buChar char="-"/>
            </a:pPr>
            <a:r>
              <a:rPr lang="en-US" dirty="0"/>
              <a:t>We’ve talked about what that can look like – a bill </a:t>
            </a:r>
            <a:r>
              <a:rPr lang="en-US" u="sng" dirty="0"/>
              <a:t>advancing</a:t>
            </a:r>
            <a:r>
              <a:rPr lang="en-US" dirty="0"/>
              <a:t>, </a:t>
            </a:r>
            <a:r>
              <a:rPr lang="en-US" u="sng" dirty="0"/>
              <a:t>stopping</a:t>
            </a:r>
            <a:r>
              <a:rPr lang="en-US" dirty="0"/>
              <a:t> a bill from advancing; a Committee holding a hearing or not, and so on.</a:t>
            </a:r>
          </a:p>
          <a:p>
            <a:pPr marL="171450" indent="-171450">
              <a:buFontTx/>
              <a:buChar char="-"/>
            </a:pPr>
            <a:endParaRPr lang="en-US" dirty="0"/>
          </a:p>
          <a:p>
            <a:pPr marL="628650" lvl="1" indent="-171450">
              <a:buFontTx/>
              <a:buChar char="-"/>
            </a:pPr>
            <a:r>
              <a:rPr lang="en-US" dirty="0"/>
              <a:t>One of the tricky points with this tool is that a </a:t>
            </a:r>
            <a:r>
              <a:rPr lang="en-US" u="sng" dirty="0"/>
              <a:t>lot</a:t>
            </a:r>
            <a:r>
              <a:rPr lang="en-US" dirty="0"/>
              <a:t> of the </a:t>
            </a:r>
            <a:r>
              <a:rPr lang="en-US" u="sng" dirty="0"/>
              <a:t>time</a:t>
            </a:r>
            <a:r>
              <a:rPr lang="en-US" dirty="0"/>
              <a:t>, you don’t have clear wins and losses, you’re actually looking at interim victories, so that’s something to keep in mind.</a:t>
            </a:r>
          </a:p>
          <a:p>
            <a:pPr marL="171450" indent="-171450">
              <a:buFontTx/>
              <a:buChar char="-"/>
            </a:pPr>
            <a:endParaRPr lang="en-US" u="none" dirty="0"/>
          </a:p>
          <a:p>
            <a:pPr marL="171450" indent="-171450">
              <a:buFontTx/>
              <a:buChar char="-"/>
            </a:pPr>
            <a:endParaRPr lang="en-US" u="none" dirty="0"/>
          </a:p>
        </p:txBody>
      </p:sp>
      <p:sp>
        <p:nvSpPr>
          <p:cNvPr id="4" name="Slide Number Placeholder 3">
            <a:extLst>
              <a:ext uri="{FF2B5EF4-FFF2-40B4-BE49-F238E27FC236}">
                <a16:creationId xmlns:a16="http://schemas.microsoft.com/office/drawing/2014/main" id="{B179916A-994A-12B9-AFBE-929BDDCE9948}"/>
              </a:ext>
            </a:extLst>
          </p:cNvPr>
          <p:cNvSpPr>
            <a:spLocks noGrp="1"/>
          </p:cNvSpPr>
          <p:nvPr>
            <p:ph type="sldNum" sz="quarter" idx="5"/>
          </p:nvPr>
        </p:nvSpPr>
        <p:spPr/>
        <p:txBody>
          <a:bodyPr/>
          <a:lstStyle/>
          <a:p>
            <a:fld id="{5F6E952D-596F-3C4D-9827-F2870556C898}" type="slidenum">
              <a:rPr lang="en-US" smtClean="0"/>
              <a:t>18</a:t>
            </a:fld>
            <a:endParaRPr lang="en-US" dirty="0"/>
          </a:p>
        </p:txBody>
      </p:sp>
    </p:spTree>
    <p:extLst>
      <p:ext uri="{BB962C8B-B14F-4D97-AF65-F5344CB8AC3E}">
        <p14:creationId xmlns:p14="http://schemas.microsoft.com/office/powerpoint/2010/main" val="1191832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4FC08-31BE-4B2A-4C98-969410DE2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8B183-A146-2412-99A3-A5D414C05D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243B7D-9777-C398-DA6A-0C87B250FBB1}"/>
              </a:ext>
            </a:extLst>
          </p:cNvPr>
          <p:cNvSpPr>
            <a:spLocks noGrp="1"/>
          </p:cNvSpPr>
          <p:nvPr>
            <p:ph type="body" idx="1"/>
          </p:nvPr>
        </p:nvSpPr>
        <p:spPr/>
        <p:txBody>
          <a:bodyPr/>
          <a:lstStyle/>
          <a:p>
            <a:r>
              <a:rPr lang="en-US" u="sng" dirty="0"/>
              <a:t>Next, we have Costs Avoided and Reduced</a:t>
            </a:r>
            <a:r>
              <a:rPr lang="en-US" u="none" dirty="0"/>
              <a:t> – If you can do this, </a:t>
            </a:r>
            <a:r>
              <a:rPr lang="en-US" u="sng" dirty="0"/>
              <a:t>GREAT</a:t>
            </a:r>
            <a:r>
              <a:rPr lang="en-US" u="none" dirty="0"/>
              <a:t>.  For companies, if you can show that you had a clear victory and here are the costs savings, that’s what this will look like.</a:t>
            </a:r>
          </a:p>
          <a:p>
            <a:endParaRPr lang="en-US" u="none" dirty="0"/>
          </a:p>
          <a:p>
            <a:r>
              <a:rPr lang="en-US" u="none" dirty="0"/>
              <a:t>	- Again, its best if used in conjunction with other measurement methods.</a:t>
            </a:r>
          </a:p>
          <a:p>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The next measurement tool is looking at Revenue Created </a:t>
            </a:r>
            <a:r>
              <a:rPr lang="en-US" dirty="0"/>
              <a:t>– If you’re dealing with market </a:t>
            </a:r>
            <a:r>
              <a:rPr lang="en-US" u="sng" dirty="0"/>
              <a:t>access</a:t>
            </a:r>
            <a:r>
              <a:rPr lang="en-US" dirty="0"/>
              <a:t>, getting a new product out there or a product to be used for an </a:t>
            </a:r>
            <a:r>
              <a:rPr lang="en-US" u="sng" dirty="0"/>
              <a:t>additional</a:t>
            </a:r>
            <a:r>
              <a:rPr lang="en-US" dirty="0"/>
              <a:t> or </a:t>
            </a:r>
            <a:r>
              <a:rPr lang="en-US" u="sng" dirty="0"/>
              <a:t>different</a:t>
            </a:r>
            <a:r>
              <a:rPr lang="en-US" dirty="0"/>
              <a:t> purpose, that obviously helps the sales and marketing function, and you get credit (hopefully) for the revenue created.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Return on Investment (ROI</a:t>
            </a:r>
            <a:r>
              <a:rPr lang="en-US" u="none" dirty="0"/>
              <a:t>) –</a:t>
            </a:r>
            <a:r>
              <a:rPr lang="en-US" dirty="0"/>
              <a:t> ROI is probably the hardest measurement to achieve.  If senior management is </a:t>
            </a:r>
            <a:r>
              <a:rPr lang="en-US" u="sng" dirty="0"/>
              <a:t>insisting</a:t>
            </a:r>
            <a:r>
              <a:rPr lang="en-US" dirty="0"/>
              <a:t> on ROI, you need to </a:t>
            </a:r>
            <a:r>
              <a:rPr lang="en-US" i="1" u="sng" dirty="0"/>
              <a:t>diplomatically</a:t>
            </a:r>
            <a:r>
              <a:rPr lang="en-US" dirty="0"/>
              <a:t> try and change the subject to something you can actually accomplish.</a:t>
            </a:r>
          </a:p>
          <a:p>
            <a:pPr marL="171450" indent="-171450">
              <a:buFontTx/>
              <a:buChar char="-"/>
            </a:pPr>
            <a:endParaRPr lang="en-US" dirty="0"/>
          </a:p>
          <a:p>
            <a:pPr marL="628650" lvl="1" indent="-171450">
              <a:buFontTx/>
              <a:buChar char="-"/>
            </a:pPr>
            <a:r>
              <a:rPr lang="en-US" dirty="0"/>
              <a:t>From an academic </a:t>
            </a:r>
            <a:r>
              <a:rPr lang="en-US" u="sng" dirty="0"/>
              <a:t>standpoint</a:t>
            </a:r>
            <a:r>
              <a:rPr lang="en-US" dirty="0"/>
              <a:t>, true ROI is looking at total costs (supplies, office rent, salaries, benefits, dollars spent on advocacy, and more) and did you </a:t>
            </a:r>
            <a:r>
              <a:rPr lang="en-US" u="sng" dirty="0"/>
              <a:t>actually</a:t>
            </a:r>
            <a:r>
              <a:rPr lang="en-US" dirty="0"/>
              <a:t> </a:t>
            </a:r>
            <a:r>
              <a:rPr lang="en-US" u="sng" dirty="0"/>
              <a:t>recover</a:t>
            </a:r>
            <a:r>
              <a:rPr lang="en-US" dirty="0"/>
              <a:t> in both managing risk and cost savings and opening new markets to cover that cost every year.</a:t>
            </a:r>
          </a:p>
          <a:p>
            <a:pPr marL="171450" indent="-171450">
              <a:buFontTx/>
              <a:buChar char="-"/>
            </a:pPr>
            <a:endParaRPr lang="en-US" dirty="0"/>
          </a:p>
          <a:p>
            <a:pPr marL="628650" lvl="1" indent="-171450">
              <a:buFontTx/>
              <a:buChar char="-"/>
            </a:pPr>
            <a:r>
              <a:rPr lang="en-US" dirty="0"/>
              <a:t>Most of the time, you’re not going to do that.  Over the long term, you might.</a:t>
            </a:r>
          </a:p>
          <a:p>
            <a:pPr marL="628650" lvl="1" indent="-171450">
              <a:buFontTx/>
              <a:buChar char="-"/>
            </a:pPr>
            <a:endParaRPr lang="en-US" dirty="0"/>
          </a:p>
          <a:p>
            <a:pPr marL="628650" lvl="1" indent="-171450">
              <a:buFontTx/>
              <a:buChar char="-"/>
            </a:pPr>
            <a:r>
              <a:rPr lang="en-US"/>
              <a:t>It may </a:t>
            </a:r>
            <a:r>
              <a:rPr lang="en-US" dirty="0"/>
              <a:t>be that 5 years from now, an </a:t>
            </a:r>
            <a:r>
              <a:rPr lang="en-US" u="sng" dirty="0"/>
              <a:t>influential</a:t>
            </a:r>
            <a:r>
              <a:rPr lang="en-US" dirty="0"/>
              <a:t> </a:t>
            </a:r>
            <a:r>
              <a:rPr lang="en-US" u="sng" dirty="0"/>
              <a:t>person</a:t>
            </a:r>
            <a:r>
              <a:rPr lang="en-US" dirty="0"/>
              <a:t> who would have previously been on the other side of an important </a:t>
            </a:r>
            <a:r>
              <a:rPr lang="en-US" u="sng" dirty="0"/>
              <a:t>issue</a:t>
            </a:r>
            <a:r>
              <a:rPr lang="en-US" dirty="0"/>
              <a:t> because they didn’t really understand your business, now understands your business and has decided that what you do is good for their </a:t>
            </a:r>
            <a:r>
              <a:rPr lang="en-US" u="sng" dirty="0"/>
              <a:t>constituents</a:t>
            </a:r>
            <a:r>
              <a:rPr lang="en-US" dirty="0"/>
              <a:t>, good for the </a:t>
            </a:r>
            <a:r>
              <a:rPr lang="en-US" u="sng" dirty="0"/>
              <a:t>country</a:t>
            </a:r>
            <a:r>
              <a:rPr lang="en-US" dirty="0"/>
              <a:t>, and so on, and they’re not going to oppose you (but you’re never going to </a:t>
            </a:r>
            <a:r>
              <a:rPr lang="en-US" u="sng" dirty="0"/>
              <a:t>capture</a:t>
            </a:r>
            <a:r>
              <a:rPr lang="en-US" dirty="0"/>
              <a:t> those </a:t>
            </a:r>
            <a:r>
              <a:rPr lang="en-US" u="sng" dirty="0"/>
              <a:t>dollars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u="sng" dirty="0"/>
          </a:p>
        </p:txBody>
      </p:sp>
      <p:sp>
        <p:nvSpPr>
          <p:cNvPr id="4" name="Slide Number Placeholder 3">
            <a:extLst>
              <a:ext uri="{FF2B5EF4-FFF2-40B4-BE49-F238E27FC236}">
                <a16:creationId xmlns:a16="http://schemas.microsoft.com/office/drawing/2014/main" id="{D1B3673E-FB16-0500-8799-B534589BFA84}"/>
              </a:ext>
            </a:extLst>
          </p:cNvPr>
          <p:cNvSpPr>
            <a:spLocks noGrp="1"/>
          </p:cNvSpPr>
          <p:nvPr>
            <p:ph type="sldNum" sz="quarter" idx="5"/>
          </p:nvPr>
        </p:nvSpPr>
        <p:spPr/>
        <p:txBody>
          <a:bodyPr/>
          <a:lstStyle/>
          <a:p>
            <a:fld id="{5F6E952D-596F-3C4D-9827-F2870556C898}" type="slidenum">
              <a:rPr lang="en-US" smtClean="0"/>
              <a:t>19</a:t>
            </a:fld>
            <a:endParaRPr lang="en-US" dirty="0"/>
          </a:p>
        </p:txBody>
      </p:sp>
    </p:spTree>
    <p:extLst>
      <p:ext uri="{BB962C8B-B14F-4D97-AF65-F5344CB8AC3E}">
        <p14:creationId xmlns:p14="http://schemas.microsoft.com/office/powerpoint/2010/main" val="3922498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DDB69-4EEC-5A8E-849E-B07FC6BDE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CA34B-48C8-2A76-C1D5-84B7922D9E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7D5DE19-D02C-D5C8-35A5-B8423D1B0CFE}"/>
              </a:ext>
            </a:extLst>
          </p:cNvPr>
          <p:cNvSpPr>
            <a:spLocks noGrp="1"/>
          </p:cNvSpPr>
          <p:nvPr>
            <p:ph type="body" idx="1"/>
          </p:nvPr>
        </p:nvSpPr>
        <p:spPr/>
        <p:txBody>
          <a:bodyPr/>
          <a:lstStyle/>
          <a:p>
            <a:pPr marL="171450" indent="-171450">
              <a:buFontTx/>
              <a:buChar char="-"/>
            </a:pPr>
            <a:r>
              <a:rPr lang="en-US" dirty="0"/>
              <a:t>[Read the question] – I think the most common misalignment between reporting expectations is just that – the expectations.  Going back to the earlier point, you want to ensure that when you’re discussing the work you do and why it’s important, that you talk in the language of the C-suite.  If they care about dollars and the bottom line, and don’t really care why a sign-on letter about an issue that’s important to your industry or organization matters, frame in in how that letter gets back to the bottom line.  Connect the dots for them, don’t assume they know.</a:t>
            </a:r>
          </a:p>
          <a:p>
            <a:pPr marL="171450" indent="-171450">
              <a:buFontTx/>
              <a:buChar char="-"/>
            </a:pPr>
            <a:endParaRPr lang="en-US" dirty="0"/>
          </a:p>
          <a:p>
            <a:pPr marL="171450" indent="-171450">
              <a:buFontTx/>
              <a:buChar char="-"/>
            </a:pPr>
            <a:r>
              <a:rPr lang="en-US" dirty="0"/>
              <a:t>- [Read the question] – This continues the framing piece.  If the data undercuts your narrative, how can you re-contextualize the data, or change the framing or the narrative?  Stories change all the time, so how can you use the data you have to reframe that story, how can you think about it in a different way.</a:t>
            </a: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615BC185-DB01-9769-9641-FB9B995CC63A}"/>
              </a:ext>
            </a:extLst>
          </p:cNvPr>
          <p:cNvSpPr>
            <a:spLocks noGrp="1"/>
          </p:cNvSpPr>
          <p:nvPr>
            <p:ph type="sldNum" sz="quarter" idx="5"/>
          </p:nvPr>
        </p:nvSpPr>
        <p:spPr/>
        <p:txBody>
          <a:bodyPr/>
          <a:lstStyle/>
          <a:p>
            <a:fld id="{5F6E952D-596F-3C4D-9827-F2870556C898}" type="slidenum">
              <a:rPr lang="en-US" smtClean="0"/>
              <a:t>20</a:t>
            </a:fld>
            <a:endParaRPr lang="en-US"/>
          </a:p>
        </p:txBody>
      </p:sp>
    </p:spTree>
    <p:extLst>
      <p:ext uri="{BB962C8B-B14F-4D97-AF65-F5344CB8AC3E}">
        <p14:creationId xmlns:p14="http://schemas.microsoft.com/office/powerpoint/2010/main" val="3482161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sz="1800" dirty="0"/>
              <a:t>This is what we’re going to talk about today, as we discuss how to demonstrate the </a:t>
            </a:r>
            <a:r>
              <a:rPr lang="en-US" sz="1800" u="sng" dirty="0"/>
              <a:t>value</a:t>
            </a:r>
            <a:r>
              <a:rPr lang="en-US" sz="1800" dirty="0"/>
              <a:t> of government relations – why measuring the value is </a:t>
            </a:r>
            <a:r>
              <a:rPr lang="en-US" sz="1800" u="sng" dirty="0"/>
              <a:t>important</a:t>
            </a:r>
            <a:r>
              <a:rPr lang="en-US" sz="1800" dirty="0"/>
              <a:t>; how to go about actually doing the measuring; the importance of knowing </a:t>
            </a:r>
            <a:r>
              <a:rPr lang="en-US" sz="1800" u="sng" dirty="0"/>
              <a:t>who</a:t>
            </a:r>
            <a:r>
              <a:rPr lang="en-US" sz="1800" dirty="0"/>
              <a:t> you’re trying to explain the value to (i.e., your audience); and different ways to go about demonstrating the </a:t>
            </a:r>
            <a:r>
              <a:rPr lang="en-US" sz="1800" u="sng" dirty="0"/>
              <a:t>value</a:t>
            </a:r>
            <a:r>
              <a:rPr lang="en-US" sz="1800" dirty="0"/>
              <a:t> and how best to communicate that value using everyone’s favorite topic – metrics!</a:t>
            </a:r>
          </a:p>
        </p:txBody>
      </p:sp>
      <p:sp>
        <p:nvSpPr>
          <p:cNvPr id="4" name="Slide Number Placeholder 3"/>
          <p:cNvSpPr>
            <a:spLocks noGrp="1"/>
          </p:cNvSpPr>
          <p:nvPr>
            <p:ph type="sldNum" sz="quarter" idx="5"/>
          </p:nvPr>
        </p:nvSpPr>
        <p:spPr/>
        <p:txBody>
          <a:bodyPr/>
          <a:lstStyle/>
          <a:p>
            <a:fld id="{5F6E952D-596F-3C4D-9827-F2870556C898}" type="slidenum">
              <a:rPr lang="en-US" smtClean="0"/>
              <a:t>2</a:t>
            </a:fld>
            <a:endParaRPr lang="en-US"/>
          </a:p>
        </p:txBody>
      </p:sp>
    </p:spTree>
    <p:extLst>
      <p:ext uri="{BB962C8B-B14F-4D97-AF65-F5344CB8AC3E}">
        <p14:creationId xmlns:p14="http://schemas.microsoft.com/office/powerpoint/2010/main" val="1996648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dirty="0"/>
              <a:t>[Read the question] – Don’t oversell it or over-promise!</a:t>
            </a:r>
          </a:p>
          <a:p>
            <a:pPr marL="628650" lvl="1" indent="-171450">
              <a:buFontTx/>
              <a:buChar char="-"/>
            </a:pPr>
            <a:r>
              <a:rPr lang="en-US" dirty="0"/>
              <a:t>Have the data to backup what you’re talking about</a:t>
            </a:r>
          </a:p>
          <a:p>
            <a:pPr marL="628650" lvl="1" indent="-171450">
              <a:buFontTx/>
              <a:buChar char="-"/>
            </a:pPr>
            <a:r>
              <a:rPr lang="en-US" dirty="0"/>
              <a:t>Show results, or the path to results and the progress you’re making along the way</a:t>
            </a:r>
          </a:p>
          <a:p>
            <a:pPr marL="628650" lvl="1" indent="-171450">
              <a:buFontTx/>
              <a:buChar char="-"/>
            </a:pPr>
            <a:r>
              <a:rPr lang="en-US" dirty="0"/>
              <a:t>Remember to speak their language</a:t>
            </a:r>
          </a:p>
          <a:p>
            <a:pPr marL="628650" lvl="1" indent="-171450">
              <a:buFontTx/>
              <a:buChar char="-"/>
            </a:pPr>
            <a:endParaRPr lang="en-US" dirty="0"/>
          </a:p>
          <a:p>
            <a:pPr marL="171450" lvl="0" indent="-171450">
              <a:buFontTx/>
              <a:buChar char="-"/>
            </a:pPr>
            <a:r>
              <a:rPr lang="en-US" dirty="0"/>
              <a:t>[Read the question] – Know what they care about and what your organization cares about.</a:t>
            </a:r>
          </a:p>
          <a:p>
            <a:pPr marL="628650" lvl="1" indent="-171450">
              <a:buFontTx/>
              <a:buChar char="-"/>
            </a:pPr>
            <a:r>
              <a:rPr lang="en-US" dirty="0"/>
              <a:t>Going back to the Value Proposition – what language, what phrasing that your organization uses can you replicate and repeat, to show your alignment?  It’s like in school, when answering a written question – I was taught to repeat the phrasing used in the question in your answer to show you know exactly what </a:t>
            </a:r>
            <a:r>
              <a:rPr lang="en-US"/>
              <a:t>you’re talking about.</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F6E952D-596F-3C4D-9827-F2870556C898}" type="slidenum">
              <a:rPr lang="en-US" smtClean="0"/>
              <a:t>21</a:t>
            </a:fld>
            <a:endParaRPr lang="en-US" dirty="0"/>
          </a:p>
        </p:txBody>
      </p:sp>
    </p:spTree>
    <p:extLst>
      <p:ext uri="{BB962C8B-B14F-4D97-AF65-F5344CB8AC3E}">
        <p14:creationId xmlns:p14="http://schemas.microsoft.com/office/powerpoint/2010/main" val="1224565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FBA9B-D0DD-06E3-A1C8-76D5BECA2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80B41-1D57-2281-479D-8867644D780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59AEB0-436C-ADAD-0E79-945D112A3065}"/>
              </a:ext>
            </a:extLst>
          </p:cNvPr>
          <p:cNvSpPr>
            <a:spLocks noGrp="1"/>
          </p:cNvSpPr>
          <p:nvPr>
            <p:ph type="body" idx="1"/>
          </p:nvPr>
        </p:nvSpPr>
        <p:spPr/>
        <p:txBody>
          <a:bodyPr/>
          <a:lstStyle/>
          <a:p>
            <a:r>
              <a:rPr lang="en-US" dirty="0"/>
              <a:t>To sum up:</a:t>
            </a:r>
          </a:p>
          <a:p>
            <a:endParaRPr lang="en-US" dirty="0"/>
          </a:p>
          <a:p>
            <a:pPr marL="628650" lvl="1" indent="-171450">
              <a:buFontTx/>
              <a:buChar char="-"/>
            </a:pPr>
            <a:r>
              <a:rPr lang="en-US" dirty="0"/>
              <a:t>Having a measurement system is not something you should fight; you should </a:t>
            </a:r>
            <a:r>
              <a:rPr lang="en-US" i="1" u="sng" dirty="0"/>
              <a:t>embrace</a:t>
            </a:r>
            <a:r>
              <a:rPr lang="en-US" dirty="0"/>
              <a:t> it – in the long term, it will benefit you and the organization.</a:t>
            </a:r>
          </a:p>
          <a:p>
            <a:pPr marL="171450" indent="-171450">
              <a:buFontTx/>
              <a:buChar char="-"/>
            </a:pPr>
            <a:endParaRPr lang="en-US" dirty="0"/>
          </a:p>
          <a:p>
            <a:pPr marL="628650" lvl="1" indent="-171450">
              <a:buFontTx/>
              <a:buChar char="-"/>
            </a:pPr>
            <a:r>
              <a:rPr lang="en-US" dirty="0"/>
              <a:t>It can be difficult to measure government relations, but it’s </a:t>
            </a:r>
            <a:r>
              <a:rPr lang="en-US" u="sng" dirty="0"/>
              <a:t>not</a:t>
            </a:r>
            <a:r>
              <a:rPr lang="en-US" dirty="0"/>
              <a:t> impossible (for all the reasons we’ve just discussed).  Make sure to stay on the lookout for new approaches.</a:t>
            </a:r>
          </a:p>
          <a:p>
            <a:pPr marL="171450" indent="-171450">
              <a:buFontTx/>
              <a:buChar char="-"/>
            </a:pPr>
            <a:endParaRPr lang="en-US" dirty="0"/>
          </a:p>
          <a:p>
            <a:pPr marL="628650" lvl="1" indent="-171450">
              <a:buFontTx/>
              <a:buChar char="-"/>
            </a:pPr>
            <a:r>
              <a:rPr lang="en-US" dirty="0"/>
              <a:t>Metrics should track your improvement (and metrics should speak the </a:t>
            </a:r>
            <a:r>
              <a:rPr lang="en-US" u="sng" dirty="0"/>
              <a:t>language</a:t>
            </a:r>
            <a:r>
              <a:rPr lang="en-US" dirty="0"/>
              <a:t> of your </a:t>
            </a:r>
            <a:r>
              <a:rPr lang="en-US" u="sng" dirty="0"/>
              <a:t>management</a:t>
            </a:r>
            <a:r>
              <a:rPr lang="en-US" dirty="0"/>
              <a:t> and </a:t>
            </a:r>
            <a:r>
              <a:rPr lang="en-US" u="sng" dirty="0"/>
              <a:t>leadership</a:t>
            </a:r>
            <a:r>
              <a:rPr lang="en-US" dirty="0"/>
              <a:t>).</a:t>
            </a:r>
          </a:p>
          <a:p>
            <a:pPr marL="0" indent="0">
              <a:buFontTx/>
              <a:buNone/>
            </a:pPr>
            <a:endParaRPr lang="en-US" dirty="0"/>
          </a:p>
          <a:p>
            <a:pPr marL="628650" lvl="1" indent="-171450">
              <a:buFontTx/>
              <a:buChar char="-"/>
            </a:pPr>
            <a:r>
              <a:rPr lang="en-US" dirty="0"/>
              <a:t>Your metrics should focus on </a:t>
            </a:r>
            <a:r>
              <a:rPr lang="en-US" u="sng" dirty="0"/>
              <a:t>impacts</a:t>
            </a:r>
            <a:r>
              <a:rPr lang="en-US" dirty="0"/>
              <a:t> and business goals.  </a:t>
            </a:r>
          </a:p>
          <a:p>
            <a:pPr marL="171450" indent="-171450">
              <a:buFontTx/>
              <a:buChar char="-"/>
            </a:pP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FFAE3AC2-EEC2-4649-F890-499E34A97B91}"/>
              </a:ext>
            </a:extLst>
          </p:cNvPr>
          <p:cNvSpPr>
            <a:spLocks noGrp="1"/>
          </p:cNvSpPr>
          <p:nvPr>
            <p:ph type="sldNum" sz="quarter" idx="5"/>
          </p:nvPr>
        </p:nvSpPr>
        <p:spPr/>
        <p:txBody>
          <a:bodyPr/>
          <a:lstStyle/>
          <a:p>
            <a:fld id="{5F6E952D-596F-3C4D-9827-F2870556C898}" type="slidenum">
              <a:rPr lang="en-US" smtClean="0"/>
              <a:t>22</a:t>
            </a:fld>
            <a:endParaRPr lang="en-US" dirty="0"/>
          </a:p>
        </p:txBody>
      </p:sp>
    </p:spTree>
    <p:extLst>
      <p:ext uri="{BB962C8B-B14F-4D97-AF65-F5344CB8AC3E}">
        <p14:creationId xmlns:p14="http://schemas.microsoft.com/office/powerpoint/2010/main" val="3380113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dirty="0"/>
              <a:t>If you want to learn more measuring and communicating the value of public affairs, not just government relations, our Foundation for Public Affairs issued a report on this topic in 2023.  It’s full of really interesting insights and information (and it’s free!).  It’s available on our website but if you have any issues finding it, just let me know and I’m happy to </a:t>
            </a:r>
            <a:r>
              <a:rPr lang="en-US"/>
              <a:t>send it to you.</a:t>
            </a:r>
            <a:endParaRPr lang="en-US" dirty="0"/>
          </a:p>
        </p:txBody>
      </p:sp>
      <p:sp>
        <p:nvSpPr>
          <p:cNvPr id="4" name="Slide Number Placeholder 3"/>
          <p:cNvSpPr>
            <a:spLocks noGrp="1"/>
          </p:cNvSpPr>
          <p:nvPr>
            <p:ph type="sldNum" sz="quarter" idx="5"/>
          </p:nvPr>
        </p:nvSpPr>
        <p:spPr/>
        <p:txBody>
          <a:bodyPr/>
          <a:lstStyle/>
          <a:p>
            <a:fld id="{5F6E952D-596F-3C4D-9827-F2870556C898}" type="slidenum">
              <a:rPr lang="en-US" smtClean="0"/>
              <a:t>23</a:t>
            </a:fld>
            <a:endParaRPr lang="en-US"/>
          </a:p>
        </p:txBody>
      </p:sp>
    </p:spTree>
    <p:extLst>
      <p:ext uri="{BB962C8B-B14F-4D97-AF65-F5344CB8AC3E}">
        <p14:creationId xmlns:p14="http://schemas.microsoft.com/office/powerpoint/2010/main" val="3913962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dirty="0"/>
              <a:t>Let’s start with </a:t>
            </a:r>
            <a:r>
              <a:rPr lang="en-US" b="1" u="sng" dirty="0"/>
              <a:t>why</a:t>
            </a:r>
            <a:r>
              <a:rPr lang="en-US" dirty="0"/>
              <a:t> </a:t>
            </a:r>
            <a:r>
              <a:rPr lang="en-US" dirty="0">
                <a:sym typeface="Wingdings" panose="05000000000000000000" pitchFamily="2" charset="2"/>
              </a:rPr>
              <a:t> why is it so important to measure the value you bring to your organization as a public affairs team or function?</a:t>
            </a:r>
          </a:p>
          <a:p>
            <a:pPr marL="171450" indent="-171450">
              <a:buFontTx/>
              <a:buChar char="-"/>
            </a:pPr>
            <a:endParaRPr lang="en-US" dirty="0">
              <a:sym typeface="Wingdings" panose="05000000000000000000" pitchFamily="2" charset="2"/>
            </a:endParaRPr>
          </a:p>
          <a:p>
            <a:pPr marL="171450" indent="-171450">
              <a:buFontTx/>
              <a:buChar char="-"/>
            </a:pPr>
            <a:r>
              <a:rPr lang="en-US" dirty="0">
                <a:sym typeface="Wingdings" panose="05000000000000000000" pitchFamily="2" charset="2"/>
              </a:rPr>
              <a:t>You need to have agreement among your top leadership on what </a:t>
            </a:r>
            <a:r>
              <a:rPr lang="en-US" u="sng" dirty="0">
                <a:sym typeface="Wingdings" panose="05000000000000000000" pitchFamily="2" charset="2"/>
              </a:rPr>
              <a:t>drives</a:t>
            </a:r>
            <a:r>
              <a:rPr lang="en-US" dirty="0">
                <a:sym typeface="Wingdings" panose="05000000000000000000" pitchFamily="2" charset="2"/>
              </a:rPr>
              <a:t> the </a:t>
            </a:r>
            <a:r>
              <a:rPr lang="en-US" u="sng" dirty="0">
                <a:sym typeface="Wingdings" panose="05000000000000000000" pitchFamily="2" charset="2"/>
              </a:rPr>
              <a:t>business</a:t>
            </a:r>
            <a:r>
              <a:rPr lang="en-US" dirty="0">
                <a:sym typeface="Wingdings" panose="05000000000000000000" pitchFamily="2" charset="2"/>
              </a:rPr>
              <a:t>.  If that’s not clear, you’re fundamentally nowhere.  Measuring the value of your function is an opportunity to demonstrate what government relations does day to day to help improve the bottom line.</a:t>
            </a:r>
          </a:p>
          <a:p>
            <a:pPr marL="171450" indent="-171450">
              <a:buFontTx/>
              <a:buChar char="-"/>
            </a:pPr>
            <a:endParaRPr lang="en-US" dirty="0">
              <a:sym typeface="Wingdings" panose="05000000000000000000" pitchFamily="2" charset="2"/>
            </a:endParaRPr>
          </a:p>
          <a:p>
            <a:pPr marL="171450" indent="-171450">
              <a:buFontTx/>
              <a:buChar char="-"/>
            </a:pPr>
            <a:r>
              <a:rPr lang="en-US" dirty="0">
                <a:sym typeface="Wingdings" panose="05000000000000000000" pitchFamily="2" charset="2"/>
              </a:rPr>
              <a:t>Once you do the measuring, you have the </a:t>
            </a:r>
            <a:r>
              <a:rPr lang="en-US" u="sng" dirty="0">
                <a:sym typeface="Wingdings" panose="05000000000000000000" pitchFamily="2" charset="2"/>
              </a:rPr>
              <a:t>tools</a:t>
            </a:r>
            <a:r>
              <a:rPr lang="en-US" dirty="0">
                <a:sym typeface="Wingdings" panose="05000000000000000000" pitchFamily="2" charset="2"/>
              </a:rPr>
              <a:t> and </a:t>
            </a:r>
            <a:r>
              <a:rPr lang="en-US" u="sng" dirty="0">
                <a:sym typeface="Wingdings" panose="05000000000000000000" pitchFamily="2" charset="2"/>
              </a:rPr>
              <a:t>information</a:t>
            </a:r>
            <a:r>
              <a:rPr lang="en-US" dirty="0">
                <a:sym typeface="Wingdings" panose="05000000000000000000" pitchFamily="2" charset="2"/>
              </a:rPr>
              <a:t> you need to demonstrate/showcase/highlight what the government relations function brings to the table.</a:t>
            </a:r>
          </a:p>
          <a:p>
            <a:pPr marL="171450" indent="-171450">
              <a:buFontTx/>
              <a:buChar char="-"/>
            </a:pPr>
            <a:endParaRPr lang="en-US" dirty="0">
              <a:sym typeface="Wingdings" panose="05000000000000000000" pitchFamily="2" charset="2"/>
            </a:endParaRPr>
          </a:p>
          <a:p>
            <a:pPr marL="171450" indent="-171450">
              <a:buFontTx/>
              <a:buChar char="-"/>
            </a:pPr>
            <a:r>
              <a:rPr lang="en-US" dirty="0">
                <a:sym typeface="Wingdings" panose="05000000000000000000" pitchFamily="2" charset="2"/>
              </a:rPr>
              <a:t>Doing the benchmark measuring enables you to be more nimble as an organization –  to be agile and to pivot quickly when facing crises and controversies or changing market conditions - because if you’ve optimized efficiency and there’s a level of oversight on that, it’s easier to change direction.</a:t>
            </a:r>
          </a:p>
          <a:p>
            <a:pPr marL="171450" indent="-171450">
              <a:buFontTx/>
              <a:buChar char="-"/>
            </a:pPr>
            <a:endParaRPr lang="en-US" dirty="0">
              <a:sym typeface="Wingdings" panose="05000000000000000000" pitchFamily="2" charset="2"/>
            </a:endParaRPr>
          </a:p>
          <a:p>
            <a:pPr marL="171450" indent="-171450">
              <a:buFontTx/>
              <a:buChar char="-"/>
            </a:pPr>
            <a:r>
              <a:rPr lang="en-US" dirty="0">
                <a:sym typeface="Wingdings" panose="05000000000000000000" pitchFamily="2" charset="2"/>
              </a:rPr>
              <a:t>Knowing your function’s value also helps you make the case for your budget  if you can’t justify the budget you advocate for or think you need, why would leadership in your organization consider giving you one?</a:t>
            </a:r>
          </a:p>
          <a:p>
            <a:pPr marL="171450" indent="-171450">
              <a:buFontTx/>
              <a:buChar char="-"/>
            </a:pPr>
            <a:endParaRPr lang="en-US" dirty="0">
              <a:sym typeface="Wingdings" panose="05000000000000000000" pitchFamily="2" charset="2"/>
            </a:endParaRPr>
          </a:p>
          <a:p>
            <a:pPr marL="171450" indent="-171450">
              <a:buFontTx/>
              <a:buChar char="-"/>
            </a:pPr>
            <a:r>
              <a:rPr lang="en-US" dirty="0">
                <a:sym typeface="Wingdings" panose="05000000000000000000" pitchFamily="2" charset="2"/>
              </a:rPr>
              <a:t>Demonstrating your value also means that leadership will listen to your voice/viewpoint more in the </a:t>
            </a:r>
            <a:r>
              <a:rPr lang="en-US" u="sng" dirty="0">
                <a:sym typeface="Wingdings" panose="05000000000000000000" pitchFamily="2" charset="2"/>
              </a:rPr>
              <a:t>decisionmaking</a:t>
            </a:r>
            <a:r>
              <a:rPr lang="en-US" dirty="0">
                <a:sym typeface="Wingdings" panose="05000000000000000000" pitchFamily="2" charset="2"/>
              </a:rPr>
              <a:t> </a:t>
            </a:r>
            <a:r>
              <a:rPr lang="en-US" u="sng" dirty="0">
                <a:sym typeface="Wingdings" panose="05000000000000000000" pitchFamily="2" charset="2"/>
              </a:rPr>
              <a:t>process</a:t>
            </a:r>
            <a:r>
              <a:rPr lang="en-US" dirty="0">
                <a:sym typeface="Wingdings" panose="05000000000000000000" pitchFamily="2" charset="2"/>
              </a:rPr>
              <a:t>  if they can’t readily </a:t>
            </a:r>
            <a:r>
              <a:rPr lang="en-US" u="sng" dirty="0">
                <a:sym typeface="Wingdings" panose="05000000000000000000" pitchFamily="2" charset="2"/>
              </a:rPr>
              <a:t>grasp</a:t>
            </a:r>
            <a:r>
              <a:rPr lang="en-US" dirty="0">
                <a:sym typeface="Wingdings" panose="05000000000000000000" pitchFamily="2" charset="2"/>
              </a:rPr>
              <a:t> and </a:t>
            </a:r>
            <a:r>
              <a:rPr lang="en-US" u="sng" dirty="0">
                <a:sym typeface="Wingdings" panose="05000000000000000000" pitchFamily="2" charset="2"/>
              </a:rPr>
              <a:t>understand</a:t>
            </a:r>
            <a:r>
              <a:rPr lang="en-US" dirty="0">
                <a:sym typeface="Wingdings" panose="05000000000000000000" pitchFamily="2" charset="2"/>
              </a:rPr>
              <a:t> the value of your function, they’re not going to stop and think “we should check to see what the government relations team thinks about X before proceeding.”</a:t>
            </a:r>
          </a:p>
          <a:p>
            <a:pPr marL="171450" indent="-171450">
              <a:buFontTx/>
              <a:buChar char="-"/>
            </a:pPr>
            <a:endParaRPr lang="en-US" dirty="0">
              <a:sym typeface="Wingdings" panose="05000000000000000000" pitchFamily="2" charset="2"/>
            </a:endParaRPr>
          </a:p>
          <a:p>
            <a:pPr marL="171450" indent="-171450">
              <a:buFontTx/>
              <a:buChar char="-"/>
            </a:pPr>
            <a:r>
              <a:rPr lang="en-US" dirty="0">
                <a:sym typeface="Wingdings" panose="05000000000000000000" pitchFamily="2" charset="2"/>
              </a:rPr>
              <a:t>Relatedly, on the flip side, once they do understand the value of your function, you get that recognition from leadership.</a:t>
            </a:r>
          </a:p>
          <a:p>
            <a:pPr marL="171450" indent="-171450">
              <a:buFontTx/>
              <a:buChar char="-"/>
            </a:pPr>
            <a:endParaRPr lang="en-US" dirty="0">
              <a:sym typeface="Wingdings" panose="05000000000000000000" pitchFamily="2" charset="2"/>
            </a:endParaRPr>
          </a:p>
          <a:p>
            <a:pPr marL="171450" indent="-171450">
              <a:buFontTx/>
              <a:buChar char="-"/>
            </a:pPr>
            <a:r>
              <a:rPr lang="en-US" dirty="0">
                <a:sym typeface="Wingdings" panose="05000000000000000000" pitchFamily="2" charset="2"/>
              </a:rPr>
              <a:t>Measuring tools can also help you see where you’re spending your time/allocating your resources and, with that information, you can make any adjustments you may need to or want to  enables continuous improvement.</a:t>
            </a:r>
          </a:p>
          <a:p>
            <a:pPr marL="0" indent="0">
              <a:buFontTx/>
              <a:buNone/>
            </a:pP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5F6E952D-596F-3C4D-9827-F2870556C898}" type="slidenum">
              <a:rPr lang="en-US" smtClean="0"/>
              <a:t>3</a:t>
            </a:fld>
            <a:endParaRPr lang="en-US"/>
          </a:p>
        </p:txBody>
      </p:sp>
    </p:spTree>
    <p:extLst>
      <p:ext uri="{BB962C8B-B14F-4D97-AF65-F5344CB8AC3E}">
        <p14:creationId xmlns:p14="http://schemas.microsoft.com/office/powerpoint/2010/main" val="240085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dirty="0"/>
              <a:t>Measuring the value of government relations can be difficult, and there are several reasons why:</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Government relations takes time – it’s not like measuring efficiencies for accounting or sales, based on how quickly you close invoices, etc.  Government relations doesn’t always have clear beginnings and ends.  For example, we know that small things take time (getting a member to sponsor or cosponsor a bill; send a letter to an agency with an ask that’s related to an issue of importance to your organization) and big things (getting a bill passed; cultivating a Congressional champion) take EVEN MORE time </a:t>
            </a:r>
            <a:r>
              <a:rPr lang="en-US" dirty="0">
                <a:sym typeface="Wingdings" panose="05000000000000000000" pitchFamily="2" charset="2"/>
              </a:rPr>
              <a:t> data showing success or failure simply might not exist yet.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2. Many goals and objectives in government relations involve managing risks rather than creating business opportunities.  A lot of the time, you’re working to PREVENT or AVOID something from happening, and opening new spaces for business opportunities can be harder (or again, take a lot of time and cultivation).  Sometimes your biggest win for the year is something NOT happening.  Again, that makes the data collection piece tricky, because how do you measure that?</a:t>
            </a:r>
          </a:p>
          <a:p>
            <a:pPr marL="0" indent="0">
              <a:buFontTx/>
              <a:buNone/>
            </a:pPr>
            <a:endParaRPr lang="en-US" dirty="0">
              <a:sym typeface="Wingdings" panose="05000000000000000000" pitchFamily="2" charset="2"/>
            </a:endParaRPr>
          </a:p>
          <a:p>
            <a:pPr marL="0" indent="0">
              <a:buFontTx/>
              <a:buNone/>
            </a:pPr>
            <a:r>
              <a:rPr lang="en-US" dirty="0">
                <a:sym typeface="Wingdings" panose="05000000000000000000" pitchFamily="2" charset="2"/>
              </a:rPr>
              <a:t>3. Goals achieved with other parties (coalitions; trade associations) = great, but it can be hard to determine out </a:t>
            </a:r>
            <a:r>
              <a:rPr lang="en-US" u="sng" dirty="0">
                <a:sym typeface="Wingdings" panose="05000000000000000000" pitchFamily="2" charset="2"/>
              </a:rPr>
              <a:t>exactly</a:t>
            </a:r>
            <a:r>
              <a:rPr lang="en-US" dirty="0">
                <a:sym typeface="Wingdings" panose="05000000000000000000" pitchFamily="2" charset="2"/>
              </a:rPr>
              <a:t> what your team contributed in a meaningful, clear way.</a:t>
            </a:r>
          </a:p>
          <a:p>
            <a:pPr marL="171450" indent="-171450">
              <a:buFontTx/>
              <a:buChar char="-"/>
            </a:pPr>
            <a:endParaRPr lang="en-US" dirty="0">
              <a:sym typeface="Wingdings" panose="05000000000000000000" pitchFamily="2" charset="2"/>
            </a:endParaRPr>
          </a:p>
          <a:p>
            <a:pPr marL="0" indent="0">
              <a:buFontTx/>
              <a:buNone/>
            </a:pPr>
            <a:r>
              <a:rPr lang="en-US" dirty="0">
                <a:sym typeface="Wingdings" panose="05000000000000000000" pitchFamily="2" charset="2"/>
              </a:rPr>
              <a:t>4. Things change over the course of a year.  What you thought was going to be a non-issue in terms of your government relations work can suddenly become an issue (and, conversely, something you thought was going to happen could not happen at all).  I’m not going to elaborate on that point too much, as the speakers for the second part of the workshop are going to dive into how you navigate when that happens and how you can still measure progress.</a:t>
            </a:r>
          </a:p>
          <a:p>
            <a:pPr marL="0" indent="0">
              <a:buFontTx/>
              <a:buNone/>
            </a:pPr>
            <a:endParaRPr lang="en-US" dirty="0">
              <a:sym typeface="Wingdings" panose="05000000000000000000" pitchFamily="2" charset="2"/>
            </a:endParaRPr>
          </a:p>
          <a:p>
            <a:pPr marL="0" indent="0">
              <a:buFontTx/>
              <a:buNone/>
            </a:pPr>
            <a:r>
              <a:rPr lang="en-US" dirty="0">
                <a:sym typeface="Wingdings" panose="05000000000000000000" pitchFamily="2" charset="2"/>
              </a:rPr>
              <a:t>5. Similar to the first point, that government relations work takes time, lots of strategies and actions undertaken by government relations professionals are hard to evaluate and quantify or are “soft” touch points, they’re not transactional and done and dusted all at once - you can’t build a relationship with a lawmaker’s office overnight and have it simply check a box.  How do you “measure” that?  You need to…</a:t>
            </a:r>
          </a:p>
          <a:p>
            <a:pPr marL="171450" indent="-171450">
              <a:buFontTx/>
              <a:buChar char="-"/>
            </a:pP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5F6E952D-596F-3C4D-9827-F2870556C898}" type="slidenum">
              <a:rPr lang="en-US" smtClean="0"/>
              <a:t>4</a:t>
            </a:fld>
            <a:endParaRPr lang="en-US"/>
          </a:p>
        </p:txBody>
      </p:sp>
    </p:spTree>
    <p:extLst>
      <p:ext uri="{BB962C8B-B14F-4D97-AF65-F5344CB8AC3E}">
        <p14:creationId xmlns:p14="http://schemas.microsoft.com/office/powerpoint/2010/main" val="58882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FontTx/>
              <a:buNone/>
            </a:pPr>
            <a:r>
              <a:rPr lang="en-US" dirty="0"/>
              <a:t>Develop your Value Proposition!</a:t>
            </a:r>
          </a:p>
          <a:p>
            <a:pPr marL="0" indent="0">
              <a:buFontTx/>
              <a:buNone/>
            </a:pPr>
            <a:endParaRPr lang="en-US" dirty="0"/>
          </a:p>
          <a:p>
            <a:pPr marL="171450" indent="-171450">
              <a:buFontTx/>
              <a:buChar char="-"/>
            </a:pPr>
            <a:r>
              <a:rPr lang="en-US" dirty="0"/>
              <a:t>This is probably the most importance piece.  Well, what is a value proposition to begin with?</a:t>
            </a:r>
          </a:p>
          <a:p>
            <a:endParaRPr lang="en-US" dirty="0"/>
          </a:p>
        </p:txBody>
      </p:sp>
      <p:sp>
        <p:nvSpPr>
          <p:cNvPr id="4" name="Slide Number Placeholder 3"/>
          <p:cNvSpPr>
            <a:spLocks noGrp="1"/>
          </p:cNvSpPr>
          <p:nvPr>
            <p:ph type="sldNum" sz="quarter" idx="5"/>
          </p:nvPr>
        </p:nvSpPr>
        <p:spPr/>
        <p:txBody>
          <a:bodyPr/>
          <a:lstStyle/>
          <a:p>
            <a:fld id="{5F6E952D-596F-3C4D-9827-F2870556C898}" type="slidenum">
              <a:rPr lang="en-US" smtClean="0"/>
              <a:t>5</a:t>
            </a:fld>
            <a:endParaRPr lang="en-US"/>
          </a:p>
        </p:txBody>
      </p:sp>
    </p:spTree>
    <p:extLst>
      <p:ext uri="{BB962C8B-B14F-4D97-AF65-F5344CB8AC3E}">
        <p14:creationId xmlns:p14="http://schemas.microsoft.com/office/powerpoint/2010/main" val="87116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FontTx/>
              <a:buNone/>
            </a:pPr>
            <a:r>
              <a:rPr lang="en-US" dirty="0"/>
              <a:t>- Let's say your senior management comes to you and says, “Ok, we want you to create a value measurement system because we really don’t have one.”</a:t>
            </a:r>
          </a:p>
          <a:p>
            <a:pPr marL="171450" indent="-171450">
              <a:buFontTx/>
              <a:buChar char="-"/>
            </a:pPr>
            <a:endParaRPr lang="en-US" dirty="0"/>
          </a:p>
          <a:p>
            <a:pPr marL="171450" indent="-171450">
              <a:buFontTx/>
              <a:buChar char="-"/>
            </a:pPr>
            <a:r>
              <a:rPr lang="en-US" dirty="0"/>
              <a:t>If they’re coming to you with that task, what they’re doing is questioning your </a:t>
            </a:r>
            <a:r>
              <a:rPr lang="en-US" u="sng" dirty="0"/>
              <a:t>inherent</a:t>
            </a:r>
            <a:r>
              <a:rPr lang="en-US" dirty="0"/>
              <a:t> </a:t>
            </a:r>
            <a:r>
              <a:rPr lang="en-US" u="sng" dirty="0"/>
              <a:t>value</a:t>
            </a:r>
            <a:r>
              <a:rPr lang="en-US" dirty="0"/>
              <a:t> or whether you should </a:t>
            </a:r>
            <a:r>
              <a:rPr lang="en-US" u="sng" dirty="0"/>
              <a:t>exist</a:t>
            </a:r>
            <a:r>
              <a:rPr lang="en-US" dirty="0"/>
              <a:t> as a </a:t>
            </a:r>
            <a:r>
              <a:rPr lang="en-US" u="sng" dirty="0"/>
              <a:t>function</a:t>
            </a:r>
            <a:r>
              <a:rPr lang="en-US" dirty="0"/>
              <a:t> – whether you should be </a:t>
            </a:r>
            <a:r>
              <a:rPr lang="en-US" u="sng" dirty="0"/>
              <a:t>scaled</a:t>
            </a:r>
            <a:r>
              <a:rPr lang="en-US" dirty="0"/>
              <a:t> </a:t>
            </a:r>
            <a:r>
              <a:rPr lang="en-US" u="sng" dirty="0"/>
              <a:t>back</a:t>
            </a:r>
            <a:r>
              <a:rPr lang="en-US" dirty="0"/>
              <a:t>, exist </a:t>
            </a:r>
            <a:r>
              <a:rPr lang="en-US" u="sng" dirty="0"/>
              <a:t>elsewhere</a:t>
            </a:r>
            <a:r>
              <a:rPr lang="en-US" dirty="0"/>
              <a:t> in the </a:t>
            </a:r>
            <a:r>
              <a:rPr lang="en-US" u="sng" dirty="0"/>
              <a:t>company</a:t>
            </a:r>
            <a:r>
              <a:rPr lang="en-US" dirty="0"/>
              <a:t>, or questioning what you do and bring to the table as an individual (“do we really need this Full Time Employee?”).</a:t>
            </a:r>
          </a:p>
          <a:p>
            <a:pPr marL="0" indent="0">
              <a:buFontTx/>
              <a:buNone/>
            </a:pPr>
            <a:endParaRPr lang="en-US" dirty="0"/>
          </a:p>
          <a:p>
            <a:pPr marL="171450" indent="-171450">
              <a:buFontTx/>
              <a:buChar char="-"/>
            </a:pPr>
            <a:r>
              <a:rPr lang="en-US" dirty="0"/>
              <a:t>If that’s happening, you need to understand </a:t>
            </a:r>
            <a:r>
              <a:rPr lang="en-US" u="sng" dirty="0"/>
              <a:t>why</a:t>
            </a:r>
            <a:r>
              <a:rPr lang="en-US" dirty="0"/>
              <a:t> they’re asking the </a:t>
            </a:r>
            <a:r>
              <a:rPr lang="en-US" u="sng" dirty="0"/>
              <a:t>question</a:t>
            </a:r>
            <a:r>
              <a:rPr lang="en-US" dirty="0"/>
              <a:t>, because it’s going to affect your response.  You need what is called a Value Proposition.</a:t>
            </a:r>
          </a:p>
          <a:p>
            <a:pPr marL="171450" indent="-171450">
              <a:buFontTx/>
              <a:buChar char="-"/>
            </a:pPr>
            <a:endParaRPr lang="en-US" dirty="0"/>
          </a:p>
          <a:p>
            <a:pPr marL="628650" lvl="1" indent="-171450">
              <a:buFontTx/>
              <a:buChar char="-"/>
            </a:pPr>
            <a:r>
              <a:rPr lang="en-US" dirty="0"/>
              <a:t>A Value Proposition is a statement about the value you create for the organization.</a:t>
            </a:r>
          </a:p>
          <a:p>
            <a:pPr marL="457200" lvl="1" indent="0">
              <a:buFontTx/>
              <a:buNone/>
            </a:pPr>
            <a:endParaRPr lang="en-US" dirty="0"/>
          </a:p>
          <a:p>
            <a:pPr marL="628650" lvl="1" indent="-171450">
              <a:buFontTx/>
              <a:buChar char="-"/>
            </a:pPr>
            <a:r>
              <a:rPr lang="en-US" dirty="0"/>
              <a:t>Here are the key categories or components:</a:t>
            </a:r>
          </a:p>
          <a:p>
            <a:pPr marL="457200" lvl="1" indent="0">
              <a:buFontTx/>
              <a:buNone/>
            </a:pPr>
            <a:endParaRPr lang="en-US" dirty="0"/>
          </a:p>
          <a:p>
            <a:pPr marL="1085850" lvl="2" indent="-171450">
              <a:buFontTx/>
              <a:buChar char="-"/>
            </a:pPr>
            <a:r>
              <a:rPr lang="en-US" u="sng" dirty="0"/>
              <a:t>Freedom to Operate</a:t>
            </a:r>
            <a:r>
              <a:rPr lang="en-US" u="none" dirty="0"/>
              <a:t> - </a:t>
            </a:r>
            <a:r>
              <a:rPr lang="en-US" dirty="0"/>
              <a:t>a lot of what you do as a government relations professional is to </a:t>
            </a:r>
            <a:r>
              <a:rPr lang="en-US" u="sng" dirty="0"/>
              <a:t>prevent</a:t>
            </a:r>
            <a:r>
              <a:rPr lang="en-US" dirty="0"/>
              <a:t> </a:t>
            </a:r>
            <a:r>
              <a:rPr lang="en-US" u="sng" dirty="0"/>
              <a:t>constraints</a:t>
            </a:r>
            <a:r>
              <a:rPr lang="en-US" dirty="0"/>
              <a:t> on how you do business and where you operate. A lot of what government relations does is </a:t>
            </a:r>
            <a:r>
              <a:rPr lang="en-US" u="sng" dirty="0"/>
              <a:t>protecting</a:t>
            </a:r>
            <a:r>
              <a:rPr lang="en-US" dirty="0"/>
              <a:t> or </a:t>
            </a:r>
            <a:r>
              <a:rPr lang="en-US" u="sng" dirty="0"/>
              <a:t>expanding</a:t>
            </a:r>
            <a:r>
              <a:rPr lang="en-US" dirty="0"/>
              <a:t> that Freedom to Operate.</a:t>
            </a:r>
          </a:p>
          <a:p>
            <a:pPr marL="1085850" lvl="2" indent="-171450">
              <a:buFontTx/>
              <a:buChar char="-"/>
            </a:pPr>
            <a:endParaRPr lang="en-US" dirty="0"/>
          </a:p>
          <a:p>
            <a:pPr marL="1085850" lvl="2" indent="-171450">
              <a:buFontTx/>
              <a:buChar char="-"/>
            </a:pPr>
            <a:r>
              <a:rPr lang="en-US" u="sng" dirty="0"/>
              <a:t>Cost Avoidance</a:t>
            </a:r>
            <a:r>
              <a:rPr lang="en-US" u="none" dirty="0"/>
              <a:t> </a:t>
            </a:r>
            <a:r>
              <a:rPr lang="en-US" dirty="0"/>
              <a:t>– This component of the value proposition should detail how your </a:t>
            </a:r>
            <a:r>
              <a:rPr lang="en-US" u="sng" dirty="0"/>
              <a:t>work</a:t>
            </a:r>
            <a:r>
              <a:rPr lang="en-US" dirty="0"/>
              <a:t> is </a:t>
            </a:r>
            <a:r>
              <a:rPr lang="en-US" u="sng" dirty="0"/>
              <a:t>helping</a:t>
            </a:r>
            <a:r>
              <a:rPr lang="en-US" dirty="0"/>
              <a:t> to prevent increases in operating </a:t>
            </a:r>
            <a:r>
              <a:rPr lang="en-US" u="sng" dirty="0"/>
              <a:t>costs</a:t>
            </a:r>
            <a:r>
              <a:rPr lang="en-US" dirty="0"/>
              <a:t> or tax </a:t>
            </a:r>
            <a:r>
              <a:rPr lang="en-US" u="sng" dirty="0"/>
              <a:t>increases</a:t>
            </a:r>
            <a:r>
              <a:rPr lang="en-US" dirty="0"/>
              <a:t>; or preventing new regulations from being put into </a:t>
            </a:r>
            <a:r>
              <a:rPr lang="en-US" u="sng" dirty="0"/>
              <a:t>effect</a:t>
            </a:r>
            <a:r>
              <a:rPr lang="en-US" dirty="0"/>
              <a:t>.</a:t>
            </a:r>
          </a:p>
          <a:p>
            <a:pPr marL="1085850" lvl="2" indent="-171450">
              <a:buFontTx/>
              <a:buChar char="-"/>
            </a:pPr>
            <a:endParaRPr lang="en-US" dirty="0"/>
          </a:p>
          <a:p>
            <a:pPr marL="1085850" lvl="2" indent="-171450">
              <a:buFontTx/>
              <a:buChar char="-"/>
            </a:pPr>
            <a:r>
              <a:rPr lang="en-US" u="sng" dirty="0"/>
              <a:t>Creating New Market Opportunities</a:t>
            </a:r>
            <a:r>
              <a:rPr lang="en-US" u="none" dirty="0"/>
              <a:t> </a:t>
            </a:r>
            <a:r>
              <a:rPr lang="en-US" dirty="0"/>
              <a:t>– This one is pretty </a:t>
            </a:r>
            <a:r>
              <a:rPr lang="en-US" u="sng" dirty="0"/>
              <a:t>straightforward</a:t>
            </a:r>
            <a:r>
              <a:rPr lang="en-US" dirty="0"/>
              <a:t>, encompassing things like getting the FDA to approve a new drug; reducing community opposition to opening a new processing plant, or something along those lines </a:t>
            </a:r>
            <a:r>
              <a:rPr lang="en-US" dirty="0">
                <a:sym typeface="Wingdings" panose="05000000000000000000" pitchFamily="2" charset="2"/>
              </a:rPr>
              <a:t></a:t>
            </a:r>
            <a:r>
              <a:rPr lang="en-US" dirty="0"/>
              <a:t> all these things are creating new business opportunities</a:t>
            </a:r>
          </a:p>
          <a:p>
            <a:pPr marL="914400" lvl="2" indent="0">
              <a:buFontTx/>
              <a:buNone/>
            </a:pPr>
            <a:endParaRPr lang="en-US" dirty="0"/>
          </a:p>
          <a:p>
            <a:pPr marL="1085850" lvl="2" indent="-171450">
              <a:buFontTx/>
              <a:buChar char="-"/>
            </a:pPr>
            <a:r>
              <a:rPr lang="en-US" u="sng" dirty="0"/>
              <a:t>Speed and Productivity</a:t>
            </a:r>
            <a:r>
              <a:rPr lang="en-US" u="none" dirty="0"/>
              <a:t> - largely</a:t>
            </a:r>
            <a:r>
              <a:rPr lang="en-US" dirty="0"/>
              <a:t> already covered and is straight forward</a:t>
            </a:r>
          </a:p>
          <a:p>
            <a:pPr marL="1085850" lvl="2" indent="-171450">
              <a:buFontTx/>
              <a:buChar char="-"/>
            </a:pPr>
            <a:endParaRPr lang="en-US" dirty="0"/>
          </a:p>
          <a:p>
            <a:pPr marL="1085850" lvl="2" indent="-171450">
              <a:buFontTx/>
              <a:buChar char="-"/>
            </a:pPr>
            <a:r>
              <a:rPr lang="en-US" u="sng" dirty="0"/>
              <a:t>Political and Reputational Risk Management </a:t>
            </a:r>
            <a:r>
              <a:rPr lang="en-US" dirty="0"/>
              <a:t>– One of the key points here is you need to </a:t>
            </a:r>
            <a:r>
              <a:rPr lang="en-US" u="sng" dirty="0"/>
              <a:t>speak</a:t>
            </a:r>
            <a:r>
              <a:rPr lang="en-US" dirty="0"/>
              <a:t> the </a:t>
            </a:r>
            <a:r>
              <a:rPr lang="en-US" u="sng" dirty="0"/>
              <a:t>language</a:t>
            </a:r>
            <a:r>
              <a:rPr lang="en-US" dirty="0"/>
              <a:t> of </a:t>
            </a:r>
            <a:r>
              <a:rPr lang="en-US" u="sng" dirty="0"/>
              <a:t>business</a:t>
            </a:r>
            <a:r>
              <a:rPr lang="en-US" dirty="0"/>
              <a:t>.  You need to talk in terms that senior management will understand because business leaders understand enterprise risk </a:t>
            </a:r>
            <a:r>
              <a:rPr lang="en-US" dirty="0">
                <a:sym typeface="Wingdings" panose="05000000000000000000" pitchFamily="2" charset="2"/>
              </a:rPr>
              <a:t> a lot of what you're doing in your role is to protect the </a:t>
            </a:r>
            <a:r>
              <a:rPr lang="en-US" u="sng" dirty="0">
                <a:sym typeface="Wingdings" panose="05000000000000000000" pitchFamily="2" charset="2"/>
              </a:rPr>
              <a:t>company</a:t>
            </a:r>
            <a:r>
              <a:rPr lang="en-US" dirty="0">
                <a:sym typeface="Wingdings" panose="05000000000000000000" pitchFamily="2" charset="2"/>
              </a:rPr>
              <a:t> or </a:t>
            </a:r>
            <a:r>
              <a:rPr lang="en-US" u="sng" dirty="0">
                <a:sym typeface="Wingdings" panose="05000000000000000000" pitchFamily="2" charset="2"/>
              </a:rPr>
              <a:t>organization</a:t>
            </a:r>
            <a:r>
              <a:rPr lang="en-US" dirty="0">
                <a:sym typeface="Wingdings" panose="05000000000000000000" pitchFamily="2" charset="2"/>
              </a:rPr>
              <a:t> from heightened </a:t>
            </a:r>
            <a:r>
              <a:rPr lang="en-US" u="sng" dirty="0">
                <a:sym typeface="Wingdings" panose="05000000000000000000" pitchFamily="2" charset="2"/>
              </a:rPr>
              <a:t>political</a:t>
            </a:r>
            <a:r>
              <a:rPr lang="en-US" dirty="0">
                <a:sym typeface="Wingdings" panose="05000000000000000000" pitchFamily="2" charset="2"/>
              </a:rPr>
              <a:t> and </a:t>
            </a:r>
            <a:r>
              <a:rPr lang="en-US" u="sng" dirty="0">
                <a:sym typeface="Wingdings" panose="05000000000000000000" pitchFamily="2" charset="2"/>
              </a:rPr>
              <a:t>reputational</a:t>
            </a:r>
            <a:r>
              <a:rPr lang="en-US" dirty="0">
                <a:sym typeface="Wingdings" panose="05000000000000000000" pitchFamily="2" charset="2"/>
              </a:rPr>
              <a:t> risk  - that’s risk management.</a:t>
            </a:r>
          </a:p>
          <a:p>
            <a:pPr marL="1085850" lvl="2" indent="-171450">
              <a:buFontTx/>
              <a:buChar char="-"/>
            </a:pPr>
            <a:endParaRPr lang="en-US" dirty="0">
              <a:sym typeface="Wingdings" panose="05000000000000000000" pitchFamily="2" charset="2"/>
            </a:endParaRPr>
          </a:p>
          <a:p>
            <a:pPr marL="628650" lvl="1" indent="-171450">
              <a:buFontTx/>
              <a:buChar char="-"/>
            </a:pPr>
            <a:r>
              <a:rPr lang="en-US" dirty="0">
                <a:sym typeface="Wingdings" panose="05000000000000000000" pitchFamily="2" charset="2"/>
              </a:rPr>
              <a:t>If you shape your Value Proposition using some of these key components, people will understand the value you create.  Let me show you an example on the next slide.</a:t>
            </a:r>
            <a:endParaRPr lang="en-US" dirty="0"/>
          </a:p>
          <a:p>
            <a:pPr marL="1085850" lvl="2" indent="-171450">
              <a:buFontTx/>
              <a:buChar char="-"/>
            </a:pPr>
            <a:endParaRPr lang="en-US" dirty="0"/>
          </a:p>
          <a:p>
            <a:pPr marL="1085850" lvl="2" indent="-171450">
              <a:buFontTx/>
              <a:buChar char="-"/>
            </a:pPr>
            <a:endParaRPr lang="en-US" dirty="0"/>
          </a:p>
        </p:txBody>
      </p:sp>
      <p:sp>
        <p:nvSpPr>
          <p:cNvPr id="4" name="Slide Number Placeholder 3"/>
          <p:cNvSpPr>
            <a:spLocks noGrp="1"/>
          </p:cNvSpPr>
          <p:nvPr>
            <p:ph type="sldNum" sz="quarter" idx="5"/>
          </p:nvPr>
        </p:nvSpPr>
        <p:spPr/>
        <p:txBody>
          <a:bodyPr/>
          <a:lstStyle/>
          <a:p>
            <a:fld id="{5F6E952D-596F-3C4D-9827-F2870556C898}" type="slidenum">
              <a:rPr lang="en-US" smtClean="0"/>
              <a:t>6</a:t>
            </a:fld>
            <a:endParaRPr lang="en-US" dirty="0"/>
          </a:p>
        </p:txBody>
      </p:sp>
    </p:spTree>
    <p:extLst>
      <p:ext uri="{BB962C8B-B14F-4D97-AF65-F5344CB8AC3E}">
        <p14:creationId xmlns:p14="http://schemas.microsoft.com/office/powerpoint/2010/main" val="269373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r>
              <a:rPr lang="en-US" dirty="0"/>
              <a:t>Here’s an example of a Value Proposition that was shared with us.  </a:t>
            </a:r>
          </a:p>
          <a:p>
            <a:pPr marL="0" indent="0">
              <a:buFontTx/>
              <a:buNone/>
            </a:pPr>
            <a:endParaRPr lang="en-US" dirty="0"/>
          </a:p>
          <a:p>
            <a:pPr marL="171450" indent="-171450">
              <a:buFontTx/>
              <a:buChar char="-"/>
            </a:pPr>
            <a:r>
              <a:rPr lang="en-US" dirty="0"/>
              <a:t>Here we have Caterpillar – a big global company; heavy equipment that’s expensive to ship and operate; they’re pretty heavily regulated and deal with multiple conflicting regulatory schemes around the world.</a:t>
            </a:r>
          </a:p>
          <a:p>
            <a:pPr marL="171450" indent="-171450">
              <a:buFontTx/>
              <a:buChar char="-"/>
            </a:pPr>
            <a:endParaRPr lang="en-US" dirty="0"/>
          </a:p>
          <a:p>
            <a:pPr marL="171450" indent="-171450">
              <a:buFontTx/>
              <a:buChar char="-"/>
            </a:pPr>
            <a:r>
              <a:rPr lang="en-US" dirty="0"/>
              <a:t>Their Value Proposition talks about:</a:t>
            </a:r>
          </a:p>
          <a:p>
            <a:pPr marL="171450" indent="-171450">
              <a:buFontTx/>
              <a:buChar char="-"/>
            </a:pPr>
            <a:endParaRPr lang="en-US" dirty="0"/>
          </a:p>
          <a:p>
            <a:pPr marL="0" indent="0">
              <a:buFontTx/>
              <a:buNone/>
            </a:pPr>
            <a:r>
              <a:rPr lang="en-US" dirty="0"/>
              <a:t>1. </a:t>
            </a:r>
            <a:r>
              <a:rPr lang="en-US" u="sng" dirty="0"/>
              <a:t>Working</a:t>
            </a:r>
            <a:r>
              <a:rPr lang="en-US" dirty="0"/>
              <a:t> </a:t>
            </a:r>
            <a:r>
              <a:rPr lang="en-US" u="sng" dirty="0"/>
              <a:t>together</a:t>
            </a:r>
            <a:r>
              <a:rPr lang="en-US" dirty="0"/>
              <a:t> with all kinds of stakeholders to identify key issues</a:t>
            </a:r>
          </a:p>
          <a:p>
            <a:pPr marL="0" indent="0">
              <a:buFontTx/>
              <a:buNone/>
            </a:pPr>
            <a:endParaRPr lang="en-US" dirty="0"/>
          </a:p>
          <a:p>
            <a:pPr marL="0" indent="0">
              <a:buFontTx/>
              <a:buNone/>
            </a:pPr>
            <a:r>
              <a:rPr lang="en-US" dirty="0"/>
              <a:t>2. Building on the company’s </a:t>
            </a:r>
            <a:r>
              <a:rPr lang="en-US" u="sng" dirty="0"/>
              <a:t>brand</a:t>
            </a:r>
            <a:r>
              <a:rPr lang="en-US" dirty="0"/>
              <a:t> </a:t>
            </a:r>
            <a:r>
              <a:rPr lang="en-US" u="sng" dirty="0"/>
              <a:t>image</a:t>
            </a:r>
            <a:r>
              <a:rPr lang="en-US" dirty="0"/>
              <a:t>, political capital, and </a:t>
            </a:r>
            <a:r>
              <a:rPr lang="en-US" u="sng" dirty="0"/>
              <a:t>presence</a:t>
            </a:r>
            <a:r>
              <a:rPr lang="en-US" dirty="0"/>
              <a:t> as a U.S. manufacturing company (hopefully to be viewed positively by policymakers)</a:t>
            </a:r>
          </a:p>
          <a:p>
            <a:pPr marL="0" indent="0">
              <a:buFontTx/>
              <a:buNone/>
            </a:pPr>
            <a:endParaRPr lang="en-US" dirty="0"/>
          </a:p>
          <a:p>
            <a:pPr marL="0" indent="0">
              <a:buFontTx/>
              <a:buNone/>
            </a:pPr>
            <a:r>
              <a:rPr lang="en-US" dirty="0"/>
              <a:t>3. Because it’s a cost-conscious </a:t>
            </a:r>
            <a:r>
              <a:rPr lang="en-US" u="sng" dirty="0"/>
              <a:t>company</a:t>
            </a:r>
            <a:r>
              <a:rPr lang="en-US" dirty="0"/>
              <a:t>, their government relations team very smartly included a </a:t>
            </a:r>
            <a:r>
              <a:rPr lang="en-US" u="sng" dirty="0"/>
              <a:t>point</a:t>
            </a:r>
            <a:r>
              <a:rPr lang="en-US" dirty="0"/>
              <a:t> in their Value Proposition about maintaining cost-control while retaining the company’s traditional value proposition </a:t>
            </a:r>
            <a:r>
              <a:rPr lang="en-US" dirty="0">
                <a:sym typeface="Wingdings" panose="05000000000000000000" pitchFamily="2" charset="2"/>
              </a:rPr>
              <a:t> that shows that they’re part of the team and can speak in the </a:t>
            </a:r>
            <a:r>
              <a:rPr lang="en-US" u="sng" dirty="0">
                <a:sym typeface="Wingdings" panose="05000000000000000000" pitchFamily="2" charset="2"/>
              </a:rPr>
              <a:t>language</a:t>
            </a:r>
            <a:r>
              <a:rPr lang="en-US" dirty="0">
                <a:sym typeface="Wingdings" panose="05000000000000000000" pitchFamily="2" charset="2"/>
              </a:rPr>
              <a:t> of the </a:t>
            </a:r>
            <a:r>
              <a:rPr lang="en-US" u="sng" dirty="0">
                <a:sym typeface="Wingdings" panose="05000000000000000000" pitchFamily="2" charset="2"/>
              </a:rPr>
              <a:t>company.</a:t>
            </a:r>
          </a:p>
          <a:p>
            <a:pPr marL="0" indent="0">
              <a:buFontTx/>
              <a:buNone/>
            </a:pPr>
            <a:endParaRPr lang="en-US" dirty="0">
              <a:sym typeface="Wingdings" panose="05000000000000000000" pitchFamily="2" charset="2"/>
            </a:endParaRPr>
          </a:p>
          <a:p>
            <a:pPr marL="0" indent="0">
              <a:buFontTx/>
              <a:buNone/>
            </a:pPr>
            <a:r>
              <a:rPr lang="en-US" dirty="0">
                <a:sym typeface="Wingdings" panose="05000000000000000000" pitchFamily="2" charset="2"/>
              </a:rPr>
              <a:t>- This also leads to the </a:t>
            </a:r>
            <a:r>
              <a:rPr lang="en-US" u="sng" dirty="0">
                <a:sym typeface="Wingdings" panose="05000000000000000000" pitchFamily="2" charset="2"/>
              </a:rPr>
              <a:t>point</a:t>
            </a:r>
            <a:r>
              <a:rPr lang="en-US" dirty="0">
                <a:sym typeface="Wingdings" panose="05000000000000000000" pitchFamily="2" charset="2"/>
              </a:rPr>
              <a:t> that whatever you do in your government relations </a:t>
            </a:r>
            <a:r>
              <a:rPr lang="en-US" u="sng" dirty="0">
                <a:sym typeface="Wingdings" panose="05000000000000000000" pitchFamily="2" charset="2"/>
              </a:rPr>
              <a:t>planning</a:t>
            </a:r>
            <a:r>
              <a:rPr lang="en-US" dirty="0">
                <a:sym typeface="Wingdings" panose="05000000000000000000" pitchFamily="2" charset="2"/>
              </a:rPr>
              <a:t> and </a:t>
            </a:r>
            <a:r>
              <a:rPr lang="en-US" u="sng" dirty="0">
                <a:sym typeface="Wingdings" panose="05000000000000000000" pitchFamily="2" charset="2"/>
              </a:rPr>
              <a:t>measuring</a:t>
            </a:r>
            <a:r>
              <a:rPr lang="en-US" dirty="0">
                <a:sym typeface="Wingdings" panose="05000000000000000000" pitchFamily="2" charset="2"/>
              </a:rPr>
              <a:t> </a:t>
            </a:r>
            <a:r>
              <a:rPr lang="en-US" u="sng" dirty="0">
                <a:sym typeface="Wingdings" panose="05000000000000000000" pitchFamily="2" charset="2"/>
              </a:rPr>
              <a:t>system</a:t>
            </a:r>
            <a:r>
              <a:rPr lang="en-US" dirty="0">
                <a:sym typeface="Wingdings" panose="05000000000000000000" pitchFamily="2" charset="2"/>
              </a:rPr>
              <a:t>, it should be done in </a:t>
            </a:r>
            <a:r>
              <a:rPr lang="en-US" u="sng" dirty="0">
                <a:sym typeface="Wingdings" panose="05000000000000000000" pitchFamily="2" charset="2"/>
              </a:rPr>
              <a:t>sync</a:t>
            </a:r>
            <a:r>
              <a:rPr lang="en-US" dirty="0">
                <a:sym typeface="Wingdings" panose="05000000000000000000" pitchFamily="2" charset="2"/>
              </a:rPr>
              <a:t> with your company’s </a:t>
            </a:r>
            <a:r>
              <a:rPr lang="en-US" u="sng" dirty="0">
                <a:sym typeface="Wingdings" panose="05000000000000000000" pitchFamily="2" charset="2"/>
              </a:rPr>
              <a:t>strategic</a:t>
            </a:r>
            <a:r>
              <a:rPr lang="en-US" dirty="0">
                <a:sym typeface="Wingdings" panose="05000000000000000000" pitchFamily="2" charset="2"/>
              </a:rPr>
              <a:t> </a:t>
            </a:r>
            <a:r>
              <a:rPr lang="en-US" u="sng" dirty="0">
                <a:sym typeface="Wingdings" panose="05000000000000000000" pitchFamily="2" charset="2"/>
              </a:rPr>
              <a:t>plan</a:t>
            </a:r>
            <a:r>
              <a:rPr lang="en-US" dirty="0">
                <a:sym typeface="Wingdings" panose="05000000000000000000" pitchFamily="2" charset="2"/>
              </a:rPr>
              <a:t>  read the </a:t>
            </a:r>
            <a:r>
              <a:rPr lang="en-US" u="sng" dirty="0">
                <a:sym typeface="Wingdings" panose="05000000000000000000" pitchFamily="2" charset="2"/>
              </a:rPr>
              <a:t>objectives</a:t>
            </a:r>
            <a:r>
              <a:rPr lang="en-US" dirty="0">
                <a:sym typeface="Wingdings" panose="05000000000000000000" pitchFamily="2" charset="2"/>
              </a:rPr>
              <a:t>, read the </a:t>
            </a:r>
            <a:r>
              <a:rPr lang="en-US" u="sng" dirty="0">
                <a:sym typeface="Wingdings" panose="05000000000000000000" pitchFamily="2" charset="2"/>
              </a:rPr>
              <a:t>wording</a:t>
            </a:r>
            <a:r>
              <a:rPr lang="en-US" dirty="0">
                <a:sym typeface="Wingdings" panose="05000000000000000000" pitchFamily="2" charset="2"/>
              </a:rPr>
              <a:t> that’s used, and </a:t>
            </a:r>
            <a:r>
              <a:rPr lang="en-US" u="sng" dirty="0">
                <a:sym typeface="Wingdings" panose="05000000000000000000" pitchFamily="2" charset="2"/>
              </a:rPr>
              <a:t>replicate</a:t>
            </a:r>
            <a:r>
              <a:rPr lang="en-US" dirty="0">
                <a:sym typeface="Wingdings" panose="05000000000000000000" pitchFamily="2" charset="2"/>
              </a:rPr>
              <a:t> it where you can in your own </a:t>
            </a:r>
            <a:r>
              <a:rPr lang="en-US" u="sng" dirty="0">
                <a:sym typeface="Wingdings" panose="05000000000000000000" pitchFamily="2" charset="2"/>
              </a:rPr>
              <a:t>plan</a:t>
            </a:r>
            <a:r>
              <a:rPr lang="en-US" dirty="0">
                <a:sym typeface="Wingdings" panose="05000000000000000000" pitchFamily="2" charset="2"/>
              </a:rPr>
              <a:t>.  You don’t want your </a:t>
            </a:r>
            <a:r>
              <a:rPr lang="en-US" u="sng" dirty="0">
                <a:sym typeface="Wingdings" panose="05000000000000000000" pitchFamily="2" charset="2"/>
              </a:rPr>
              <a:t>plan</a:t>
            </a:r>
            <a:r>
              <a:rPr lang="en-US" dirty="0">
                <a:sym typeface="Wingdings" panose="05000000000000000000" pitchFamily="2" charset="2"/>
              </a:rPr>
              <a:t> to be viewed as an outlier.</a:t>
            </a:r>
          </a:p>
          <a:p>
            <a:pPr marL="0" indent="0">
              <a:buFontTx/>
              <a:buNone/>
            </a:pPr>
            <a:endParaRPr lang="en-US" dirty="0"/>
          </a:p>
        </p:txBody>
      </p:sp>
      <p:sp>
        <p:nvSpPr>
          <p:cNvPr id="4" name="Slide Number Placeholder 3"/>
          <p:cNvSpPr>
            <a:spLocks noGrp="1"/>
          </p:cNvSpPr>
          <p:nvPr>
            <p:ph type="sldNum" sz="quarter" idx="5"/>
          </p:nvPr>
        </p:nvSpPr>
        <p:spPr/>
        <p:txBody>
          <a:bodyPr/>
          <a:lstStyle/>
          <a:p>
            <a:fld id="{5F6E952D-596F-3C4D-9827-F2870556C898}" type="slidenum">
              <a:rPr lang="en-US" smtClean="0"/>
              <a:t>7</a:t>
            </a:fld>
            <a:endParaRPr lang="en-US" dirty="0"/>
          </a:p>
        </p:txBody>
      </p:sp>
    </p:spTree>
    <p:extLst>
      <p:ext uri="{BB962C8B-B14F-4D97-AF65-F5344CB8AC3E}">
        <p14:creationId xmlns:p14="http://schemas.microsoft.com/office/powerpoint/2010/main" val="146970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dirty="0"/>
              <a:t>Alongside with knowing your Value Proposition and having it in hand, you should measure your value using </a:t>
            </a:r>
            <a:r>
              <a:rPr lang="en-US" u="sng" dirty="0"/>
              <a:t>metrics</a:t>
            </a:r>
            <a:r>
              <a:rPr lang="en-US" dirty="0"/>
              <a:t>.  The metrics you use should be a way to </a:t>
            </a:r>
            <a:r>
              <a:rPr lang="en-US" u="sng" dirty="0"/>
              <a:t>clearly</a:t>
            </a:r>
            <a:r>
              <a:rPr lang="en-US" dirty="0"/>
              <a:t> </a:t>
            </a:r>
            <a:r>
              <a:rPr lang="en-US" u="sng" dirty="0"/>
              <a:t>track</a:t>
            </a:r>
            <a:r>
              <a:rPr lang="en-US" dirty="0"/>
              <a:t> and </a:t>
            </a:r>
            <a:r>
              <a:rPr lang="en-US" u="sng" dirty="0"/>
              <a:t>demonstrate</a:t>
            </a:r>
            <a:r>
              <a:rPr lang="en-US" dirty="0"/>
              <a:t> progress, </a:t>
            </a:r>
            <a:r>
              <a:rPr lang="en-US" b="1" u="sng" dirty="0"/>
              <a:t>not</a:t>
            </a:r>
            <a:r>
              <a:rPr lang="en-US" dirty="0"/>
              <a:t> as a way to argue that your government relations function should continue to exist.  The metrics should be more </a:t>
            </a:r>
            <a:r>
              <a:rPr lang="en-US" u="sng" dirty="0"/>
              <a:t>substantive</a:t>
            </a:r>
            <a:r>
              <a:rPr lang="en-US" dirty="0"/>
              <a:t> and </a:t>
            </a:r>
            <a:r>
              <a:rPr lang="en-US" u="sng" dirty="0"/>
              <a:t>meaningful</a:t>
            </a:r>
            <a:r>
              <a:rPr lang="en-US" dirty="0"/>
              <a:t> than that.</a:t>
            </a:r>
          </a:p>
          <a:p>
            <a:pPr marL="171450" indent="-171450">
              <a:buFontTx/>
              <a:buChar char="-"/>
            </a:pPr>
            <a:endParaRPr lang="en-US" dirty="0"/>
          </a:p>
          <a:p>
            <a:pPr marL="171450" indent="-171450">
              <a:buFontTx/>
              <a:buChar char="-"/>
            </a:pPr>
            <a:r>
              <a:rPr lang="en-US" dirty="0"/>
              <a:t>It’s important that the metrics you use “</a:t>
            </a:r>
            <a:r>
              <a:rPr lang="en-US" u="sng" dirty="0"/>
              <a:t>speak</a:t>
            </a:r>
            <a:r>
              <a:rPr lang="en-US" dirty="0"/>
              <a:t> </a:t>
            </a:r>
            <a:r>
              <a:rPr lang="en-US" u="sng" dirty="0"/>
              <a:t>the</a:t>
            </a:r>
            <a:r>
              <a:rPr lang="en-US" dirty="0"/>
              <a:t> </a:t>
            </a:r>
            <a:r>
              <a:rPr lang="en-US" u="sng" dirty="0"/>
              <a:t>language</a:t>
            </a:r>
            <a:r>
              <a:rPr lang="en-US" dirty="0"/>
              <a:t>” of the audience </a:t>
            </a:r>
            <a:r>
              <a:rPr lang="en-US" dirty="0">
                <a:sym typeface="Wingdings" panose="05000000000000000000" pitchFamily="2" charset="2"/>
              </a:rPr>
              <a:t> know how your leadership likes to receive information and know what “language” they speak.  Think about how you communicate with the different groups of people in your life  how you speak to your family probably differs from how you speak with your coworkers, right?  How you speak to any kids in your life is probably different from how you speak to your friends, right?  So, it makes sense that the language of business is different than the language of government relations.  So, you want to be thinking about, “how can you explain what you’re doing in a way that makes sense to those that speak the language of business?”</a:t>
            </a:r>
          </a:p>
          <a:p>
            <a:pPr marL="171450" indent="-171450">
              <a:buFontTx/>
              <a:buChar char="-"/>
            </a:pPr>
            <a:endParaRPr lang="en-US" dirty="0">
              <a:sym typeface="Wingdings" panose="05000000000000000000" pitchFamily="2" charset="2"/>
            </a:endParaRPr>
          </a:p>
          <a:p>
            <a:pPr marL="171450" indent="-171450">
              <a:buFontTx/>
              <a:buChar char="-"/>
            </a:pPr>
            <a:r>
              <a:rPr lang="en-US" dirty="0">
                <a:sym typeface="Wingdings" panose="05000000000000000000" pitchFamily="2" charset="2"/>
              </a:rPr>
              <a:t>Your metrics should also reflect the organization’s </a:t>
            </a:r>
            <a:r>
              <a:rPr lang="en-US" u="sng" dirty="0">
                <a:sym typeface="Wingdings" panose="05000000000000000000" pitchFamily="2" charset="2"/>
              </a:rPr>
              <a:t>culture</a:t>
            </a:r>
            <a:r>
              <a:rPr lang="en-US" dirty="0">
                <a:sym typeface="Wingdings" panose="05000000000000000000" pitchFamily="2" charset="2"/>
              </a:rPr>
              <a:t>, and you want to separate your </a:t>
            </a:r>
            <a:r>
              <a:rPr lang="en-US" u="sng" dirty="0">
                <a:sym typeface="Wingdings" panose="05000000000000000000" pitchFamily="2" charset="2"/>
              </a:rPr>
              <a:t>impacts</a:t>
            </a:r>
            <a:r>
              <a:rPr lang="en-US" dirty="0">
                <a:sym typeface="Wingdings" panose="05000000000000000000" pitchFamily="2" charset="2"/>
              </a:rPr>
              <a:t> vs. your </a:t>
            </a:r>
            <a:r>
              <a:rPr lang="en-US" u="sng" dirty="0">
                <a:sym typeface="Wingdings" panose="05000000000000000000" pitchFamily="2" charset="2"/>
              </a:rPr>
              <a:t>actions</a:t>
            </a:r>
            <a:r>
              <a:rPr lang="en-US" dirty="0">
                <a:sym typeface="Wingdings" panose="05000000000000000000" pitchFamily="2" charset="2"/>
              </a:rPr>
              <a:t> (more on that in a second).</a:t>
            </a:r>
          </a:p>
          <a:p>
            <a:pPr marL="171450" indent="-171450">
              <a:buFontTx/>
              <a:buChar char="-"/>
            </a:pPr>
            <a:endParaRPr lang="en-US" dirty="0">
              <a:sym typeface="Wingdings" panose="05000000000000000000" pitchFamily="2" charset="2"/>
            </a:endParaRPr>
          </a:p>
          <a:p>
            <a:pPr marL="171450" indent="-171450">
              <a:buFontTx/>
              <a:buChar char="-"/>
            </a:pPr>
            <a:r>
              <a:rPr lang="en-US" dirty="0">
                <a:sym typeface="Wingdings" panose="05000000000000000000" pitchFamily="2" charset="2"/>
              </a:rPr>
              <a:t>Related to all of this, you should think about </a:t>
            </a:r>
            <a:r>
              <a:rPr lang="en-US" u="sng" dirty="0">
                <a:sym typeface="Wingdings" panose="05000000000000000000" pitchFamily="2" charset="2"/>
              </a:rPr>
              <a:t>quantitative</a:t>
            </a:r>
            <a:r>
              <a:rPr lang="en-US" dirty="0">
                <a:sym typeface="Wingdings" panose="05000000000000000000" pitchFamily="2" charset="2"/>
              </a:rPr>
              <a:t> vs. </a:t>
            </a:r>
            <a:r>
              <a:rPr lang="en-US" u="sng" dirty="0">
                <a:sym typeface="Wingdings" panose="05000000000000000000" pitchFamily="2" charset="2"/>
              </a:rPr>
              <a:t>qualitative</a:t>
            </a:r>
            <a:r>
              <a:rPr lang="en-US" dirty="0">
                <a:sym typeface="Wingdings" panose="05000000000000000000" pitchFamily="2" charset="2"/>
              </a:rPr>
              <a:t> when it comes to your metrics.  What does the number or statistic actually represent, and how is it meaningful?  We know that policy results can be hard to quantify, so you want to think through how else you can speak to its impact.  And do your homework first – see what your peers are measuring.</a:t>
            </a:r>
            <a:endParaRPr lang="en-US" dirty="0"/>
          </a:p>
        </p:txBody>
      </p:sp>
      <p:sp>
        <p:nvSpPr>
          <p:cNvPr id="4" name="Slide Number Placeholder 3"/>
          <p:cNvSpPr>
            <a:spLocks noGrp="1"/>
          </p:cNvSpPr>
          <p:nvPr>
            <p:ph type="sldNum" sz="quarter" idx="5"/>
          </p:nvPr>
        </p:nvSpPr>
        <p:spPr/>
        <p:txBody>
          <a:bodyPr/>
          <a:lstStyle/>
          <a:p>
            <a:fld id="{5F6E952D-596F-3C4D-9827-F2870556C898}" type="slidenum">
              <a:rPr lang="en-US" smtClean="0"/>
              <a:t>8</a:t>
            </a:fld>
            <a:endParaRPr lang="en-US"/>
          </a:p>
        </p:txBody>
      </p:sp>
    </p:spTree>
    <p:extLst>
      <p:ext uri="{BB962C8B-B14F-4D97-AF65-F5344CB8AC3E}">
        <p14:creationId xmlns:p14="http://schemas.microsoft.com/office/powerpoint/2010/main" val="3168508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So many times, people only talk about actions.  But you really want to focus on the </a:t>
            </a:r>
            <a:r>
              <a:rPr lang="en-US" u="sng" dirty="0"/>
              <a:t>IMPACTS</a:t>
            </a:r>
            <a:r>
              <a:rPr lang="en-US" dirty="0"/>
              <a:t>, those tangible </a:t>
            </a:r>
            <a:r>
              <a:rPr lang="en-US" u="sng" dirty="0"/>
              <a:t>results</a:t>
            </a:r>
            <a:r>
              <a:rPr lang="en-US" dirty="0"/>
              <a:t>, the </a:t>
            </a:r>
            <a:r>
              <a:rPr lang="en-US" u="sng" dirty="0"/>
              <a:t>goal</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Here you can see some examples of how to differentiate between actions and impacts.  [READ THROUGH EXAMPLES]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Yes, you took all of these actions, but the </a:t>
            </a:r>
            <a:r>
              <a:rPr lang="en-US" i="1" dirty="0"/>
              <a:t>impact</a:t>
            </a:r>
            <a:r>
              <a:rPr lang="en-US" i="0" dirty="0"/>
              <a:t> is what counts and what leadership will care about as an end result of all of those actions.</a:t>
            </a:r>
            <a:endParaRPr lang="en-US" dirty="0"/>
          </a:p>
        </p:txBody>
      </p:sp>
      <p:sp>
        <p:nvSpPr>
          <p:cNvPr id="4" name="Slide Number Placeholder 3"/>
          <p:cNvSpPr>
            <a:spLocks noGrp="1"/>
          </p:cNvSpPr>
          <p:nvPr>
            <p:ph type="sldNum" sz="quarter" idx="5"/>
          </p:nvPr>
        </p:nvSpPr>
        <p:spPr/>
        <p:txBody>
          <a:bodyPr/>
          <a:lstStyle/>
          <a:p>
            <a:fld id="{5F6E952D-596F-3C4D-9827-F2870556C898}" type="slidenum">
              <a:rPr lang="en-US" smtClean="0"/>
              <a:t>9</a:t>
            </a:fld>
            <a:endParaRPr lang="en-US"/>
          </a:p>
        </p:txBody>
      </p:sp>
    </p:spTree>
    <p:extLst>
      <p:ext uri="{BB962C8B-B14F-4D97-AF65-F5344CB8AC3E}">
        <p14:creationId xmlns:p14="http://schemas.microsoft.com/office/powerpoint/2010/main" val="2561320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B5571E-BB54-2440-9BAF-D129DB5648E7}"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569594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5571E-BB54-2440-9BAF-D129DB5648E7}"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478337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5571E-BB54-2440-9BAF-D129DB5648E7}"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32936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5571E-BB54-2440-9BAF-D129DB5648E7}"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83312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B5571E-BB54-2440-9BAF-D129DB5648E7}"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472566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B5571E-BB54-2440-9BAF-D129DB5648E7}" type="datetimeFigureOut">
              <a:rPr lang="en-US" smtClean="0"/>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825348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B5571E-BB54-2440-9BAF-D129DB5648E7}" type="datetimeFigureOut">
              <a:rPr lang="en-US" smtClean="0"/>
              <a:t>4/24/2026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829905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B5571E-BB54-2440-9BAF-D129DB5648E7}" type="datetimeFigureOut">
              <a:rPr lang="en-US" smtClean="0"/>
              <a:t>4/24/2026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10264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5571E-BB54-2440-9BAF-D129DB5648E7}" type="datetimeFigureOut">
              <a:rPr lang="en-US" smtClean="0"/>
              <a:t>4/24/2026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571991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B5571E-BB54-2440-9BAF-D129DB5648E7}" type="datetimeFigureOut">
              <a:rPr lang="en-US" smtClean="0"/>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211684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B5571E-BB54-2440-9BAF-D129DB5648E7}" type="datetimeFigureOut">
              <a:rPr lang="en-US" smtClean="0"/>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444099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5571E-BB54-2440-9BAF-D129DB5648E7}" type="datetimeFigureOut">
              <a:rPr lang="en-US" smtClean="0"/>
              <a:t>4/24/2026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BE947-9094-D346-A4FF-3F14CBB70DB2}" type="slidenum">
              <a:rPr lang="en-US" smtClean="0"/>
              <a:t>‹#›</a:t>
            </a:fld>
            <a:endParaRPr lang="en-US"/>
          </a:p>
        </p:txBody>
      </p:sp>
    </p:spTree>
    <p:extLst>
      <p:ext uri="{BB962C8B-B14F-4D97-AF65-F5344CB8AC3E}">
        <p14:creationId xmlns:p14="http://schemas.microsoft.com/office/powerpoint/2010/main" val="10508404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hyperlink" Target="mailto:aplatt@pac.org" TargetMode="External"/><Relationship Id="rId5" Type="http://schemas.openxmlformats.org/officeDocument/2006/relationships/hyperlink" Target="https://pac.org/" TargetMode="External"/><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0105" r="4742" b="24016"/>
          <a:stretch/>
        </p:blipFill>
        <p:spPr>
          <a:xfrm>
            <a:off x="0" y="0"/>
            <a:ext cx="12192001" cy="6858000"/>
          </a:xfrm>
          <a:prstGeom prst="rect">
            <a:avLst/>
          </a:prstGeom>
        </p:spPr>
      </p:pic>
      <p:pic>
        <p:nvPicPr>
          <p:cNvPr id="11" name="Picture 10"/>
          <p:cNvPicPr>
            <a:picLocks noChangeAspect="1"/>
          </p:cNvPicPr>
          <p:nvPr/>
        </p:nvPicPr>
        <p:blipFill>
          <a:blip r:embed="rId4"/>
          <a:stretch>
            <a:fillRect/>
          </a:stretch>
        </p:blipFill>
        <p:spPr>
          <a:xfrm>
            <a:off x="1927122" y="2114321"/>
            <a:ext cx="5105869" cy="1398184"/>
          </a:xfrm>
          <a:prstGeom prst="rect">
            <a:avLst/>
          </a:prstGeom>
        </p:spPr>
      </p:pic>
      <p:cxnSp>
        <p:nvCxnSpPr>
          <p:cNvPr id="12" name="Straight Connector 11"/>
          <p:cNvCxnSpPr>
            <a:cxnSpLocks/>
          </p:cNvCxnSpPr>
          <p:nvPr/>
        </p:nvCxnSpPr>
        <p:spPr>
          <a:xfrm>
            <a:off x="1406013" y="2114321"/>
            <a:ext cx="0" cy="334197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0067178" y="510697"/>
            <a:ext cx="1510350" cy="369332"/>
          </a:xfrm>
          <a:prstGeom prst="rect">
            <a:avLst/>
          </a:prstGeom>
        </p:spPr>
        <p:txBody>
          <a:bodyPr wrap="none">
            <a:spAutoFit/>
          </a:bodyPr>
          <a:lstStyle/>
          <a:p>
            <a:pPr algn="r"/>
            <a:r>
              <a:rPr lang="en-US" dirty="0">
                <a:solidFill>
                  <a:schemeClr val="bg1"/>
                </a:solidFill>
                <a:latin typeface="Century Gothic" charset="0"/>
                <a:ea typeface="Century Gothic" charset="0"/>
                <a:cs typeface="Century Gothic" charset="0"/>
              </a:rPr>
              <a:t>May 6, 2026</a:t>
            </a:r>
            <a:endParaRPr lang="en-US" dirty="0">
              <a:latin typeface="Century Gothic" charset="0"/>
              <a:ea typeface="Century Gothic" charset="0"/>
              <a:cs typeface="Century Gothic" charset="0"/>
            </a:endParaRPr>
          </a:p>
        </p:txBody>
      </p:sp>
      <p:sp>
        <p:nvSpPr>
          <p:cNvPr id="7" name="Title 1">
            <a:extLst>
              <a:ext uri="{FF2B5EF4-FFF2-40B4-BE49-F238E27FC236}">
                <a16:creationId xmlns:a16="http://schemas.microsoft.com/office/drawing/2014/main" id="{5A99E061-8D08-C64A-97D6-804A179D79AF}"/>
              </a:ext>
            </a:extLst>
          </p:cNvPr>
          <p:cNvSpPr txBox="1">
            <a:spLocks/>
          </p:cNvSpPr>
          <p:nvPr/>
        </p:nvSpPr>
        <p:spPr>
          <a:xfrm>
            <a:off x="1881604" y="4013144"/>
            <a:ext cx="8428791" cy="144315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tabLst>
                <a:tab pos="912813" algn="l"/>
              </a:tabLst>
            </a:pPr>
            <a:r>
              <a:rPr lang="en-US" sz="3200" b="1" dirty="0">
                <a:solidFill>
                  <a:schemeClr val="bg1"/>
                </a:solidFill>
                <a:latin typeface="Century Gothic" charset="0"/>
                <a:ea typeface="Century Gothic" charset="0"/>
                <a:cs typeface="Century Gothic" charset="0"/>
              </a:rPr>
              <a:t>Proving Government Relations Value in Dollars and Cents - Measuring in the Language of Business</a:t>
            </a:r>
          </a:p>
          <a:p>
            <a:pPr algn="l">
              <a:lnSpc>
                <a:spcPct val="100000"/>
              </a:lnSpc>
              <a:spcBef>
                <a:spcPts val="0"/>
              </a:spcBef>
              <a:tabLst>
                <a:tab pos="912813" algn="l"/>
              </a:tabLst>
            </a:pPr>
            <a:endParaRPr lang="en-US" sz="2000" b="1" dirty="0">
              <a:solidFill>
                <a:schemeClr val="bg1"/>
              </a:solidFill>
              <a:latin typeface="Century Gothic" charset="0"/>
              <a:ea typeface="Century Gothic" charset="0"/>
              <a:cs typeface="Century Gothic" charset="0"/>
            </a:endParaRPr>
          </a:p>
          <a:p>
            <a:pPr algn="l">
              <a:lnSpc>
                <a:spcPct val="100000"/>
              </a:lnSpc>
              <a:spcBef>
                <a:spcPts val="0"/>
              </a:spcBef>
              <a:tabLst>
                <a:tab pos="912813" algn="l"/>
              </a:tabLst>
            </a:pPr>
            <a:r>
              <a:rPr lang="en-US" sz="2000" b="1" dirty="0">
                <a:solidFill>
                  <a:schemeClr val="bg1"/>
                </a:solidFill>
                <a:latin typeface="Century Gothic" charset="0"/>
                <a:ea typeface="Century Gothic" charset="0"/>
                <a:cs typeface="Century Gothic" charset="0"/>
              </a:rPr>
              <a:t>Anna Platt</a:t>
            </a:r>
          </a:p>
          <a:p>
            <a:pPr algn="l">
              <a:lnSpc>
                <a:spcPct val="100000"/>
              </a:lnSpc>
              <a:spcBef>
                <a:spcPts val="0"/>
              </a:spcBef>
              <a:tabLst>
                <a:tab pos="912813" algn="l"/>
              </a:tabLst>
            </a:pPr>
            <a:r>
              <a:rPr lang="en-US" sz="2000" b="1" dirty="0">
                <a:solidFill>
                  <a:schemeClr val="bg1"/>
                </a:solidFill>
                <a:latin typeface="Century Gothic" charset="0"/>
                <a:ea typeface="Century Gothic" charset="0"/>
                <a:cs typeface="Century Gothic" charset="0"/>
              </a:rPr>
              <a:t>Senior Manager, Government Relations</a:t>
            </a:r>
          </a:p>
          <a:p>
            <a:pPr algn="l">
              <a:lnSpc>
                <a:spcPct val="150000"/>
              </a:lnSpc>
              <a:spcBef>
                <a:spcPts val="0"/>
              </a:spcBef>
            </a:pPr>
            <a:endParaRPr lang="en-US" altLang="en-US" sz="3200" b="1" spc="2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892220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744" y="611702"/>
            <a:ext cx="9746512" cy="617658"/>
          </a:xfrm>
        </p:spPr>
        <p:txBody>
          <a:bodyPr anchor="t">
            <a:noAutofit/>
          </a:bodyPr>
          <a:lstStyle/>
          <a:p>
            <a:r>
              <a:rPr lang="en-US" altLang="en-US" sz="3600" b="1" dirty="0">
                <a:solidFill>
                  <a:srgbClr val="005DAA"/>
                </a:solidFill>
                <a:latin typeface="Century Gothic" charset="0"/>
                <a:ea typeface="Century Gothic" charset="0"/>
                <a:cs typeface="Century Gothic" charset="0"/>
              </a:rPr>
              <a:t>Communicating the Value</a:t>
            </a:r>
            <a:endParaRPr lang="en-US" sz="3600" b="1" dirty="0">
              <a:solidFill>
                <a:srgbClr val="005DAA"/>
              </a:solidFill>
              <a:latin typeface="Century Gothic" charset="0"/>
              <a:ea typeface="Century Gothic" charset="0"/>
              <a:cs typeface="Century Gothic" charset="0"/>
            </a:endParaRPr>
          </a:p>
        </p:txBody>
      </p:sp>
      <p:pic>
        <p:nvPicPr>
          <p:cNvPr id="11" name="Picture 10"/>
          <p:cNvPicPr>
            <a:picLocks noChangeAspect="1"/>
          </p:cNvPicPr>
          <p:nvPr/>
        </p:nvPicPr>
        <p:blipFill>
          <a:blip r:embed="rId3"/>
          <a:stretch>
            <a:fillRect/>
          </a:stretch>
        </p:blipFill>
        <p:spPr>
          <a:xfrm>
            <a:off x="11415870" y="6194067"/>
            <a:ext cx="470204" cy="470204"/>
          </a:xfrm>
          <a:prstGeom prst="rect">
            <a:avLst/>
          </a:prstGeom>
        </p:spPr>
      </p:pic>
      <p:sp>
        <p:nvSpPr>
          <p:cNvPr id="13" name="Title 1">
            <a:extLst>
              <a:ext uri="{FF2B5EF4-FFF2-40B4-BE49-F238E27FC236}">
                <a16:creationId xmlns:a16="http://schemas.microsoft.com/office/drawing/2014/main" id="{993246D6-F9B8-5943-88AC-A10EFFD35469}"/>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400" b="1" spc="100" dirty="0">
              <a:solidFill>
                <a:schemeClr val="tx2"/>
              </a:solidFill>
              <a:latin typeface="Century Gothic" charset="0"/>
              <a:ea typeface="Century Gothic" charset="0"/>
              <a:cs typeface="Century Gothic" charset="0"/>
            </a:endParaRPr>
          </a:p>
        </p:txBody>
      </p:sp>
      <p:cxnSp>
        <p:nvCxnSpPr>
          <p:cNvPr id="14" name="Straight Connector 13">
            <a:extLst>
              <a:ext uri="{FF2B5EF4-FFF2-40B4-BE49-F238E27FC236}">
                <a16:creationId xmlns:a16="http://schemas.microsoft.com/office/drawing/2014/main" id="{43AE8886-1557-D74E-9C09-B885E3E5179D}"/>
              </a:ext>
            </a:extLst>
          </p:cNvPr>
          <p:cNvCxnSpPr>
            <a:cxnSpLocks/>
          </p:cNvCxnSpPr>
          <p:nvPr/>
        </p:nvCxnSpPr>
        <p:spPr>
          <a:xfrm>
            <a:off x="4940834" y="6429170"/>
            <a:ext cx="610816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E2276C-2DF8-6204-1E37-53AE351999BE}"/>
              </a:ext>
            </a:extLst>
          </p:cNvPr>
          <p:cNvSpPr txBox="1"/>
          <p:nvPr/>
        </p:nvSpPr>
        <p:spPr>
          <a:xfrm>
            <a:off x="3990279" y="1364513"/>
            <a:ext cx="3770416" cy="461665"/>
          </a:xfrm>
          <a:prstGeom prst="rect">
            <a:avLst/>
          </a:prstGeom>
          <a:noFill/>
        </p:spPr>
        <p:txBody>
          <a:bodyPr wrap="square" rtlCol="0">
            <a:spAutoFit/>
          </a:bodyPr>
          <a:lstStyle/>
          <a:p>
            <a:r>
              <a:rPr lang="en-US" sz="2400" dirty="0">
                <a:latin typeface="Century Gothic" panose="020B0502020202020204" pitchFamily="34" charset="0"/>
              </a:rPr>
              <a:t>Who is your audience?</a:t>
            </a:r>
          </a:p>
        </p:txBody>
      </p:sp>
      <p:pic>
        <p:nvPicPr>
          <p:cNvPr id="4" name="Picture 3">
            <a:extLst>
              <a:ext uri="{FF2B5EF4-FFF2-40B4-BE49-F238E27FC236}">
                <a16:creationId xmlns:a16="http://schemas.microsoft.com/office/drawing/2014/main" id="{4D4395BB-47B6-6309-9305-4A9D3BA58286}"/>
              </a:ext>
            </a:extLst>
          </p:cNvPr>
          <p:cNvPicPr>
            <a:picLocks noChangeAspect="1"/>
          </p:cNvPicPr>
          <p:nvPr/>
        </p:nvPicPr>
        <p:blipFill>
          <a:blip r:embed="rId4"/>
          <a:stretch>
            <a:fillRect/>
          </a:stretch>
        </p:blipFill>
        <p:spPr>
          <a:xfrm>
            <a:off x="3750344" y="2061278"/>
            <a:ext cx="4369025" cy="4311872"/>
          </a:xfrm>
          <a:prstGeom prst="rect">
            <a:avLst/>
          </a:prstGeom>
        </p:spPr>
      </p:pic>
      <p:sp>
        <p:nvSpPr>
          <p:cNvPr id="5" name="TextBox 4">
            <a:extLst>
              <a:ext uri="{FF2B5EF4-FFF2-40B4-BE49-F238E27FC236}">
                <a16:creationId xmlns:a16="http://schemas.microsoft.com/office/drawing/2014/main" id="{077D9011-71ED-74EE-4C9F-686E1E782726}"/>
              </a:ext>
            </a:extLst>
          </p:cNvPr>
          <p:cNvSpPr txBox="1"/>
          <p:nvPr/>
        </p:nvSpPr>
        <p:spPr>
          <a:xfrm>
            <a:off x="8672670" y="2891275"/>
            <a:ext cx="264750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Century Gothic" panose="020B0502020202020204" pitchFamily="34" charset="0"/>
              </a:rPr>
              <a:t>You want to speak in their language.</a:t>
            </a:r>
          </a:p>
        </p:txBody>
      </p:sp>
      <p:cxnSp>
        <p:nvCxnSpPr>
          <p:cNvPr id="7" name="Straight Arrow Connector 6">
            <a:extLst>
              <a:ext uri="{FF2B5EF4-FFF2-40B4-BE49-F238E27FC236}">
                <a16:creationId xmlns:a16="http://schemas.microsoft.com/office/drawing/2014/main" id="{676E96E0-73F6-A37D-3DD2-9CC08BE120EA}"/>
              </a:ext>
            </a:extLst>
          </p:cNvPr>
          <p:cNvCxnSpPr/>
          <p:nvPr/>
        </p:nvCxnSpPr>
        <p:spPr>
          <a:xfrm flipH="1">
            <a:off x="7760695" y="3189767"/>
            <a:ext cx="8197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1E61544-1898-5CEC-09CE-682852B793D9}"/>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2837064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744" y="611702"/>
            <a:ext cx="9746512" cy="617658"/>
          </a:xfrm>
        </p:spPr>
        <p:txBody>
          <a:bodyPr anchor="t">
            <a:noAutofit/>
          </a:bodyPr>
          <a:lstStyle/>
          <a:p>
            <a:r>
              <a:rPr lang="en-US" altLang="en-US" sz="3600" b="1" dirty="0">
                <a:solidFill>
                  <a:srgbClr val="005DAA"/>
                </a:solidFill>
                <a:latin typeface="Century Gothic" charset="0"/>
                <a:ea typeface="Century Gothic" charset="0"/>
                <a:cs typeface="Century Gothic" charset="0"/>
              </a:rPr>
              <a:t>Communicating the Value (cont.’d)</a:t>
            </a:r>
            <a:endParaRPr lang="en-US" sz="3600" b="1" dirty="0">
              <a:solidFill>
                <a:srgbClr val="005DAA"/>
              </a:solidFill>
              <a:latin typeface="Century Gothic" charset="0"/>
              <a:ea typeface="Century Gothic" charset="0"/>
              <a:cs typeface="Century Gothic" charset="0"/>
            </a:endParaRPr>
          </a:p>
        </p:txBody>
      </p:sp>
      <p:pic>
        <p:nvPicPr>
          <p:cNvPr id="11" name="Picture 10"/>
          <p:cNvPicPr>
            <a:picLocks noChangeAspect="1"/>
          </p:cNvPicPr>
          <p:nvPr/>
        </p:nvPicPr>
        <p:blipFill>
          <a:blip r:embed="rId3"/>
          <a:stretch>
            <a:fillRect/>
          </a:stretch>
        </p:blipFill>
        <p:spPr>
          <a:xfrm>
            <a:off x="11415870" y="6194067"/>
            <a:ext cx="470204" cy="470204"/>
          </a:xfrm>
          <a:prstGeom prst="rect">
            <a:avLst/>
          </a:prstGeom>
        </p:spPr>
      </p:pic>
      <p:sp>
        <p:nvSpPr>
          <p:cNvPr id="13" name="Title 1">
            <a:extLst>
              <a:ext uri="{FF2B5EF4-FFF2-40B4-BE49-F238E27FC236}">
                <a16:creationId xmlns:a16="http://schemas.microsoft.com/office/drawing/2014/main" id="{993246D6-F9B8-5943-88AC-A10EFFD35469}"/>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400" b="1" spc="100" dirty="0">
              <a:solidFill>
                <a:schemeClr val="tx2"/>
              </a:solidFill>
              <a:latin typeface="Century Gothic" charset="0"/>
              <a:ea typeface="Century Gothic" charset="0"/>
              <a:cs typeface="Century Gothic" charset="0"/>
            </a:endParaRPr>
          </a:p>
        </p:txBody>
      </p:sp>
      <p:cxnSp>
        <p:nvCxnSpPr>
          <p:cNvPr id="14" name="Straight Connector 13">
            <a:extLst>
              <a:ext uri="{FF2B5EF4-FFF2-40B4-BE49-F238E27FC236}">
                <a16:creationId xmlns:a16="http://schemas.microsoft.com/office/drawing/2014/main" id="{43AE8886-1557-D74E-9C09-B885E3E5179D}"/>
              </a:ext>
            </a:extLst>
          </p:cNvPr>
          <p:cNvCxnSpPr>
            <a:cxnSpLocks/>
          </p:cNvCxnSpPr>
          <p:nvPr/>
        </p:nvCxnSpPr>
        <p:spPr>
          <a:xfrm>
            <a:off x="4848625" y="6429170"/>
            <a:ext cx="6200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F394F9F-9989-E133-60BB-A74B11169FA5}"/>
              </a:ext>
            </a:extLst>
          </p:cNvPr>
          <p:cNvPicPr>
            <a:picLocks noChangeAspect="1"/>
          </p:cNvPicPr>
          <p:nvPr/>
        </p:nvPicPr>
        <p:blipFill>
          <a:blip r:embed="rId4"/>
          <a:stretch>
            <a:fillRect/>
          </a:stretch>
        </p:blipFill>
        <p:spPr>
          <a:xfrm>
            <a:off x="531628" y="1146763"/>
            <a:ext cx="10781413" cy="5153753"/>
          </a:xfrm>
          <a:prstGeom prst="rect">
            <a:avLst/>
          </a:prstGeom>
        </p:spPr>
      </p:pic>
      <p:sp>
        <p:nvSpPr>
          <p:cNvPr id="4" name="Title 1">
            <a:extLst>
              <a:ext uri="{FF2B5EF4-FFF2-40B4-BE49-F238E27FC236}">
                <a16:creationId xmlns:a16="http://schemas.microsoft.com/office/drawing/2014/main" id="{47DA3532-9A83-A7DF-2004-12B71B203E00}"/>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3393970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744" y="611702"/>
            <a:ext cx="9746512" cy="617658"/>
          </a:xfrm>
        </p:spPr>
        <p:txBody>
          <a:bodyPr anchor="t">
            <a:noAutofit/>
          </a:bodyPr>
          <a:lstStyle/>
          <a:p>
            <a:r>
              <a:rPr lang="en-US" altLang="en-US" sz="3600" b="1" dirty="0">
                <a:solidFill>
                  <a:srgbClr val="005DAA"/>
                </a:solidFill>
                <a:latin typeface="Century Gothic" charset="0"/>
                <a:ea typeface="Century Gothic" charset="0"/>
                <a:cs typeface="Century Gothic" charset="0"/>
              </a:rPr>
              <a:t>Communicating the Value (cont.’d)</a:t>
            </a:r>
            <a:endParaRPr lang="en-US" sz="3600" b="1" dirty="0">
              <a:solidFill>
                <a:srgbClr val="005DAA"/>
              </a:solidFill>
              <a:latin typeface="Century Gothic" charset="0"/>
              <a:ea typeface="Century Gothic" charset="0"/>
              <a:cs typeface="Century Gothic" charset="0"/>
            </a:endParaRPr>
          </a:p>
        </p:txBody>
      </p:sp>
      <p:pic>
        <p:nvPicPr>
          <p:cNvPr id="11" name="Picture 10"/>
          <p:cNvPicPr>
            <a:picLocks noChangeAspect="1"/>
          </p:cNvPicPr>
          <p:nvPr/>
        </p:nvPicPr>
        <p:blipFill>
          <a:blip r:embed="rId3"/>
          <a:stretch>
            <a:fillRect/>
          </a:stretch>
        </p:blipFill>
        <p:spPr>
          <a:xfrm>
            <a:off x="11415870" y="6194067"/>
            <a:ext cx="470204" cy="470204"/>
          </a:xfrm>
          <a:prstGeom prst="rect">
            <a:avLst/>
          </a:prstGeom>
        </p:spPr>
      </p:pic>
      <p:cxnSp>
        <p:nvCxnSpPr>
          <p:cNvPr id="14" name="Straight Connector 13">
            <a:extLst>
              <a:ext uri="{FF2B5EF4-FFF2-40B4-BE49-F238E27FC236}">
                <a16:creationId xmlns:a16="http://schemas.microsoft.com/office/drawing/2014/main" id="{43AE8886-1557-D74E-9C09-B885E3E5179D}"/>
              </a:ext>
            </a:extLst>
          </p:cNvPr>
          <p:cNvCxnSpPr>
            <a:cxnSpLocks/>
          </p:cNvCxnSpPr>
          <p:nvPr/>
        </p:nvCxnSpPr>
        <p:spPr>
          <a:xfrm>
            <a:off x="4933150" y="6429170"/>
            <a:ext cx="61158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E6FC863-9590-1E01-F40D-52428416365C}"/>
              </a:ext>
            </a:extLst>
          </p:cNvPr>
          <p:cNvSpPr txBox="1"/>
          <p:nvPr/>
        </p:nvSpPr>
        <p:spPr>
          <a:xfrm>
            <a:off x="871870" y="1652649"/>
            <a:ext cx="7230140" cy="4154984"/>
          </a:xfrm>
          <a:prstGeom prst="rect">
            <a:avLst/>
          </a:prstGeom>
          <a:noFill/>
        </p:spPr>
        <p:txBody>
          <a:bodyPr wrap="square" rtlCol="0">
            <a:spAutoFit/>
          </a:bodyPr>
          <a:lstStyle/>
          <a:p>
            <a:r>
              <a:rPr lang="en-US" sz="2400" dirty="0">
                <a:latin typeface="Century Gothic" panose="020B0502020202020204" pitchFamily="34" charset="0"/>
              </a:rPr>
              <a:t>Be concise when communicating with non-government relations colleagues:</a:t>
            </a:r>
          </a:p>
          <a:p>
            <a:pPr marL="800100" lvl="1" indent="-342900">
              <a:buFont typeface="Arial" panose="020B0604020202020204" pitchFamily="34" charset="0"/>
              <a:buChar char="•"/>
            </a:pPr>
            <a:endParaRPr lang="en-US" sz="2400" dirty="0">
              <a:latin typeface="Century Gothic" panose="020B0502020202020204" pitchFamily="34" charset="0"/>
            </a:endParaRPr>
          </a:p>
          <a:p>
            <a:pPr marL="800100" lvl="1" indent="-342900">
              <a:buFont typeface="Arial" panose="020B0604020202020204" pitchFamily="34" charset="0"/>
              <a:buChar char="•"/>
            </a:pPr>
            <a:r>
              <a:rPr lang="en-US" sz="2400" dirty="0">
                <a:latin typeface="Century Gothic" panose="020B0502020202020204" pitchFamily="34" charset="0"/>
              </a:rPr>
              <a:t>Issue description</a:t>
            </a:r>
          </a:p>
          <a:p>
            <a:pPr marL="800100" lvl="1" indent="-342900">
              <a:buFont typeface="Arial" panose="020B0604020202020204" pitchFamily="34" charset="0"/>
              <a:buChar char="•"/>
            </a:pPr>
            <a:r>
              <a:rPr lang="en-US" sz="2400" dirty="0">
                <a:latin typeface="Century Gothic" panose="020B0502020202020204" pitchFamily="34" charset="0"/>
              </a:rPr>
              <a:t>Significance to the organization</a:t>
            </a:r>
          </a:p>
          <a:p>
            <a:pPr marL="800100" lvl="1" indent="-342900">
              <a:buFont typeface="Arial" panose="020B0604020202020204" pitchFamily="34" charset="0"/>
              <a:buChar char="•"/>
            </a:pPr>
            <a:r>
              <a:rPr lang="en-US" sz="2400" dirty="0">
                <a:latin typeface="Century Gothic" panose="020B0502020202020204" pitchFamily="34" charset="0"/>
              </a:rPr>
              <a:t>Action being taken</a:t>
            </a:r>
          </a:p>
          <a:p>
            <a:pPr lvl="1"/>
            <a:endParaRPr lang="en-US" sz="2400" dirty="0">
              <a:latin typeface="Century Gothic" panose="020B0502020202020204" pitchFamily="34" charset="0"/>
            </a:endParaRPr>
          </a:p>
          <a:p>
            <a:r>
              <a:rPr lang="en-US" sz="2400" dirty="0">
                <a:latin typeface="Century Gothic" panose="020B0502020202020204" pitchFamily="34" charset="0"/>
              </a:rPr>
              <a:t>Be transparent about policy and government relations objectives, their degree of difficulty, and progress made toward achieving them – from start to finish.</a:t>
            </a:r>
          </a:p>
        </p:txBody>
      </p:sp>
      <p:sp>
        <p:nvSpPr>
          <p:cNvPr id="4" name="TextBox 3">
            <a:extLst>
              <a:ext uri="{FF2B5EF4-FFF2-40B4-BE49-F238E27FC236}">
                <a16:creationId xmlns:a16="http://schemas.microsoft.com/office/drawing/2014/main" id="{364B78C8-1BDB-5671-7F80-65CBDBD1C329}"/>
              </a:ext>
            </a:extLst>
          </p:cNvPr>
          <p:cNvSpPr txBox="1"/>
          <p:nvPr/>
        </p:nvSpPr>
        <p:spPr>
          <a:xfrm>
            <a:off x="8102010" y="2477385"/>
            <a:ext cx="3827721" cy="1938992"/>
          </a:xfrm>
          <a:prstGeom prst="rect">
            <a:avLst/>
          </a:prstGeom>
          <a:solidFill>
            <a:srgbClr val="005DAA"/>
          </a:solidFill>
          <a:effectLst/>
        </p:spPr>
        <p:txBody>
          <a:bodyPr wrap="square" rtlCol="0">
            <a:spAutoFit/>
          </a:bodyPr>
          <a:lstStyle/>
          <a:p>
            <a:r>
              <a:rPr lang="en-US" sz="2000" dirty="0">
                <a:solidFill>
                  <a:schemeClr val="bg1"/>
                </a:solidFill>
                <a:latin typeface="Century Gothic" panose="020B0502020202020204" pitchFamily="34" charset="0"/>
              </a:rPr>
              <a:t>The more non-government relations colleagues you engage with about your work, the more likely it is that your function’s value will be perceived.  </a:t>
            </a:r>
          </a:p>
        </p:txBody>
      </p:sp>
      <p:sp>
        <p:nvSpPr>
          <p:cNvPr id="5" name="Title 1">
            <a:extLst>
              <a:ext uri="{FF2B5EF4-FFF2-40B4-BE49-F238E27FC236}">
                <a16:creationId xmlns:a16="http://schemas.microsoft.com/office/drawing/2014/main" id="{D4D251AE-3614-644E-A257-50C2B94EB38C}"/>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314184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744" y="611702"/>
            <a:ext cx="9746512" cy="617658"/>
          </a:xfrm>
        </p:spPr>
        <p:txBody>
          <a:bodyPr anchor="t">
            <a:noAutofit/>
          </a:bodyPr>
          <a:lstStyle/>
          <a:p>
            <a:r>
              <a:rPr lang="en-US" altLang="en-US" sz="3600" b="1" dirty="0">
                <a:solidFill>
                  <a:srgbClr val="005DAA"/>
                </a:solidFill>
                <a:latin typeface="Century Gothic" charset="0"/>
                <a:ea typeface="Century Gothic" charset="0"/>
                <a:cs typeface="Century Gothic" charset="0"/>
              </a:rPr>
              <a:t>Communicating the Value (cont.’d)</a:t>
            </a:r>
            <a:endParaRPr lang="en-US" sz="3600" b="1" dirty="0">
              <a:solidFill>
                <a:srgbClr val="005DAA"/>
              </a:solidFill>
              <a:latin typeface="Century Gothic" charset="0"/>
              <a:ea typeface="Century Gothic" charset="0"/>
              <a:cs typeface="Century Gothic" charset="0"/>
            </a:endParaRPr>
          </a:p>
        </p:txBody>
      </p:sp>
      <p:pic>
        <p:nvPicPr>
          <p:cNvPr id="11" name="Picture 10"/>
          <p:cNvPicPr>
            <a:picLocks noChangeAspect="1"/>
          </p:cNvPicPr>
          <p:nvPr/>
        </p:nvPicPr>
        <p:blipFill>
          <a:blip r:embed="rId3"/>
          <a:stretch>
            <a:fillRect/>
          </a:stretch>
        </p:blipFill>
        <p:spPr>
          <a:xfrm>
            <a:off x="11415870" y="6194067"/>
            <a:ext cx="470204" cy="470204"/>
          </a:xfrm>
          <a:prstGeom prst="rect">
            <a:avLst/>
          </a:prstGeom>
        </p:spPr>
      </p:pic>
      <p:cxnSp>
        <p:nvCxnSpPr>
          <p:cNvPr id="14" name="Straight Connector 13">
            <a:extLst>
              <a:ext uri="{FF2B5EF4-FFF2-40B4-BE49-F238E27FC236}">
                <a16:creationId xmlns:a16="http://schemas.microsoft.com/office/drawing/2014/main" id="{43AE8886-1557-D74E-9C09-B885E3E5179D}"/>
              </a:ext>
            </a:extLst>
          </p:cNvPr>
          <p:cNvCxnSpPr>
            <a:cxnSpLocks/>
          </p:cNvCxnSpPr>
          <p:nvPr/>
        </p:nvCxnSpPr>
        <p:spPr>
          <a:xfrm>
            <a:off x="4887045" y="6429170"/>
            <a:ext cx="616195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E6FC863-9590-1E01-F40D-52428416365C}"/>
              </a:ext>
            </a:extLst>
          </p:cNvPr>
          <p:cNvSpPr txBox="1"/>
          <p:nvPr/>
        </p:nvSpPr>
        <p:spPr>
          <a:xfrm>
            <a:off x="2802110" y="1419620"/>
            <a:ext cx="6254381" cy="1200329"/>
          </a:xfrm>
          <a:prstGeom prst="rect">
            <a:avLst/>
          </a:prstGeom>
          <a:noFill/>
        </p:spPr>
        <p:txBody>
          <a:bodyPr wrap="square" rtlCol="0">
            <a:spAutoFit/>
          </a:bodyPr>
          <a:lstStyle/>
          <a:p>
            <a:r>
              <a:rPr lang="en-US" sz="2400" dirty="0">
                <a:latin typeface="Century Gothic" panose="020B0502020202020204" pitchFamily="34" charset="0"/>
              </a:rPr>
              <a:t>When appropriate, engage internal stakeholders and leadership in your work </a:t>
            </a:r>
            <a:r>
              <a:rPr lang="en-US" sz="2400" dirty="0">
                <a:latin typeface="Century Gothic" panose="020B0502020202020204" pitchFamily="34" charset="0"/>
                <a:sym typeface="Wingdings" panose="05000000000000000000" pitchFamily="2" charset="2"/>
              </a:rPr>
              <a:t> creates buy-in for your value.</a:t>
            </a:r>
            <a:endParaRPr lang="en-US" sz="2400" dirty="0">
              <a:latin typeface="Century Gothic" panose="020B0502020202020204" pitchFamily="34" charset="0"/>
            </a:endParaRPr>
          </a:p>
        </p:txBody>
      </p:sp>
      <p:pic>
        <p:nvPicPr>
          <p:cNvPr id="5" name="Picture 4">
            <a:extLst>
              <a:ext uri="{FF2B5EF4-FFF2-40B4-BE49-F238E27FC236}">
                <a16:creationId xmlns:a16="http://schemas.microsoft.com/office/drawing/2014/main" id="{77C131F4-9117-E1DE-6D7A-516478E35D93}"/>
              </a:ext>
            </a:extLst>
          </p:cNvPr>
          <p:cNvPicPr>
            <a:picLocks noChangeAspect="1"/>
          </p:cNvPicPr>
          <p:nvPr/>
        </p:nvPicPr>
        <p:blipFill>
          <a:blip r:embed="rId4"/>
          <a:stretch>
            <a:fillRect/>
          </a:stretch>
        </p:blipFill>
        <p:spPr>
          <a:xfrm>
            <a:off x="1985962" y="3246308"/>
            <a:ext cx="3100388" cy="2438645"/>
          </a:xfrm>
          <a:prstGeom prst="rect">
            <a:avLst/>
          </a:prstGeom>
        </p:spPr>
      </p:pic>
      <p:pic>
        <p:nvPicPr>
          <p:cNvPr id="6" name="Picture 5">
            <a:extLst>
              <a:ext uri="{FF2B5EF4-FFF2-40B4-BE49-F238E27FC236}">
                <a16:creationId xmlns:a16="http://schemas.microsoft.com/office/drawing/2014/main" id="{051CC890-6676-ECF6-CDE0-9521E4C42330}"/>
              </a:ext>
            </a:extLst>
          </p:cNvPr>
          <p:cNvPicPr>
            <a:picLocks noChangeAspect="1"/>
          </p:cNvPicPr>
          <p:nvPr/>
        </p:nvPicPr>
        <p:blipFill>
          <a:blip r:embed="rId5"/>
          <a:stretch>
            <a:fillRect/>
          </a:stretch>
        </p:blipFill>
        <p:spPr>
          <a:xfrm>
            <a:off x="6386501" y="2976547"/>
            <a:ext cx="4062423" cy="2940179"/>
          </a:xfrm>
          <a:prstGeom prst="rect">
            <a:avLst/>
          </a:prstGeom>
        </p:spPr>
      </p:pic>
      <p:sp>
        <p:nvSpPr>
          <p:cNvPr id="4" name="Title 1">
            <a:extLst>
              <a:ext uri="{FF2B5EF4-FFF2-40B4-BE49-F238E27FC236}">
                <a16:creationId xmlns:a16="http://schemas.microsoft.com/office/drawing/2014/main" id="{9B84D5FF-A9EE-CCEB-9BC1-BA67AC9C4E96}"/>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2820504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743" y="133020"/>
            <a:ext cx="9746512" cy="617658"/>
          </a:xfrm>
        </p:spPr>
        <p:txBody>
          <a:bodyPr anchor="t">
            <a:noAutofit/>
          </a:bodyPr>
          <a:lstStyle/>
          <a:p>
            <a:r>
              <a:rPr lang="en-US" altLang="en-US" sz="3600" b="1" dirty="0">
                <a:solidFill>
                  <a:srgbClr val="005DAA"/>
                </a:solidFill>
                <a:latin typeface="Century Gothic" charset="0"/>
                <a:ea typeface="Century Gothic" charset="0"/>
                <a:cs typeface="Century Gothic" charset="0"/>
              </a:rPr>
              <a:t>Communicating the Value (cont.’d)</a:t>
            </a:r>
            <a:endParaRPr lang="en-US" sz="3600" b="1" dirty="0">
              <a:solidFill>
                <a:srgbClr val="005DAA"/>
              </a:solidFill>
              <a:latin typeface="Century Gothic" charset="0"/>
              <a:ea typeface="Century Gothic" charset="0"/>
              <a:cs typeface="Century Gothic" charset="0"/>
            </a:endParaRPr>
          </a:p>
        </p:txBody>
      </p:sp>
      <p:pic>
        <p:nvPicPr>
          <p:cNvPr id="11" name="Picture 10"/>
          <p:cNvPicPr>
            <a:picLocks noChangeAspect="1"/>
          </p:cNvPicPr>
          <p:nvPr/>
        </p:nvPicPr>
        <p:blipFill>
          <a:blip r:embed="rId3"/>
          <a:stretch>
            <a:fillRect/>
          </a:stretch>
        </p:blipFill>
        <p:spPr>
          <a:xfrm>
            <a:off x="11415870" y="6194067"/>
            <a:ext cx="470204" cy="470204"/>
          </a:xfrm>
          <a:prstGeom prst="rect">
            <a:avLst/>
          </a:prstGeom>
        </p:spPr>
      </p:pic>
      <p:cxnSp>
        <p:nvCxnSpPr>
          <p:cNvPr id="14" name="Straight Connector 13">
            <a:extLst>
              <a:ext uri="{FF2B5EF4-FFF2-40B4-BE49-F238E27FC236}">
                <a16:creationId xmlns:a16="http://schemas.microsoft.com/office/drawing/2014/main" id="{43AE8886-1557-D74E-9C09-B885E3E5179D}"/>
              </a:ext>
            </a:extLst>
          </p:cNvPr>
          <p:cNvCxnSpPr>
            <a:cxnSpLocks/>
          </p:cNvCxnSpPr>
          <p:nvPr/>
        </p:nvCxnSpPr>
        <p:spPr>
          <a:xfrm>
            <a:off x="4956202" y="6429170"/>
            <a:ext cx="60927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A9C1428-FA3B-905B-76B0-86FF45850278}"/>
              </a:ext>
            </a:extLst>
          </p:cNvPr>
          <p:cNvPicPr>
            <a:picLocks noChangeAspect="1"/>
          </p:cNvPicPr>
          <p:nvPr/>
        </p:nvPicPr>
        <p:blipFill>
          <a:blip r:embed="rId4"/>
          <a:stretch>
            <a:fillRect/>
          </a:stretch>
        </p:blipFill>
        <p:spPr>
          <a:xfrm>
            <a:off x="459919" y="750678"/>
            <a:ext cx="10979645" cy="5485511"/>
          </a:xfrm>
          <a:prstGeom prst="rect">
            <a:avLst/>
          </a:prstGeom>
        </p:spPr>
      </p:pic>
      <p:sp>
        <p:nvSpPr>
          <p:cNvPr id="3" name="Title 1">
            <a:extLst>
              <a:ext uri="{FF2B5EF4-FFF2-40B4-BE49-F238E27FC236}">
                <a16:creationId xmlns:a16="http://schemas.microsoft.com/office/drawing/2014/main" id="{4E45AB78-DC16-D38A-AEBD-9AEC9D204D98}"/>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2443888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744" y="611702"/>
            <a:ext cx="9746512" cy="617658"/>
          </a:xfrm>
        </p:spPr>
        <p:txBody>
          <a:bodyPr anchor="t">
            <a:noAutofit/>
          </a:bodyPr>
          <a:lstStyle/>
          <a:p>
            <a:r>
              <a:rPr lang="en-US" altLang="en-US" sz="3600" b="1" dirty="0">
                <a:solidFill>
                  <a:srgbClr val="005DAA"/>
                </a:solidFill>
                <a:latin typeface="Century Gothic" charset="0"/>
                <a:ea typeface="Century Gothic" charset="0"/>
                <a:cs typeface="Century Gothic" charset="0"/>
              </a:rPr>
              <a:t>Communicating the Value (cont.’d)</a:t>
            </a:r>
            <a:endParaRPr lang="en-US" sz="3600" b="1" dirty="0">
              <a:solidFill>
                <a:srgbClr val="005DAA"/>
              </a:solidFill>
              <a:latin typeface="Century Gothic" charset="0"/>
              <a:ea typeface="Century Gothic" charset="0"/>
              <a:cs typeface="Century Gothic" charset="0"/>
            </a:endParaRPr>
          </a:p>
        </p:txBody>
      </p:sp>
      <p:pic>
        <p:nvPicPr>
          <p:cNvPr id="11" name="Picture 10"/>
          <p:cNvPicPr>
            <a:picLocks noChangeAspect="1"/>
          </p:cNvPicPr>
          <p:nvPr/>
        </p:nvPicPr>
        <p:blipFill>
          <a:blip r:embed="rId2"/>
          <a:stretch>
            <a:fillRect/>
          </a:stretch>
        </p:blipFill>
        <p:spPr>
          <a:xfrm>
            <a:off x="11415870" y="6194067"/>
            <a:ext cx="470204" cy="470204"/>
          </a:xfrm>
          <a:prstGeom prst="rect">
            <a:avLst/>
          </a:prstGeom>
        </p:spPr>
      </p:pic>
      <p:sp>
        <p:nvSpPr>
          <p:cNvPr id="13" name="Title 1">
            <a:extLst>
              <a:ext uri="{FF2B5EF4-FFF2-40B4-BE49-F238E27FC236}">
                <a16:creationId xmlns:a16="http://schemas.microsoft.com/office/drawing/2014/main" id="{993246D6-F9B8-5943-88AC-A10EFFD35469}"/>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400" b="1" spc="100" dirty="0">
              <a:solidFill>
                <a:schemeClr val="tx2"/>
              </a:solidFill>
              <a:latin typeface="Century Gothic" charset="0"/>
              <a:ea typeface="Century Gothic" charset="0"/>
              <a:cs typeface="Century Gothic" charset="0"/>
            </a:endParaRPr>
          </a:p>
        </p:txBody>
      </p:sp>
      <p:cxnSp>
        <p:nvCxnSpPr>
          <p:cNvPr id="14" name="Straight Connector 13">
            <a:extLst>
              <a:ext uri="{FF2B5EF4-FFF2-40B4-BE49-F238E27FC236}">
                <a16:creationId xmlns:a16="http://schemas.microsoft.com/office/drawing/2014/main" id="{43AE8886-1557-D74E-9C09-B885E3E5179D}"/>
              </a:ext>
            </a:extLst>
          </p:cNvPr>
          <p:cNvCxnSpPr>
            <a:cxnSpLocks/>
          </p:cNvCxnSpPr>
          <p:nvPr/>
        </p:nvCxnSpPr>
        <p:spPr>
          <a:xfrm>
            <a:off x="4948518" y="6429170"/>
            <a:ext cx="610048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E6FC863-9590-1E01-F40D-52428416365C}"/>
              </a:ext>
            </a:extLst>
          </p:cNvPr>
          <p:cNvSpPr txBox="1"/>
          <p:nvPr/>
        </p:nvSpPr>
        <p:spPr>
          <a:xfrm>
            <a:off x="793536" y="1358014"/>
            <a:ext cx="7230140" cy="4454104"/>
          </a:xfrm>
          <a:prstGeom prst="rect">
            <a:avLst/>
          </a:prstGeom>
          <a:noFill/>
        </p:spPr>
        <p:txBody>
          <a:bodyPr wrap="square" rtlCol="0">
            <a:spAutoFit/>
          </a:bodyPr>
          <a:lstStyle/>
          <a:p>
            <a:pPr>
              <a:lnSpc>
                <a:spcPct val="150000"/>
              </a:lnSpc>
            </a:pPr>
            <a:r>
              <a:rPr lang="en-US" sz="2400" dirty="0">
                <a:latin typeface="Century Gothic" panose="020B0502020202020204" pitchFamily="34" charset="0"/>
              </a:rPr>
              <a:t>• Email</a:t>
            </a:r>
          </a:p>
          <a:p>
            <a:pPr>
              <a:lnSpc>
                <a:spcPct val="150000"/>
              </a:lnSpc>
            </a:pPr>
            <a:r>
              <a:rPr lang="en-US" sz="2400" dirty="0">
                <a:latin typeface="Century Gothic" panose="020B0502020202020204" pitchFamily="34" charset="0"/>
              </a:rPr>
              <a:t>• Breaking news updates</a:t>
            </a:r>
          </a:p>
          <a:p>
            <a:pPr>
              <a:lnSpc>
                <a:spcPct val="150000"/>
              </a:lnSpc>
            </a:pPr>
            <a:r>
              <a:rPr lang="en-US" sz="2400" dirty="0">
                <a:latin typeface="Century Gothic" panose="020B0502020202020204" pitchFamily="34" charset="0"/>
              </a:rPr>
              <a:t>• Weekly or monthly newsletter</a:t>
            </a:r>
          </a:p>
          <a:p>
            <a:pPr>
              <a:lnSpc>
                <a:spcPct val="150000"/>
              </a:lnSpc>
            </a:pPr>
            <a:r>
              <a:rPr lang="en-US" sz="2400" dirty="0">
                <a:latin typeface="Century Gothic" panose="020B0502020202020204" pitchFamily="34" charset="0"/>
              </a:rPr>
              <a:t>• Company intranet</a:t>
            </a:r>
          </a:p>
          <a:p>
            <a:pPr>
              <a:lnSpc>
                <a:spcPct val="150000"/>
              </a:lnSpc>
            </a:pPr>
            <a:r>
              <a:rPr lang="en-US" sz="2400" dirty="0">
                <a:latin typeface="Century Gothic" panose="020B0502020202020204" pitchFamily="34" charset="0"/>
              </a:rPr>
              <a:t>• Articles; social media posts</a:t>
            </a:r>
          </a:p>
          <a:p>
            <a:pPr>
              <a:lnSpc>
                <a:spcPct val="150000"/>
              </a:lnSpc>
            </a:pPr>
            <a:r>
              <a:rPr lang="en-US" sz="2400" dirty="0">
                <a:latin typeface="Century Gothic" panose="020B0502020202020204" pitchFamily="34" charset="0"/>
              </a:rPr>
              <a:t>• Teams/Zoom meetings with internal partners</a:t>
            </a:r>
          </a:p>
          <a:p>
            <a:pPr>
              <a:lnSpc>
                <a:spcPct val="150000"/>
              </a:lnSpc>
            </a:pPr>
            <a:r>
              <a:rPr lang="en-US" sz="2400" dirty="0">
                <a:latin typeface="Century Gothic" panose="020B0502020202020204" pitchFamily="34" charset="0"/>
              </a:rPr>
              <a:t>• Webinars for broader internal audiences</a:t>
            </a:r>
          </a:p>
          <a:p>
            <a:pPr>
              <a:lnSpc>
                <a:spcPct val="150000"/>
              </a:lnSpc>
            </a:pPr>
            <a:r>
              <a:rPr lang="en-US" sz="2400" dirty="0">
                <a:latin typeface="Century Gothic" panose="020B0502020202020204" pitchFamily="34" charset="0"/>
              </a:rPr>
              <a:t>• In-person meetings</a:t>
            </a:r>
          </a:p>
        </p:txBody>
      </p:sp>
      <p:pic>
        <p:nvPicPr>
          <p:cNvPr id="5" name="Picture 4">
            <a:extLst>
              <a:ext uri="{FF2B5EF4-FFF2-40B4-BE49-F238E27FC236}">
                <a16:creationId xmlns:a16="http://schemas.microsoft.com/office/drawing/2014/main" id="{90A065A2-5FA4-1087-19C0-597B8E04BE1F}"/>
              </a:ext>
            </a:extLst>
          </p:cNvPr>
          <p:cNvPicPr>
            <a:picLocks noChangeAspect="1"/>
          </p:cNvPicPr>
          <p:nvPr/>
        </p:nvPicPr>
        <p:blipFill>
          <a:blip r:embed="rId3"/>
          <a:stretch>
            <a:fillRect/>
          </a:stretch>
        </p:blipFill>
        <p:spPr>
          <a:xfrm>
            <a:off x="7084958" y="1513692"/>
            <a:ext cx="4801116" cy="2792486"/>
          </a:xfrm>
          <a:prstGeom prst="rect">
            <a:avLst/>
          </a:prstGeom>
        </p:spPr>
      </p:pic>
      <p:sp>
        <p:nvSpPr>
          <p:cNvPr id="4" name="Title 1">
            <a:extLst>
              <a:ext uri="{FF2B5EF4-FFF2-40B4-BE49-F238E27FC236}">
                <a16:creationId xmlns:a16="http://schemas.microsoft.com/office/drawing/2014/main" id="{2F260FAE-3FE4-DA4C-6888-C0FB42B9D2B6}"/>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787511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738E0-0BAD-41DC-8EED-8F4F8221EFCC}"/>
              </a:ext>
            </a:extLst>
          </p:cNvPr>
          <p:cNvSpPr>
            <a:spLocks noGrp="1"/>
          </p:cNvSpPr>
          <p:nvPr>
            <p:ph type="title"/>
          </p:nvPr>
        </p:nvSpPr>
        <p:spPr/>
        <p:txBody>
          <a:bodyPr>
            <a:normAutofit/>
          </a:bodyPr>
          <a:lstStyle/>
          <a:p>
            <a:pPr algn="ctr"/>
            <a:r>
              <a:rPr lang="en-US" sz="3600" b="1" dirty="0">
                <a:solidFill>
                  <a:srgbClr val="005DAA"/>
                </a:solidFill>
                <a:latin typeface="Century Gothic" panose="020B0502020202020204" pitchFamily="34" charset="0"/>
                <a:cs typeface="Arial" panose="020B0604020202020204" pitchFamily="34" charset="0"/>
              </a:rPr>
              <a:t>Are These Public Affairs KPIs?</a:t>
            </a:r>
            <a:endParaRPr lang="en-US" sz="3600" dirty="0"/>
          </a:p>
        </p:txBody>
      </p:sp>
      <p:sp>
        <p:nvSpPr>
          <p:cNvPr id="3" name="Content Placeholder 2">
            <a:extLst>
              <a:ext uri="{FF2B5EF4-FFF2-40B4-BE49-F238E27FC236}">
                <a16:creationId xmlns:a16="http://schemas.microsoft.com/office/drawing/2014/main" id="{377837DC-5751-449C-B1EA-A6971E8E52D8}"/>
              </a:ext>
            </a:extLst>
          </p:cNvPr>
          <p:cNvSpPr>
            <a:spLocks noGrp="1"/>
          </p:cNvSpPr>
          <p:nvPr>
            <p:ph idx="1"/>
          </p:nvPr>
        </p:nvSpPr>
        <p:spPr>
          <a:xfrm>
            <a:off x="369848" y="1912138"/>
            <a:ext cx="10679151" cy="4351338"/>
          </a:xfrm>
        </p:spPr>
        <p:txBody>
          <a:bodyPr>
            <a:normAutofit/>
          </a:bodyPr>
          <a:lstStyle/>
          <a:p>
            <a:pPr marL="803275" indent="-346075">
              <a:spcAft>
                <a:spcPts val="600"/>
              </a:spcAft>
              <a:defRPr/>
            </a:pPr>
            <a:r>
              <a:rPr lang="en-US" sz="2200" u="sng" dirty="0">
                <a:latin typeface="Century Gothic" panose="020B0502020202020204" pitchFamily="34" charset="0"/>
                <a:cs typeface="Arial" panose="020B0604020202020204" pitchFamily="34" charset="0"/>
              </a:rPr>
              <a:t>Example #1</a:t>
            </a:r>
            <a:r>
              <a:rPr lang="en-US" sz="2200" dirty="0">
                <a:latin typeface="Century Gothic" panose="020B0502020202020204" pitchFamily="34" charset="0"/>
                <a:cs typeface="Arial" panose="020B0604020202020204" pitchFamily="34" charset="0"/>
              </a:rPr>
              <a:t>: An energy association recruits </a:t>
            </a:r>
            <a:r>
              <a:rPr lang="en-US" sz="2200" b="1" dirty="0">
                <a:latin typeface="Century Gothic" panose="020B0502020202020204" pitchFamily="34" charset="0"/>
                <a:cs typeface="Arial" panose="020B0604020202020204" pitchFamily="34" charset="0"/>
              </a:rPr>
              <a:t>10 organizations to join a coalition</a:t>
            </a:r>
            <a:r>
              <a:rPr lang="en-US" sz="2200" dirty="0">
                <a:latin typeface="Century Gothic" panose="020B0502020202020204" pitchFamily="34" charset="0"/>
                <a:cs typeface="Arial" panose="020B0604020202020204" pitchFamily="34" charset="0"/>
              </a:rPr>
              <a:t>.</a:t>
            </a:r>
          </a:p>
          <a:p>
            <a:pPr marL="803275" indent="-346075">
              <a:spcAft>
                <a:spcPts val="600"/>
              </a:spcAft>
              <a:defRPr/>
            </a:pPr>
            <a:r>
              <a:rPr lang="en-US" sz="2200" u="sng" dirty="0">
                <a:latin typeface="Century Gothic" panose="020B0502020202020204" pitchFamily="34" charset="0"/>
                <a:cs typeface="Arial" panose="020B0604020202020204" pitchFamily="34" charset="0"/>
              </a:rPr>
              <a:t>Example #2</a:t>
            </a:r>
            <a:r>
              <a:rPr lang="en-US" sz="2200" dirty="0">
                <a:latin typeface="Century Gothic" panose="020B0502020202020204" pitchFamily="34" charset="0"/>
                <a:cs typeface="Arial" panose="020B0604020202020204" pitchFamily="34" charset="0"/>
              </a:rPr>
              <a:t>: A utility forms </a:t>
            </a:r>
            <a:r>
              <a:rPr lang="en-US" sz="2200" b="1" dirty="0">
                <a:latin typeface="Century Gothic" panose="020B0502020202020204" pitchFamily="34" charset="0"/>
                <a:cs typeface="Arial" panose="020B0604020202020204" pitchFamily="34" charset="0"/>
              </a:rPr>
              <a:t>community advisory boards </a:t>
            </a:r>
            <a:r>
              <a:rPr lang="en-US" sz="2200" dirty="0">
                <a:latin typeface="Century Gothic" panose="020B0502020202020204" pitchFamily="34" charset="0"/>
                <a:cs typeface="Arial" panose="020B0604020202020204" pitchFamily="34" charset="0"/>
              </a:rPr>
              <a:t>in cities and towns where services and facilities are being expanded. </a:t>
            </a:r>
          </a:p>
          <a:p>
            <a:pPr marL="803275" indent="-346075">
              <a:spcAft>
                <a:spcPts val="600"/>
              </a:spcAft>
              <a:defRPr/>
            </a:pPr>
            <a:r>
              <a:rPr lang="en-US" sz="2200" u="sng" dirty="0">
                <a:latin typeface="Century Gothic" panose="020B0502020202020204" pitchFamily="34" charset="0"/>
                <a:cs typeface="Arial" panose="020B0604020202020204" pitchFamily="34" charset="0"/>
              </a:rPr>
              <a:t>Example #3</a:t>
            </a:r>
            <a:r>
              <a:rPr lang="en-US" sz="2200" dirty="0">
                <a:latin typeface="Century Gothic" panose="020B0502020202020204" pitchFamily="34" charset="0"/>
                <a:cs typeface="Arial" panose="020B0604020202020204" pitchFamily="34" charset="0"/>
              </a:rPr>
              <a:t>: A tech company recruits a </a:t>
            </a:r>
            <a:r>
              <a:rPr lang="en-US" sz="2200" b="1" dirty="0">
                <a:latin typeface="Century Gothic" panose="020B0502020202020204" pitchFamily="34" charset="0"/>
                <a:cs typeface="Arial" panose="020B0604020202020204" pitchFamily="34" charset="0"/>
              </a:rPr>
              <a:t>grassroots network of 100 employees </a:t>
            </a:r>
            <a:r>
              <a:rPr lang="en-US" sz="2200" dirty="0">
                <a:latin typeface="Century Gothic" panose="020B0502020202020204" pitchFamily="34" charset="0"/>
                <a:cs typeface="Arial" panose="020B0604020202020204" pitchFamily="34" charset="0"/>
              </a:rPr>
              <a:t>who are prepared to respond to calls for action.</a:t>
            </a:r>
          </a:p>
          <a:p>
            <a:pPr marL="803275" indent="-346075">
              <a:spcAft>
                <a:spcPts val="600"/>
              </a:spcAft>
              <a:defRPr/>
            </a:pPr>
            <a:r>
              <a:rPr lang="en-US" sz="2200" u="sng" dirty="0">
                <a:latin typeface="Century Gothic" panose="020B0502020202020204" pitchFamily="34" charset="0"/>
                <a:cs typeface="Arial" panose="020B0604020202020204" pitchFamily="34" charset="0"/>
              </a:rPr>
              <a:t>Example #4</a:t>
            </a:r>
            <a:r>
              <a:rPr lang="en-US" sz="2200" dirty="0">
                <a:latin typeface="Century Gothic" panose="020B0502020202020204" pitchFamily="34" charset="0"/>
                <a:cs typeface="Arial" panose="020B0604020202020204" pitchFamily="34" charset="0"/>
              </a:rPr>
              <a:t>: Through digital advertising, a pharmaceutical company recruits a </a:t>
            </a:r>
            <a:r>
              <a:rPr lang="en-US" sz="2200" b="1" dirty="0">
                <a:latin typeface="Century Gothic" panose="020B0502020202020204" pitchFamily="34" charset="0"/>
                <a:cs typeface="Arial" panose="020B0604020202020204" pitchFamily="34" charset="0"/>
              </a:rPr>
              <a:t>diverse group of 5,000 people </a:t>
            </a:r>
            <a:r>
              <a:rPr lang="en-US" sz="2200" dirty="0">
                <a:latin typeface="Century Gothic" panose="020B0502020202020204" pitchFamily="34" charset="0"/>
                <a:cs typeface="Arial" panose="020B0604020202020204" pitchFamily="34" charset="0"/>
              </a:rPr>
              <a:t>to become champions for government support of bio-pharma research. </a:t>
            </a:r>
          </a:p>
          <a:p>
            <a:endParaRPr lang="en-US" dirty="0"/>
          </a:p>
        </p:txBody>
      </p:sp>
      <p:pic>
        <p:nvPicPr>
          <p:cNvPr id="5" name="Picture 4">
            <a:extLst>
              <a:ext uri="{FF2B5EF4-FFF2-40B4-BE49-F238E27FC236}">
                <a16:creationId xmlns:a16="http://schemas.microsoft.com/office/drawing/2014/main" id="{DAF91836-54A4-4AE6-B8D3-D567BBB61C51}"/>
              </a:ext>
            </a:extLst>
          </p:cNvPr>
          <p:cNvPicPr>
            <a:picLocks noChangeAspect="1"/>
          </p:cNvPicPr>
          <p:nvPr/>
        </p:nvPicPr>
        <p:blipFill>
          <a:blip r:embed="rId3"/>
          <a:stretch>
            <a:fillRect/>
          </a:stretch>
        </p:blipFill>
        <p:spPr>
          <a:xfrm>
            <a:off x="11415870" y="6249823"/>
            <a:ext cx="470204" cy="470204"/>
          </a:xfrm>
          <a:prstGeom prst="rect">
            <a:avLst/>
          </a:prstGeom>
        </p:spPr>
      </p:pic>
      <p:cxnSp>
        <p:nvCxnSpPr>
          <p:cNvPr id="6" name="Straight Connector 5">
            <a:extLst>
              <a:ext uri="{FF2B5EF4-FFF2-40B4-BE49-F238E27FC236}">
                <a16:creationId xmlns:a16="http://schemas.microsoft.com/office/drawing/2014/main" id="{5AB96D14-B3C1-E9AF-3CBD-5A734499A29F}"/>
              </a:ext>
            </a:extLst>
          </p:cNvPr>
          <p:cNvCxnSpPr>
            <a:cxnSpLocks/>
          </p:cNvCxnSpPr>
          <p:nvPr/>
        </p:nvCxnSpPr>
        <p:spPr>
          <a:xfrm>
            <a:off x="4873083" y="6484926"/>
            <a:ext cx="617591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5A979AA0-773C-3856-E584-29A7113F42CB}"/>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1695845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00698-7654-EDEB-C7C6-3A5D73F72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F9F50-2C62-AD45-65D8-3BD8E846BDE8}"/>
              </a:ext>
            </a:extLst>
          </p:cNvPr>
          <p:cNvSpPr>
            <a:spLocks noGrp="1"/>
          </p:cNvSpPr>
          <p:nvPr>
            <p:ph type="title"/>
          </p:nvPr>
        </p:nvSpPr>
        <p:spPr/>
        <p:txBody>
          <a:bodyPr>
            <a:normAutofit/>
          </a:bodyPr>
          <a:lstStyle/>
          <a:p>
            <a:pPr algn="ctr"/>
            <a:r>
              <a:rPr lang="en-US" sz="3600" b="1" dirty="0">
                <a:solidFill>
                  <a:srgbClr val="005DAA"/>
                </a:solidFill>
                <a:latin typeface="Century Gothic" panose="020B0502020202020204" pitchFamily="34" charset="0"/>
                <a:cs typeface="Arial" panose="020B0604020202020204" pitchFamily="34" charset="0"/>
              </a:rPr>
              <a:t>Most Common Measurement Tools</a:t>
            </a:r>
            <a:endParaRPr lang="en-US" sz="3600" dirty="0"/>
          </a:p>
        </p:txBody>
      </p:sp>
      <p:pic>
        <p:nvPicPr>
          <p:cNvPr id="5" name="Picture 4">
            <a:extLst>
              <a:ext uri="{FF2B5EF4-FFF2-40B4-BE49-F238E27FC236}">
                <a16:creationId xmlns:a16="http://schemas.microsoft.com/office/drawing/2014/main" id="{9780F88F-72ED-8C1C-7B04-5D95D5E40D88}"/>
              </a:ext>
            </a:extLst>
          </p:cNvPr>
          <p:cNvPicPr>
            <a:picLocks noChangeAspect="1"/>
          </p:cNvPicPr>
          <p:nvPr/>
        </p:nvPicPr>
        <p:blipFill>
          <a:blip r:embed="rId3"/>
          <a:stretch>
            <a:fillRect/>
          </a:stretch>
        </p:blipFill>
        <p:spPr>
          <a:xfrm>
            <a:off x="11415870" y="6249823"/>
            <a:ext cx="470204" cy="470204"/>
          </a:xfrm>
          <a:prstGeom prst="rect">
            <a:avLst/>
          </a:prstGeom>
        </p:spPr>
      </p:pic>
      <p:cxnSp>
        <p:nvCxnSpPr>
          <p:cNvPr id="6" name="Straight Connector 5">
            <a:extLst>
              <a:ext uri="{FF2B5EF4-FFF2-40B4-BE49-F238E27FC236}">
                <a16:creationId xmlns:a16="http://schemas.microsoft.com/office/drawing/2014/main" id="{CEAB7B70-8F45-0EBA-3669-44602E729799}"/>
              </a:ext>
            </a:extLst>
          </p:cNvPr>
          <p:cNvCxnSpPr>
            <a:cxnSpLocks/>
          </p:cNvCxnSpPr>
          <p:nvPr/>
        </p:nvCxnSpPr>
        <p:spPr>
          <a:xfrm>
            <a:off x="4873083" y="6484926"/>
            <a:ext cx="617591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8">
            <a:extLst>
              <a:ext uri="{FF2B5EF4-FFF2-40B4-BE49-F238E27FC236}">
                <a16:creationId xmlns:a16="http://schemas.microsoft.com/office/drawing/2014/main" id="{8873E9D2-8D6A-7B28-B216-282D9A4429EB}"/>
              </a:ext>
            </a:extLst>
          </p:cNvPr>
          <p:cNvGraphicFramePr>
            <a:graphicFrameLocks noGrp="1"/>
          </p:cNvGraphicFramePr>
          <p:nvPr>
            <p:ph idx="1"/>
          </p:nvPr>
        </p:nvGraphicFramePr>
        <p:xfrm>
          <a:off x="838200" y="1825625"/>
          <a:ext cx="10515597" cy="357124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291080078"/>
                    </a:ext>
                  </a:extLst>
                </a:gridCol>
                <a:gridCol w="3505199">
                  <a:extLst>
                    <a:ext uri="{9D8B030D-6E8A-4147-A177-3AD203B41FA5}">
                      <a16:colId xmlns:a16="http://schemas.microsoft.com/office/drawing/2014/main" val="3966986070"/>
                    </a:ext>
                  </a:extLst>
                </a:gridCol>
                <a:gridCol w="3505199">
                  <a:extLst>
                    <a:ext uri="{9D8B030D-6E8A-4147-A177-3AD203B41FA5}">
                      <a16:colId xmlns:a16="http://schemas.microsoft.com/office/drawing/2014/main" val="373484282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cs typeface="Arial" panose="020B0604020202020204" pitchFamily="34" charset="0"/>
                        </a:rPr>
                        <a:t>Measurement Tool</a:t>
                      </a:r>
                    </a:p>
                  </a:txBody>
                  <a:tcPr/>
                </a:tc>
                <a:tc>
                  <a:txBody>
                    <a:bodyPr/>
                    <a:lstStyle/>
                    <a:p>
                      <a:r>
                        <a:rPr lang="en-US" dirty="0">
                          <a:latin typeface="Century Gothic" panose="020B0502020202020204" pitchFamily="34" charset="0"/>
                        </a:rPr>
                        <a:t>When to Use It</a:t>
                      </a:r>
                    </a:p>
                  </a:txBody>
                  <a:tcPr/>
                </a:tc>
                <a:tc>
                  <a:txBody>
                    <a:bodyPr/>
                    <a:lstStyle/>
                    <a:p>
                      <a:r>
                        <a:rPr lang="en-US" dirty="0">
                          <a:latin typeface="Century Gothic" panose="020B0502020202020204" pitchFamily="34" charset="0"/>
                        </a:rPr>
                        <a:t>Advantages</a:t>
                      </a:r>
                    </a:p>
                  </a:txBody>
                  <a:tcPr/>
                </a:tc>
                <a:extLst>
                  <a:ext uri="{0D108BD9-81ED-4DB2-BD59-A6C34878D82A}">
                    <a16:rowId xmlns:a16="http://schemas.microsoft.com/office/drawing/2014/main" val="962581166"/>
                  </a:ext>
                </a:extLst>
              </a:tr>
              <a:tr h="370840">
                <a:tc>
                  <a:txBody>
                    <a:bodyPr/>
                    <a:lstStyle/>
                    <a:p>
                      <a:r>
                        <a:rPr lang="en-US" dirty="0">
                          <a:latin typeface="Century Gothic" panose="020B0502020202020204" pitchFamily="34" charset="0"/>
                        </a:rPr>
                        <a:t>Objectives Achieved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entury Gothic" panose="020B0502020202020204" pitchFamily="34" charset="0"/>
                          <a:cs typeface="Arial" panose="020B0604020202020204" pitchFamily="34" charset="0"/>
                        </a:rPr>
                        <a:t>Most companies use this tool in conjunction with other approaches.</a:t>
                      </a:r>
                    </a:p>
                    <a:p>
                      <a:endParaRPr lang="en-US" dirty="0"/>
                    </a:p>
                  </a:txBody>
                  <a:tcPr/>
                </a:tc>
                <a:tc>
                  <a:txBody>
                    <a:bodyPr/>
                    <a:lstStyle/>
                    <a:p>
                      <a:r>
                        <a:rPr lang="en-US" sz="1800" dirty="0">
                          <a:latin typeface="Century Gothic" panose="020B0502020202020204" pitchFamily="34" charset="0"/>
                          <a:cs typeface="Arial" panose="020B0604020202020204" pitchFamily="34" charset="0"/>
                        </a:rPr>
                        <a:t>Objectives can support company priorities such as easier market access, reduced costs or lower regulatory risk.</a:t>
                      </a:r>
                      <a:endParaRPr lang="en-US" dirty="0"/>
                    </a:p>
                  </a:txBody>
                  <a:tcPr/>
                </a:tc>
                <a:extLst>
                  <a:ext uri="{0D108BD9-81ED-4DB2-BD59-A6C34878D82A}">
                    <a16:rowId xmlns:a16="http://schemas.microsoft.com/office/drawing/2014/main" val="437320166"/>
                  </a:ext>
                </a:extLst>
              </a:tr>
              <a:tr h="370840">
                <a:tc>
                  <a:txBody>
                    <a:bodyPr/>
                    <a:lstStyle/>
                    <a:p>
                      <a:r>
                        <a:rPr lang="en-US" dirty="0">
                          <a:latin typeface="Century Gothic" panose="020B0502020202020204" pitchFamily="34" charset="0"/>
                        </a:rPr>
                        <a:t>Internal Stakeholder Satisfaction</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entury Gothic" panose="020B0502020202020204" pitchFamily="34" charset="0"/>
                          <a:cs typeface="Arial" panose="020B0604020202020204" pitchFamily="34" charset="0"/>
                        </a:rPr>
                        <a:t>Companies with cultures that emphasize internal customer service, or in which business units' contract with public affairs, often use this tool. </a:t>
                      </a:r>
                    </a:p>
                    <a:p>
                      <a:endParaRPr lang="en-US" dirty="0"/>
                    </a:p>
                  </a:txBody>
                  <a:tcPr/>
                </a:tc>
                <a:tc>
                  <a:txBody>
                    <a:bodyPr/>
                    <a:lstStyle/>
                    <a:p>
                      <a:r>
                        <a:rPr lang="en-US" sz="1800" dirty="0">
                          <a:latin typeface="Century Gothic" panose="020B0502020202020204" pitchFamily="34" charset="0"/>
                          <a:cs typeface="Arial" panose="020B0604020202020204" pitchFamily="34" charset="0"/>
                        </a:rPr>
                        <a:t>Interaction creates opportunities for buy-in, feedback and collaboration with senior management. </a:t>
                      </a:r>
                      <a:endParaRPr lang="en-US" dirty="0"/>
                    </a:p>
                  </a:txBody>
                  <a:tcPr/>
                </a:tc>
                <a:extLst>
                  <a:ext uri="{0D108BD9-81ED-4DB2-BD59-A6C34878D82A}">
                    <a16:rowId xmlns:a16="http://schemas.microsoft.com/office/drawing/2014/main" val="1806525243"/>
                  </a:ext>
                </a:extLst>
              </a:tr>
            </a:tbl>
          </a:graphicData>
        </a:graphic>
      </p:graphicFrame>
      <p:sp>
        <p:nvSpPr>
          <p:cNvPr id="3" name="Title 1">
            <a:extLst>
              <a:ext uri="{FF2B5EF4-FFF2-40B4-BE49-F238E27FC236}">
                <a16:creationId xmlns:a16="http://schemas.microsoft.com/office/drawing/2014/main" id="{FD4DF4D4-57DE-D104-48FF-809088D29E6A}"/>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2935935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984D4-743C-F40B-2617-543DED147DE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53C96B0-6F0F-51C2-A8DC-849134C1753D}"/>
              </a:ext>
            </a:extLst>
          </p:cNvPr>
          <p:cNvSpPr>
            <a:spLocks noGrp="1"/>
          </p:cNvSpPr>
          <p:nvPr>
            <p:ph type="title"/>
          </p:nvPr>
        </p:nvSpPr>
        <p:spPr>
          <a:xfrm>
            <a:off x="838200" y="365125"/>
            <a:ext cx="10515600" cy="1325563"/>
          </a:xfrm>
        </p:spPr>
        <p:txBody>
          <a:bodyPr>
            <a:normAutofit/>
          </a:bodyPr>
          <a:lstStyle/>
          <a:p>
            <a:pPr algn="ctr"/>
            <a:r>
              <a:rPr lang="en-US" sz="3600" b="1" dirty="0">
                <a:solidFill>
                  <a:srgbClr val="005DAA"/>
                </a:solidFill>
                <a:latin typeface="Century Gothic" panose="020B0502020202020204" pitchFamily="34" charset="0"/>
                <a:cs typeface="Arial" panose="020B0604020202020204" pitchFamily="34" charset="0"/>
              </a:rPr>
              <a:t>Most Common Measurement Tools</a:t>
            </a:r>
            <a:endParaRPr lang="en-US" sz="3600" dirty="0"/>
          </a:p>
        </p:txBody>
      </p:sp>
      <p:pic>
        <p:nvPicPr>
          <p:cNvPr id="10" name="Picture 9">
            <a:extLst>
              <a:ext uri="{FF2B5EF4-FFF2-40B4-BE49-F238E27FC236}">
                <a16:creationId xmlns:a16="http://schemas.microsoft.com/office/drawing/2014/main" id="{DDA70CC3-CE7D-8E95-4CB1-3477F8E2C207}"/>
              </a:ext>
            </a:extLst>
          </p:cNvPr>
          <p:cNvPicPr>
            <a:picLocks noChangeAspect="1"/>
          </p:cNvPicPr>
          <p:nvPr/>
        </p:nvPicPr>
        <p:blipFill>
          <a:blip r:embed="rId3"/>
          <a:stretch>
            <a:fillRect/>
          </a:stretch>
        </p:blipFill>
        <p:spPr>
          <a:xfrm>
            <a:off x="11415870" y="6249823"/>
            <a:ext cx="470204" cy="470204"/>
          </a:xfrm>
          <a:prstGeom prst="rect">
            <a:avLst/>
          </a:prstGeom>
        </p:spPr>
      </p:pic>
      <p:cxnSp>
        <p:nvCxnSpPr>
          <p:cNvPr id="11" name="Straight Connector 10">
            <a:extLst>
              <a:ext uri="{FF2B5EF4-FFF2-40B4-BE49-F238E27FC236}">
                <a16:creationId xmlns:a16="http://schemas.microsoft.com/office/drawing/2014/main" id="{96026DDD-14E1-C0EC-45B9-C6B4D25D506B}"/>
              </a:ext>
            </a:extLst>
          </p:cNvPr>
          <p:cNvCxnSpPr>
            <a:cxnSpLocks/>
          </p:cNvCxnSpPr>
          <p:nvPr/>
        </p:nvCxnSpPr>
        <p:spPr>
          <a:xfrm>
            <a:off x="4873083" y="6484926"/>
            <a:ext cx="617591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8">
            <a:extLst>
              <a:ext uri="{FF2B5EF4-FFF2-40B4-BE49-F238E27FC236}">
                <a16:creationId xmlns:a16="http://schemas.microsoft.com/office/drawing/2014/main" id="{8098F1E6-096B-0765-FAC8-3748A11008ED}"/>
              </a:ext>
            </a:extLst>
          </p:cNvPr>
          <p:cNvGraphicFramePr>
            <a:graphicFrameLocks/>
          </p:cNvGraphicFramePr>
          <p:nvPr/>
        </p:nvGraphicFramePr>
        <p:xfrm>
          <a:off x="838200" y="1825625"/>
          <a:ext cx="10515597" cy="41198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291080078"/>
                    </a:ext>
                  </a:extLst>
                </a:gridCol>
                <a:gridCol w="3505199">
                  <a:extLst>
                    <a:ext uri="{9D8B030D-6E8A-4147-A177-3AD203B41FA5}">
                      <a16:colId xmlns:a16="http://schemas.microsoft.com/office/drawing/2014/main" val="3966986070"/>
                    </a:ext>
                  </a:extLst>
                </a:gridCol>
                <a:gridCol w="3505199">
                  <a:extLst>
                    <a:ext uri="{9D8B030D-6E8A-4147-A177-3AD203B41FA5}">
                      <a16:colId xmlns:a16="http://schemas.microsoft.com/office/drawing/2014/main" val="373484282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cs typeface="Arial" panose="020B0604020202020204" pitchFamily="34" charset="0"/>
                        </a:rPr>
                        <a:t>Measurement Tool</a:t>
                      </a:r>
                    </a:p>
                  </a:txBody>
                  <a:tcPr/>
                </a:tc>
                <a:tc>
                  <a:txBody>
                    <a:bodyPr/>
                    <a:lstStyle/>
                    <a:p>
                      <a:r>
                        <a:rPr lang="en-US" dirty="0">
                          <a:latin typeface="Century Gothic" panose="020B0502020202020204" pitchFamily="34" charset="0"/>
                        </a:rPr>
                        <a:t>When to Use It</a:t>
                      </a:r>
                    </a:p>
                  </a:txBody>
                  <a:tcPr/>
                </a:tc>
                <a:tc>
                  <a:txBody>
                    <a:bodyPr/>
                    <a:lstStyle/>
                    <a:p>
                      <a:r>
                        <a:rPr lang="en-US" dirty="0">
                          <a:latin typeface="Century Gothic" panose="020B0502020202020204" pitchFamily="34" charset="0"/>
                        </a:rPr>
                        <a:t>Advantages</a:t>
                      </a:r>
                    </a:p>
                  </a:txBody>
                  <a:tcPr/>
                </a:tc>
                <a:extLst>
                  <a:ext uri="{0D108BD9-81ED-4DB2-BD59-A6C34878D82A}">
                    <a16:rowId xmlns:a16="http://schemas.microsoft.com/office/drawing/2014/main" val="962581166"/>
                  </a:ext>
                </a:extLst>
              </a:tr>
              <a:tr h="370840">
                <a:tc>
                  <a:txBody>
                    <a:bodyPr/>
                    <a:lstStyle/>
                    <a:p>
                      <a:r>
                        <a:rPr lang="en-US" dirty="0">
                          <a:latin typeface="Century Gothic" panose="020B0502020202020204" pitchFamily="34" charset="0"/>
                        </a:rPr>
                        <a:t>External Stakeholder Satisfaction</a:t>
                      </a:r>
                    </a:p>
                  </a:txBody>
                  <a:tcPr/>
                </a:tc>
                <a:tc>
                  <a:txBody>
                    <a:bodyPr/>
                    <a:lstStyle/>
                    <a:p>
                      <a:pPr marL="0" indent="0">
                        <a:buNone/>
                      </a:pPr>
                      <a:r>
                        <a:rPr lang="en-US" sz="1800" dirty="0">
                          <a:latin typeface="Century Gothic" panose="020B0502020202020204" pitchFamily="34" charset="0"/>
                          <a:cs typeface="Arial" panose="020B0604020202020204" pitchFamily="34" charset="0"/>
                        </a:rPr>
                        <a:t>Major brands frequently conduct external polls. Some firms survey thought leaders to see if their voice is being heard on public policy matters.</a:t>
                      </a:r>
                    </a:p>
                    <a:p>
                      <a:endParaRPr lang="en-US" dirty="0"/>
                    </a:p>
                  </a:txBody>
                  <a:tcPr/>
                </a:tc>
                <a:tc>
                  <a:txBody>
                    <a:bodyPr/>
                    <a:lstStyle/>
                    <a:p>
                      <a:r>
                        <a:rPr lang="en-US" sz="1800" dirty="0">
                          <a:latin typeface="Century Gothic" panose="020B0502020202020204" pitchFamily="34" charset="0"/>
                          <a:cs typeface="Arial" panose="020B0604020202020204" pitchFamily="34" charset="0"/>
                        </a:rPr>
                        <a:t>Data are useful for benchmarking perceptions about the company’s influence and reputation with specific audiences. </a:t>
                      </a:r>
                      <a:endParaRPr lang="en-US" dirty="0"/>
                    </a:p>
                  </a:txBody>
                  <a:tcPr/>
                </a:tc>
                <a:extLst>
                  <a:ext uri="{0D108BD9-81ED-4DB2-BD59-A6C34878D82A}">
                    <a16:rowId xmlns:a16="http://schemas.microsoft.com/office/drawing/2014/main" val="437320166"/>
                  </a:ext>
                </a:extLst>
              </a:tr>
              <a:tr h="370840">
                <a:tc>
                  <a:txBody>
                    <a:bodyPr/>
                    <a:lstStyle/>
                    <a:p>
                      <a:r>
                        <a:rPr lang="en-US" dirty="0">
                          <a:latin typeface="Century Gothic" panose="020B0502020202020204" pitchFamily="34" charset="0"/>
                        </a:rPr>
                        <a:t>Legislative Wins/Losses</a:t>
                      </a:r>
                    </a:p>
                    <a:p>
                      <a:endParaRPr lang="en-US" dirty="0"/>
                    </a:p>
                  </a:txBody>
                  <a:tcPr/>
                </a:tc>
                <a:tc>
                  <a:txBody>
                    <a:bodyPr/>
                    <a:lstStyle/>
                    <a:p>
                      <a:pPr marL="0" indent="0">
                        <a:buNone/>
                      </a:pPr>
                      <a:r>
                        <a:rPr lang="en-US" sz="1800" dirty="0">
                          <a:latin typeface="Century Gothic" panose="020B0502020202020204" pitchFamily="34" charset="0"/>
                          <a:cs typeface="Arial" panose="020B0604020202020204" pitchFamily="34" charset="0"/>
                        </a:rPr>
                        <a:t>This method is often used to evaluate government relations staff, but political gridlock can make it problematic.</a:t>
                      </a:r>
                    </a:p>
                    <a:p>
                      <a:endParaRPr lang="en-US" dirty="0"/>
                    </a:p>
                  </a:txBody>
                  <a:tcPr/>
                </a:tc>
                <a:tc>
                  <a:txBody>
                    <a:bodyPr/>
                    <a:lstStyle/>
                    <a:p>
                      <a:r>
                        <a:rPr lang="en-US" sz="1800" dirty="0">
                          <a:latin typeface="Century Gothic" panose="020B0502020202020204" pitchFamily="34" charset="0"/>
                          <a:cs typeface="Arial" panose="020B0604020202020204" pitchFamily="34" charset="0"/>
                        </a:rPr>
                        <a:t>Clear legislative goals provide clarity about success or failure of advocacy efforts. </a:t>
                      </a:r>
                      <a:endParaRPr lang="en-US" dirty="0"/>
                    </a:p>
                  </a:txBody>
                  <a:tcPr/>
                </a:tc>
                <a:extLst>
                  <a:ext uri="{0D108BD9-81ED-4DB2-BD59-A6C34878D82A}">
                    <a16:rowId xmlns:a16="http://schemas.microsoft.com/office/drawing/2014/main" val="1806525243"/>
                  </a:ext>
                </a:extLst>
              </a:tr>
            </a:tbl>
          </a:graphicData>
        </a:graphic>
      </p:graphicFrame>
      <p:sp>
        <p:nvSpPr>
          <p:cNvPr id="2" name="Title 1">
            <a:extLst>
              <a:ext uri="{FF2B5EF4-FFF2-40B4-BE49-F238E27FC236}">
                <a16:creationId xmlns:a16="http://schemas.microsoft.com/office/drawing/2014/main" id="{9B494842-BB2B-4282-3295-022FC55D95DC}"/>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2838555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4EDDF-88DB-A074-F319-B4281769E07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9C9E5B8-A290-ED63-144B-4DA8BE74D05E}"/>
              </a:ext>
            </a:extLst>
          </p:cNvPr>
          <p:cNvSpPr>
            <a:spLocks noGrp="1"/>
          </p:cNvSpPr>
          <p:nvPr>
            <p:ph type="title"/>
          </p:nvPr>
        </p:nvSpPr>
        <p:spPr>
          <a:xfrm>
            <a:off x="838200" y="122861"/>
            <a:ext cx="10515600" cy="803574"/>
          </a:xfrm>
        </p:spPr>
        <p:txBody>
          <a:bodyPr>
            <a:normAutofit/>
          </a:bodyPr>
          <a:lstStyle/>
          <a:p>
            <a:pPr algn="ctr"/>
            <a:r>
              <a:rPr lang="en-US" sz="3600" b="1" dirty="0">
                <a:solidFill>
                  <a:srgbClr val="005DAA"/>
                </a:solidFill>
                <a:latin typeface="Century Gothic" panose="020B0502020202020204" pitchFamily="34" charset="0"/>
                <a:cs typeface="Arial" panose="020B0604020202020204" pitchFamily="34" charset="0"/>
              </a:rPr>
              <a:t>Most Common Measurement Tools</a:t>
            </a:r>
            <a:endParaRPr lang="en-US" sz="3600" dirty="0"/>
          </a:p>
        </p:txBody>
      </p:sp>
      <p:pic>
        <p:nvPicPr>
          <p:cNvPr id="8" name="Picture 7">
            <a:extLst>
              <a:ext uri="{FF2B5EF4-FFF2-40B4-BE49-F238E27FC236}">
                <a16:creationId xmlns:a16="http://schemas.microsoft.com/office/drawing/2014/main" id="{5418ED93-3722-65C2-6759-80CAA857016E}"/>
              </a:ext>
            </a:extLst>
          </p:cNvPr>
          <p:cNvPicPr>
            <a:picLocks noChangeAspect="1"/>
          </p:cNvPicPr>
          <p:nvPr/>
        </p:nvPicPr>
        <p:blipFill>
          <a:blip r:embed="rId3"/>
          <a:stretch>
            <a:fillRect/>
          </a:stretch>
        </p:blipFill>
        <p:spPr>
          <a:xfrm>
            <a:off x="11415870" y="6249823"/>
            <a:ext cx="470204" cy="470204"/>
          </a:xfrm>
          <a:prstGeom prst="rect">
            <a:avLst/>
          </a:prstGeom>
        </p:spPr>
      </p:pic>
      <p:cxnSp>
        <p:nvCxnSpPr>
          <p:cNvPr id="9" name="Straight Connector 8">
            <a:extLst>
              <a:ext uri="{FF2B5EF4-FFF2-40B4-BE49-F238E27FC236}">
                <a16:creationId xmlns:a16="http://schemas.microsoft.com/office/drawing/2014/main" id="{B19572F2-396E-B9BB-E41C-5AF6B6B55875}"/>
              </a:ext>
            </a:extLst>
          </p:cNvPr>
          <p:cNvCxnSpPr>
            <a:cxnSpLocks/>
          </p:cNvCxnSpPr>
          <p:nvPr/>
        </p:nvCxnSpPr>
        <p:spPr>
          <a:xfrm>
            <a:off x="4873083" y="6484926"/>
            <a:ext cx="617591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8">
            <a:extLst>
              <a:ext uri="{FF2B5EF4-FFF2-40B4-BE49-F238E27FC236}">
                <a16:creationId xmlns:a16="http://schemas.microsoft.com/office/drawing/2014/main" id="{23ABDBB7-8705-EBB2-C921-5ACE56656D83}"/>
              </a:ext>
            </a:extLst>
          </p:cNvPr>
          <p:cNvGraphicFramePr>
            <a:graphicFrameLocks/>
          </p:cNvGraphicFramePr>
          <p:nvPr/>
        </p:nvGraphicFramePr>
        <p:xfrm>
          <a:off x="838200" y="892882"/>
          <a:ext cx="10515597" cy="530860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291080078"/>
                    </a:ext>
                  </a:extLst>
                </a:gridCol>
                <a:gridCol w="3505199">
                  <a:extLst>
                    <a:ext uri="{9D8B030D-6E8A-4147-A177-3AD203B41FA5}">
                      <a16:colId xmlns:a16="http://schemas.microsoft.com/office/drawing/2014/main" val="3966986070"/>
                    </a:ext>
                  </a:extLst>
                </a:gridCol>
                <a:gridCol w="3505199">
                  <a:extLst>
                    <a:ext uri="{9D8B030D-6E8A-4147-A177-3AD203B41FA5}">
                      <a16:colId xmlns:a16="http://schemas.microsoft.com/office/drawing/2014/main" val="373484282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cs typeface="Arial" panose="020B0604020202020204" pitchFamily="34" charset="0"/>
                        </a:rPr>
                        <a:t>Measurement Tool</a:t>
                      </a:r>
                    </a:p>
                  </a:txBody>
                  <a:tcPr/>
                </a:tc>
                <a:tc>
                  <a:txBody>
                    <a:bodyPr/>
                    <a:lstStyle/>
                    <a:p>
                      <a:r>
                        <a:rPr lang="en-US" dirty="0">
                          <a:latin typeface="Century Gothic" panose="020B0502020202020204" pitchFamily="34" charset="0"/>
                        </a:rPr>
                        <a:t>When to Use It</a:t>
                      </a:r>
                    </a:p>
                  </a:txBody>
                  <a:tcPr/>
                </a:tc>
                <a:tc>
                  <a:txBody>
                    <a:bodyPr/>
                    <a:lstStyle/>
                    <a:p>
                      <a:r>
                        <a:rPr lang="en-US" dirty="0">
                          <a:latin typeface="Century Gothic" panose="020B0502020202020204" pitchFamily="34" charset="0"/>
                        </a:rPr>
                        <a:t>Advantages</a:t>
                      </a:r>
                    </a:p>
                  </a:txBody>
                  <a:tcPr/>
                </a:tc>
                <a:extLst>
                  <a:ext uri="{0D108BD9-81ED-4DB2-BD59-A6C34878D82A}">
                    <a16:rowId xmlns:a16="http://schemas.microsoft.com/office/drawing/2014/main" val="962581166"/>
                  </a:ext>
                </a:extLst>
              </a:tr>
              <a:tr h="370840">
                <a:tc>
                  <a:txBody>
                    <a:bodyPr/>
                    <a:lstStyle/>
                    <a:p>
                      <a:r>
                        <a:rPr lang="en-US" dirty="0">
                          <a:latin typeface="Century Gothic" panose="020B0502020202020204" pitchFamily="34" charset="0"/>
                        </a:rPr>
                        <a:t>Costs Avoided/Reduced</a:t>
                      </a:r>
                    </a:p>
                  </a:txBody>
                  <a:tcPr/>
                </a:tc>
                <a:tc>
                  <a:txBody>
                    <a:bodyPr/>
                    <a:lstStyle/>
                    <a:p>
                      <a:pPr marL="0" indent="0">
                        <a:buNone/>
                      </a:pPr>
                      <a:r>
                        <a:rPr lang="en-US" sz="1800" dirty="0">
                          <a:latin typeface="Century Gothic" panose="020B0502020202020204" pitchFamily="34" charset="0"/>
                          <a:cs typeface="Arial" panose="020B0604020202020204" pitchFamily="34" charset="0"/>
                        </a:rPr>
                        <a:t>Firms use this method to tally savings associated with actions taken to affect legislation, regulations or inefficient business practices. </a:t>
                      </a:r>
                    </a:p>
                    <a:p>
                      <a:endParaRPr lang="en-US" dirty="0"/>
                    </a:p>
                  </a:txBody>
                  <a:tcPr/>
                </a:tc>
                <a:tc>
                  <a:txBody>
                    <a:bodyPr/>
                    <a:lstStyle/>
                    <a:p>
                      <a:r>
                        <a:rPr lang="en-US" sz="1800" dirty="0">
                          <a:latin typeface="Century Gothic" panose="020B0502020202020204" pitchFamily="34" charset="0"/>
                          <a:cs typeface="Arial" panose="020B0604020202020204" pitchFamily="34" charset="0"/>
                        </a:rPr>
                        <a:t>This approach can be particularly effective in heavily regulated and data-driven companies. </a:t>
                      </a:r>
                      <a:endParaRPr lang="en-US" dirty="0"/>
                    </a:p>
                  </a:txBody>
                  <a:tcPr/>
                </a:tc>
                <a:extLst>
                  <a:ext uri="{0D108BD9-81ED-4DB2-BD59-A6C34878D82A}">
                    <a16:rowId xmlns:a16="http://schemas.microsoft.com/office/drawing/2014/main" val="437320166"/>
                  </a:ext>
                </a:extLst>
              </a:tr>
              <a:tr h="370840">
                <a:tc>
                  <a:txBody>
                    <a:bodyPr/>
                    <a:lstStyle/>
                    <a:p>
                      <a:r>
                        <a:rPr lang="en-US" dirty="0">
                          <a:latin typeface="Century Gothic" panose="020B0502020202020204" pitchFamily="34" charset="0"/>
                        </a:rPr>
                        <a:t>Revenue Created</a:t>
                      </a:r>
                    </a:p>
                    <a:p>
                      <a:endParaRPr lang="en-US" dirty="0"/>
                    </a:p>
                  </a:txBody>
                  <a:tcPr/>
                </a:tc>
                <a:tc>
                  <a:txBody>
                    <a:bodyPr/>
                    <a:lstStyle/>
                    <a:p>
                      <a:pPr marL="0" indent="0">
                        <a:buNone/>
                      </a:pPr>
                      <a:r>
                        <a:rPr lang="en-US" sz="1800" dirty="0">
                          <a:latin typeface="Century Gothic" panose="020B0502020202020204" pitchFamily="34" charset="0"/>
                          <a:cs typeface="Arial" panose="020B0604020202020204" pitchFamily="34" charset="0"/>
                        </a:rPr>
                        <a:t>Firms use this method to track new revenue associated with efforts to improve market access or directly support the sales function.</a:t>
                      </a:r>
                    </a:p>
                    <a:p>
                      <a:endParaRPr lang="en-US" dirty="0"/>
                    </a:p>
                  </a:txBody>
                  <a:tcPr/>
                </a:tc>
                <a:tc>
                  <a:txBody>
                    <a:bodyPr/>
                    <a:lstStyle/>
                    <a:p>
                      <a:r>
                        <a:rPr lang="en-US" sz="1800" dirty="0">
                          <a:latin typeface="Century Gothic" panose="020B0502020202020204" pitchFamily="34" charset="0"/>
                          <a:cs typeface="Arial" panose="020B0604020202020204" pitchFamily="34" charset="0"/>
                        </a:rPr>
                        <a:t>Public affairs teams that work globally or in support of government sales often have opportunities to create revenue. </a:t>
                      </a:r>
                      <a:endParaRPr lang="en-US" dirty="0"/>
                    </a:p>
                  </a:txBody>
                  <a:tcPr/>
                </a:tc>
                <a:extLst>
                  <a:ext uri="{0D108BD9-81ED-4DB2-BD59-A6C34878D82A}">
                    <a16:rowId xmlns:a16="http://schemas.microsoft.com/office/drawing/2014/main" val="1806525243"/>
                  </a:ext>
                </a:extLst>
              </a:tr>
              <a:tr h="370840">
                <a:tc>
                  <a:txBody>
                    <a:bodyPr/>
                    <a:lstStyle/>
                    <a:p>
                      <a:r>
                        <a:rPr lang="en-US" dirty="0">
                          <a:latin typeface="Century Gothic" panose="020B0502020202020204" pitchFamily="34" charset="0"/>
                        </a:rPr>
                        <a:t>Return on Investment (ROI)</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entury Gothic" panose="020B0502020202020204" pitchFamily="34" charset="0"/>
                          <a:cs typeface="Arial" panose="020B0604020202020204" pitchFamily="34" charset="0"/>
                        </a:rPr>
                        <a:t>If accurate data exist to support costs reduced/avoided or revenue created, then this method can be extremely useful. </a:t>
                      </a:r>
                    </a:p>
                  </a:txBody>
                  <a:tcPr/>
                </a:tc>
                <a:tc>
                  <a:txBody>
                    <a:bodyPr/>
                    <a:lstStyle/>
                    <a:p>
                      <a:r>
                        <a:rPr lang="en-US" sz="1800" dirty="0">
                          <a:latin typeface="Century Gothic" panose="020B0502020202020204" pitchFamily="34" charset="0"/>
                          <a:cs typeface="Arial" panose="020B0604020202020204" pitchFamily="34" charset="0"/>
                        </a:rPr>
                        <a:t>Senior management understands ROI. Much of the time, however, public affairs teams lack data to prove ROI. </a:t>
                      </a:r>
                      <a:endParaRPr lang="en-US" dirty="0"/>
                    </a:p>
                  </a:txBody>
                  <a:tcPr/>
                </a:tc>
                <a:extLst>
                  <a:ext uri="{0D108BD9-81ED-4DB2-BD59-A6C34878D82A}">
                    <a16:rowId xmlns:a16="http://schemas.microsoft.com/office/drawing/2014/main" val="2501659253"/>
                  </a:ext>
                </a:extLst>
              </a:tr>
            </a:tbl>
          </a:graphicData>
        </a:graphic>
      </p:graphicFrame>
      <p:sp>
        <p:nvSpPr>
          <p:cNvPr id="2" name="Title 1">
            <a:extLst>
              <a:ext uri="{FF2B5EF4-FFF2-40B4-BE49-F238E27FC236}">
                <a16:creationId xmlns:a16="http://schemas.microsoft.com/office/drawing/2014/main" id="{9671AA60-E131-C2F7-1987-B11E461A4D3C}"/>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97538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289630" y="-1"/>
            <a:ext cx="6902370" cy="6863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3408" y="2560909"/>
            <a:ext cx="3269224" cy="1741655"/>
          </a:xfrm>
        </p:spPr>
        <p:txBody>
          <a:bodyPr anchor="t">
            <a:noAutofit/>
          </a:bodyPr>
          <a:lstStyle/>
          <a:p>
            <a:r>
              <a:rPr lang="en-US" altLang="en-US" sz="3600" b="1" dirty="0">
                <a:solidFill>
                  <a:srgbClr val="005DAA"/>
                </a:solidFill>
                <a:latin typeface="Century Gothic" charset="0"/>
                <a:ea typeface="Century Gothic" charset="0"/>
                <a:cs typeface="Century Gothic" charset="0"/>
              </a:rPr>
              <a:t>Agenda</a:t>
            </a:r>
            <a:endParaRPr lang="en-US" sz="3600" b="1" dirty="0">
              <a:solidFill>
                <a:srgbClr val="005DAA"/>
              </a:solidFill>
              <a:latin typeface="Century Gothic" charset="0"/>
              <a:ea typeface="Century Gothic" charset="0"/>
              <a:cs typeface="Century Gothic" charset="0"/>
            </a:endParaRPr>
          </a:p>
        </p:txBody>
      </p:sp>
      <p:sp>
        <p:nvSpPr>
          <p:cNvPr id="11" name="Content Placeholder 2"/>
          <p:cNvSpPr txBox="1">
            <a:spLocks/>
          </p:cNvSpPr>
          <p:nvPr/>
        </p:nvSpPr>
        <p:spPr>
          <a:xfrm>
            <a:off x="6118772" y="1040326"/>
            <a:ext cx="5062372" cy="5047812"/>
          </a:xfrm>
          <a:prstGeom prst="rect">
            <a:avLst/>
          </a:prstGeom>
        </p:spPr>
        <p:txBody>
          <a:bodyPr vert="horz" lIns="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0"/>
              </a:spcBef>
              <a:spcAft>
                <a:spcPts val="2000"/>
              </a:spcAft>
              <a:buFont typeface="Arial" charset="0"/>
              <a:buChar char="•"/>
            </a:pPr>
            <a:endParaRPr lang="en-US" dirty="0">
              <a:latin typeface="Century Gothic" charset="0"/>
              <a:ea typeface="Century Gothic" charset="0"/>
              <a:cs typeface="Century Gothic" charset="0"/>
            </a:endParaRPr>
          </a:p>
          <a:p>
            <a:pPr marL="342900" indent="-342900" algn="l">
              <a:lnSpc>
                <a:spcPct val="100000"/>
              </a:lnSpc>
              <a:spcBef>
                <a:spcPts val="0"/>
              </a:spcBef>
              <a:spcAft>
                <a:spcPts val="2000"/>
              </a:spcAft>
              <a:buChar char="•"/>
            </a:pPr>
            <a:r>
              <a:rPr lang="en-US" dirty="0">
                <a:latin typeface="Century Gothic" charset="0"/>
                <a:ea typeface="Century Gothic" charset="0"/>
                <a:cs typeface="Century Gothic" charset="0"/>
              </a:rPr>
              <a:t>Why measuring is important </a:t>
            </a:r>
          </a:p>
          <a:p>
            <a:pPr marL="285750" indent="-285750" algn="l">
              <a:lnSpc>
                <a:spcPct val="100000"/>
              </a:lnSpc>
              <a:spcBef>
                <a:spcPts val="0"/>
              </a:spcBef>
              <a:spcAft>
                <a:spcPts val="2000"/>
              </a:spcAft>
              <a:buFont typeface="Arial" charset="0"/>
              <a:buChar char="•"/>
            </a:pPr>
            <a:r>
              <a:rPr lang="en-US" dirty="0">
                <a:latin typeface="Century Gothic" charset="0"/>
                <a:ea typeface="Century Gothic" charset="0"/>
                <a:cs typeface="Century Gothic" charset="0"/>
              </a:rPr>
              <a:t>Different types of metrics</a:t>
            </a:r>
          </a:p>
          <a:p>
            <a:pPr marL="285750" indent="-285750" algn="l">
              <a:lnSpc>
                <a:spcPct val="100000"/>
              </a:lnSpc>
              <a:spcBef>
                <a:spcPts val="0"/>
              </a:spcBef>
              <a:spcAft>
                <a:spcPts val="2000"/>
              </a:spcAft>
              <a:buFont typeface="Arial" charset="0"/>
              <a:buChar char="•"/>
            </a:pPr>
            <a:r>
              <a:rPr lang="en-US" dirty="0">
                <a:latin typeface="Century Gothic" charset="0"/>
                <a:ea typeface="Century Gothic" charset="0"/>
                <a:cs typeface="Century Gothic" charset="0"/>
              </a:rPr>
              <a:t>Knowing your audience</a:t>
            </a:r>
          </a:p>
          <a:p>
            <a:pPr marL="285750" indent="-285750" algn="l">
              <a:lnSpc>
                <a:spcPct val="100000"/>
              </a:lnSpc>
              <a:spcBef>
                <a:spcPts val="0"/>
              </a:spcBef>
              <a:spcAft>
                <a:spcPts val="2000"/>
              </a:spcAft>
              <a:buFont typeface="Arial" charset="0"/>
              <a:buChar char="•"/>
            </a:pPr>
            <a:r>
              <a:rPr lang="en-US" dirty="0">
                <a:latin typeface="Century Gothic" charset="0"/>
                <a:ea typeface="Century Gothic" charset="0"/>
                <a:cs typeface="Century Gothic" charset="0"/>
              </a:rPr>
              <a:t>Ways to communicate the value</a:t>
            </a:r>
            <a:endParaRPr lang="en-US" altLang="en-US" dirty="0">
              <a:latin typeface="Century Gothic" charset="0"/>
              <a:ea typeface="Century Gothic" charset="0"/>
              <a:cs typeface="Century Gothic" charset="0"/>
            </a:endParaRPr>
          </a:p>
        </p:txBody>
      </p:sp>
      <p:pic>
        <p:nvPicPr>
          <p:cNvPr id="14" name="Picture 13"/>
          <p:cNvPicPr>
            <a:picLocks noChangeAspect="1"/>
          </p:cNvPicPr>
          <p:nvPr/>
        </p:nvPicPr>
        <p:blipFill>
          <a:blip r:embed="rId3"/>
          <a:stretch>
            <a:fillRect/>
          </a:stretch>
        </p:blipFill>
        <p:spPr>
          <a:xfrm>
            <a:off x="11415870" y="6194067"/>
            <a:ext cx="470204" cy="470204"/>
          </a:xfrm>
          <a:prstGeom prst="rect">
            <a:avLst/>
          </a:prstGeom>
        </p:spPr>
      </p:pic>
      <p:sp>
        <p:nvSpPr>
          <p:cNvPr id="15" name="Title 1"/>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cxnSp>
        <p:nvCxnSpPr>
          <p:cNvPr id="16" name="Straight Connector 15"/>
          <p:cNvCxnSpPr>
            <a:cxnSpLocks/>
          </p:cNvCxnSpPr>
          <p:nvPr/>
        </p:nvCxnSpPr>
        <p:spPr>
          <a:xfrm>
            <a:off x="5090615" y="6429170"/>
            <a:ext cx="595838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404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E4811-CD60-FE32-7683-0B89C96B67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498AB-21EF-B9A8-183D-20A3ABD75FFF}"/>
              </a:ext>
            </a:extLst>
          </p:cNvPr>
          <p:cNvSpPr>
            <a:spLocks noGrp="1"/>
          </p:cNvSpPr>
          <p:nvPr>
            <p:ph type="ctrTitle"/>
          </p:nvPr>
        </p:nvSpPr>
        <p:spPr>
          <a:xfrm>
            <a:off x="1222744" y="663932"/>
            <a:ext cx="9746512" cy="617658"/>
          </a:xfrm>
        </p:spPr>
        <p:txBody>
          <a:bodyPr anchor="t">
            <a:noAutofit/>
          </a:bodyPr>
          <a:lstStyle/>
          <a:p>
            <a:r>
              <a:rPr lang="en-US" sz="3600" b="1" dirty="0">
                <a:solidFill>
                  <a:srgbClr val="005DAA"/>
                </a:solidFill>
                <a:latin typeface="Century Gothic" charset="0"/>
                <a:ea typeface="Century Gothic" charset="0"/>
                <a:cs typeface="Century Gothic" charset="0"/>
              </a:rPr>
              <a:t>Common Questions</a:t>
            </a:r>
          </a:p>
        </p:txBody>
      </p:sp>
      <p:pic>
        <p:nvPicPr>
          <p:cNvPr id="11" name="Picture 10">
            <a:extLst>
              <a:ext uri="{FF2B5EF4-FFF2-40B4-BE49-F238E27FC236}">
                <a16:creationId xmlns:a16="http://schemas.microsoft.com/office/drawing/2014/main" id="{5992AD95-F4E3-BAA3-0281-AF473220151A}"/>
              </a:ext>
            </a:extLst>
          </p:cNvPr>
          <p:cNvPicPr>
            <a:picLocks noChangeAspect="1"/>
          </p:cNvPicPr>
          <p:nvPr/>
        </p:nvPicPr>
        <p:blipFill>
          <a:blip r:embed="rId3"/>
          <a:stretch>
            <a:fillRect/>
          </a:stretch>
        </p:blipFill>
        <p:spPr>
          <a:xfrm>
            <a:off x="11415870" y="6194067"/>
            <a:ext cx="470204" cy="470204"/>
          </a:xfrm>
          <a:prstGeom prst="rect">
            <a:avLst/>
          </a:prstGeom>
        </p:spPr>
      </p:pic>
      <p:sp>
        <p:nvSpPr>
          <p:cNvPr id="13" name="Title 1">
            <a:extLst>
              <a:ext uri="{FF2B5EF4-FFF2-40B4-BE49-F238E27FC236}">
                <a16:creationId xmlns:a16="http://schemas.microsoft.com/office/drawing/2014/main" id="{B58CD71D-3EF3-902A-204E-0EE2A50A0DB4}"/>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400" b="1" spc="100" dirty="0">
              <a:solidFill>
                <a:schemeClr val="tx2"/>
              </a:solidFill>
              <a:latin typeface="Century Gothic" charset="0"/>
              <a:ea typeface="Century Gothic" charset="0"/>
              <a:cs typeface="Century Gothic" charset="0"/>
            </a:endParaRPr>
          </a:p>
        </p:txBody>
      </p:sp>
      <p:cxnSp>
        <p:nvCxnSpPr>
          <p:cNvPr id="14" name="Straight Connector 13">
            <a:extLst>
              <a:ext uri="{FF2B5EF4-FFF2-40B4-BE49-F238E27FC236}">
                <a16:creationId xmlns:a16="http://schemas.microsoft.com/office/drawing/2014/main" id="{928E6CB1-42CB-1CAA-6CD8-2662BB7D1EAC}"/>
              </a:ext>
            </a:extLst>
          </p:cNvPr>
          <p:cNvCxnSpPr>
            <a:cxnSpLocks/>
          </p:cNvCxnSpPr>
          <p:nvPr/>
        </p:nvCxnSpPr>
        <p:spPr>
          <a:xfrm>
            <a:off x="4873083" y="6429170"/>
            <a:ext cx="617591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C350B323-F8A4-6D4F-E961-B45C8472DF89}"/>
              </a:ext>
            </a:extLst>
          </p:cNvPr>
          <p:cNvSpPr txBox="1">
            <a:spLocks/>
          </p:cNvSpPr>
          <p:nvPr/>
        </p:nvSpPr>
        <p:spPr>
          <a:xfrm>
            <a:off x="832512" y="1485792"/>
            <a:ext cx="6175917"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endParaRPr lang="en-US" dirty="0">
              <a:latin typeface="Century Gothic" panose="020B0502020202020204" pitchFamily="34" charset="0"/>
            </a:endParaRPr>
          </a:p>
          <a:p>
            <a:pPr algn="l">
              <a:spcAft>
                <a:spcPts val="600"/>
              </a:spcAft>
            </a:pPr>
            <a:r>
              <a:rPr lang="en-US" sz="2800" dirty="0">
                <a:latin typeface="Century Gothic" panose="020B0502020202020204" pitchFamily="34" charset="0"/>
              </a:rPr>
              <a:t>What’s the most common misalignment between government relations reporting and C-suite expectations?</a:t>
            </a:r>
          </a:p>
          <a:p>
            <a:pPr lvl="1" algn="l">
              <a:spcAft>
                <a:spcPts val="600"/>
              </a:spcAft>
            </a:pPr>
            <a:endParaRPr lang="en-US" sz="2400" dirty="0">
              <a:latin typeface="Century Gothic" panose="020B0502020202020204" pitchFamily="34" charset="0"/>
              <a:cs typeface="Arial" panose="020B0604020202020204" pitchFamily="34" charset="0"/>
            </a:endParaRPr>
          </a:p>
          <a:p>
            <a:pPr algn="l">
              <a:spcAft>
                <a:spcPts val="600"/>
              </a:spcAft>
            </a:pPr>
            <a:r>
              <a:rPr lang="en-US" sz="2800" dirty="0">
                <a:latin typeface="Century Gothic" panose="020B0502020202020204" pitchFamily="34" charset="0"/>
                <a:cs typeface="Arial" panose="020B0604020202020204" pitchFamily="34" charset="0"/>
              </a:rPr>
              <a:t>How do you handle data that undercuts your narrative?</a:t>
            </a:r>
          </a:p>
        </p:txBody>
      </p:sp>
      <p:pic>
        <p:nvPicPr>
          <p:cNvPr id="1026" name="Picture 2" descr="75 Questions That Will Make You Think ...">
            <a:extLst>
              <a:ext uri="{FF2B5EF4-FFF2-40B4-BE49-F238E27FC236}">
                <a16:creationId xmlns:a16="http://schemas.microsoft.com/office/drawing/2014/main" id="{0CB089CE-707A-53C3-DE83-F524B2641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3439" y="1936278"/>
            <a:ext cx="4502635" cy="29854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C75FA3D-307E-F664-EA48-C459D9A3289B}"/>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2114570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pPr algn="ctr"/>
            <a:r>
              <a:rPr lang="en-US" sz="3600" b="1" dirty="0">
                <a:solidFill>
                  <a:srgbClr val="005DAA"/>
                </a:solidFill>
                <a:latin typeface="Century Gothic" panose="020B0502020202020204" pitchFamily="34" charset="0"/>
                <a:cs typeface="Arial" panose="020B0604020202020204" pitchFamily="34" charset="0"/>
              </a:rPr>
              <a:t>Common Questions (cont’d)</a:t>
            </a:r>
          </a:p>
        </p:txBody>
      </p:sp>
      <p:pic>
        <p:nvPicPr>
          <p:cNvPr id="5" name="Picture 4">
            <a:extLst>
              <a:ext uri="{FF2B5EF4-FFF2-40B4-BE49-F238E27FC236}">
                <a16:creationId xmlns:a16="http://schemas.microsoft.com/office/drawing/2014/main" id="{740CD9D9-4E2F-4EB8-958C-E84DA275D576}"/>
              </a:ext>
            </a:extLst>
          </p:cNvPr>
          <p:cNvPicPr>
            <a:picLocks noChangeAspect="1"/>
          </p:cNvPicPr>
          <p:nvPr/>
        </p:nvPicPr>
        <p:blipFill>
          <a:blip r:embed="rId3"/>
          <a:stretch>
            <a:fillRect/>
          </a:stretch>
        </p:blipFill>
        <p:spPr>
          <a:xfrm>
            <a:off x="11415870" y="6249823"/>
            <a:ext cx="470204" cy="470204"/>
          </a:xfrm>
          <a:prstGeom prst="rect">
            <a:avLst/>
          </a:prstGeom>
        </p:spPr>
      </p:pic>
      <p:cxnSp>
        <p:nvCxnSpPr>
          <p:cNvPr id="6" name="Straight Connector 5">
            <a:extLst>
              <a:ext uri="{FF2B5EF4-FFF2-40B4-BE49-F238E27FC236}">
                <a16:creationId xmlns:a16="http://schemas.microsoft.com/office/drawing/2014/main" id="{11A8DACE-6E28-4C34-92DE-C2A7A1E2C97E}"/>
              </a:ext>
            </a:extLst>
          </p:cNvPr>
          <p:cNvCxnSpPr>
            <a:cxnSpLocks/>
          </p:cNvCxnSpPr>
          <p:nvPr/>
        </p:nvCxnSpPr>
        <p:spPr>
          <a:xfrm>
            <a:off x="4873083" y="6484926"/>
            <a:ext cx="617591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2340722-719E-5C91-7F7E-5A93F829F453}"/>
              </a:ext>
            </a:extLst>
          </p:cNvPr>
          <p:cNvSpPr txBox="1">
            <a:spLocks/>
          </p:cNvSpPr>
          <p:nvPr/>
        </p:nvSpPr>
        <p:spPr>
          <a:xfrm>
            <a:off x="5854890" y="1429568"/>
            <a:ext cx="5826750" cy="4351338"/>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endParaRPr lang="en-US" dirty="0">
              <a:latin typeface="Century Gothic" panose="020B0502020202020204" pitchFamily="34" charset="0"/>
            </a:endParaRPr>
          </a:p>
          <a:p>
            <a:pPr algn="l">
              <a:spcAft>
                <a:spcPts val="600"/>
              </a:spcAft>
            </a:pPr>
            <a:r>
              <a:rPr lang="en-US" sz="2800" dirty="0">
                <a:latin typeface="Century Gothic" panose="020B0502020202020204" pitchFamily="34" charset="0"/>
              </a:rPr>
              <a:t>What can you do to build credibility with your C-suite or Board when it comes to measuring and communicating the value of your government relations efforts?</a:t>
            </a:r>
          </a:p>
          <a:p>
            <a:pPr algn="l">
              <a:spcAft>
                <a:spcPts val="600"/>
              </a:spcAft>
            </a:pPr>
            <a:endParaRPr lang="en-US" sz="2400" dirty="0">
              <a:latin typeface="Century Gothic" panose="020B0502020202020204" pitchFamily="34" charset="0"/>
              <a:cs typeface="Arial" panose="020B0604020202020204" pitchFamily="34" charset="0"/>
            </a:endParaRPr>
          </a:p>
          <a:p>
            <a:pPr algn="l">
              <a:spcAft>
                <a:spcPts val="600"/>
              </a:spcAft>
            </a:pPr>
            <a:r>
              <a:rPr lang="en-US" sz="2800" dirty="0">
                <a:latin typeface="Century Gothic" panose="020B0502020202020204" pitchFamily="34" charset="0"/>
                <a:cs typeface="Arial" panose="020B0604020202020204" pitchFamily="34" charset="0"/>
              </a:rPr>
              <a:t>What makes what you’re sharing resonate with leadership?</a:t>
            </a:r>
          </a:p>
        </p:txBody>
      </p:sp>
      <p:pic>
        <p:nvPicPr>
          <p:cNvPr id="13" name="Picture 12">
            <a:extLst>
              <a:ext uri="{FF2B5EF4-FFF2-40B4-BE49-F238E27FC236}">
                <a16:creationId xmlns:a16="http://schemas.microsoft.com/office/drawing/2014/main" id="{FB4443DA-13D3-C013-D77D-6D9DCB86E54C}"/>
              </a:ext>
            </a:extLst>
          </p:cNvPr>
          <p:cNvPicPr>
            <a:picLocks noChangeAspect="1"/>
          </p:cNvPicPr>
          <p:nvPr/>
        </p:nvPicPr>
        <p:blipFill>
          <a:blip r:embed="rId4"/>
          <a:stretch>
            <a:fillRect/>
          </a:stretch>
        </p:blipFill>
        <p:spPr>
          <a:xfrm>
            <a:off x="510360" y="1690688"/>
            <a:ext cx="5139814" cy="3563700"/>
          </a:xfrm>
          <a:prstGeom prst="rect">
            <a:avLst/>
          </a:prstGeom>
        </p:spPr>
      </p:pic>
      <p:sp>
        <p:nvSpPr>
          <p:cNvPr id="2" name="Title 1">
            <a:extLst>
              <a:ext uri="{FF2B5EF4-FFF2-40B4-BE49-F238E27FC236}">
                <a16:creationId xmlns:a16="http://schemas.microsoft.com/office/drawing/2014/main" id="{F00D7FDD-9E6C-43D8-EEB0-476D6F625386}"/>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A635A-065B-D08A-A79E-FC0E539F421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5EAE18E-A487-24BB-50E6-16F496354DDF}"/>
              </a:ext>
            </a:extLst>
          </p:cNvPr>
          <p:cNvPicPr>
            <a:picLocks noChangeAspect="1"/>
          </p:cNvPicPr>
          <p:nvPr/>
        </p:nvPicPr>
        <p:blipFill>
          <a:blip r:embed="rId3"/>
          <a:stretch>
            <a:fillRect/>
          </a:stretch>
        </p:blipFill>
        <p:spPr>
          <a:xfrm>
            <a:off x="7319665" y="1167734"/>
            <a:ext cx="4691612" cy="2237538"/>
          </a:xfrm>
          <a:prstGeom prst="rect">
            <a:avLst/>
          </a:prstGeom>
        </p:spPr>
      </p:pic>
      <p:sp>
        <p:nvSpPr>
          <p:cNvPr id="29698" name="Title 1">
            <a:extLst>
              <a:ext uri="{FF2B5EF4-FFF2-40B4-BE49-F238E27FC236}">
                <a16:creationId xmlns:a16="http://schemas.microsoft.com/office/drawing/2014/main" id="{7EE21C5D-8C6B-BCB2-F015-45B9CEB98A5F}"/>
              </a:ext>
            </a:extLst>
          </p:cNvPr>
          <p:cNvSpPr>
            <a:spLocks noGrp="1"/>
          </p:cNvSpPr>
          <p:nvPr>
            <p:ph type="title"/>
          </p:nvPr>
        </p:nvSpPr>
        <p:spPr/>
        <p:txBody>
          <a:bodyPr>
            <a:normAutofit/>
          </a:bodyPr>
          <a:lstStyle/>
          <a:p>
            <a:pPr algn="ctr"/>
            <a:r>
              <a:rPr lang="en-US" sz="3600" b="1" dirty="0">
                <a:solidFill>
                  <a:srgbClr val="005DAA"/>
                </a:solidFill>
                <a:latin typeface="Century Gothic" panose="020B0502020202020204" pitchFamily="34" charset="0"/>
                <a:cs typeface="Arial" panose="020B0604020202020204" pitchFamily="34" charset="0"/>
              </a:rPr>
              <a:t>Key Points to Remember</a:t>
            </a:r>
          </a:p>
        </p:txBody>
      </p:sp>
      <p:sp>
        <p:nvSpPr>
          <p:cNvPr id="3" name="Content Placeholder 2">
            <a:extLst>
              <a:ext uri="{FF2B5EF4-FFF2-40B4-BE49-F238E27FC236}">
                <a16:creationId xmlns:a16="http://schemas.microsoft.com/office/drawing/2014/main" id="{7D105223-B171-C864-9F0D-90A9AB125AFE}"/>
              </a:ext>
            </a:extLst>
          </p:cNvPr>
          <p:cNvSpPr>
            <a:spLocks noGrp="1"/>
          </p:cNvSpPr>
          <p:nvPr>
            <p:ph idx="1"/>
          </p:nvPr>
        </p:nvSpPr>
        <p:spPr>
          <a:xfrm>
            <a:off x="1736362" y="1853348"/>
            <a:ext cx="6601522" cy="4351338"/>
          </a:xfrm>
        </p:spPr>
        <p:txBody>
          <a:bodyPr>
            <a:normAutofit/>
          </a:bodyPr>
          <a:lstStyle/>
          <a:p>
            <a:pPr marL="457200" indent="-457200">
              <a:spcAft>
                <a:spcPts val="600"/>
              </a:spcAft>
              <a:buFont typeface="Georgia" panose="02040502050405020303" pitchFamily="18" charset="0"/>
              <a:buAutoNum type="arabicPeriod"/>
            </a:pPr>
            <a:r>
              <a:rPr lang="en-US" sz="2200" dirty="0">
                <a:latin typeface="Century Gothic" panose="020B0502020202020204" pitchFamily="34" charset="0"/>
                <a:cs typeface="Arial" panose="020B0604020202020204" pitchFamily="34" charset="0"/>
              </a:rPr>
              <a:t>Having a measurement system benefits everyone.</a:t>
            </a:r>
          </a:p>
          <a:p>
            <a:pPr marL="457200" indent="-457200">
              <a:spcAft>
                <a:spcPts val="600"/>
              </a:spcAft>
              <a:buFont typeface="Georgia" panose="02040502050405020303" pitchFamily="18" charset="0"/>
              <a:buAutoNum type="arabicPeriod"/>
            </a:pPr>
            <a:r>
              <a:rPr lang="en-US" sz="2200" dirty="0">
                <a:latin typeface="Century Gothic" panose="020B0502020202020204" pitchFamily="34" charset="0"/>
                <a:cs typeface="Arial" panose="020B0604020202020204" pitchFamily="34" charset="0"/>
              </a:rPr>
              <a:t>It’s difficult — but not impossible — to measure government relations.</a:t>
            </a:r>
          </a:p>
          <a:p>
            <a:pPr marL="457200" indent="-457200">
              <a:spcAft>
                <a:spcPts val="600"/>
              </a:spcAft>
              <a:buFont typeface="Georgia" panose="02040502050405020303" pitchFamily="18" charset="0"/>
              <a:buAutoNum type="arabicPeriod"/>
            </a:pPr>
            <a:r>
              <a:rPr lang="en-US" sz="2200" dirty="0">
                <a:latin typeface="Century Gothic" panose="020B0502020202020204" pitchFamily="34" charset="0"/>
                <a:cs typeface="Arial" panose="020B0604020202020204" pitchFamily="34" charset="0"/>
              </a:rPr>
              <a:t>Metrics should serve as a way to track improvement.</a:t>
            </a:r>
          </a:p>
          <a:p>
            <a:pPr marL="457200" indent="-457200">
              <a:spcAft>
                <a:spcPts val="600"/>
              </a:spcAft>
              <a:buFont typeface="Georgia" panose="02040502050405020303" pitchFamily="18" charset="0"/>
              <a:buAutoNum type="arabicPeriod"/>
            </a:pPr>
            <a:r>
              <a:rPr lang="en-US" sz="2200" dirty="0">
                <a:latin typeface="Century Gothic" panose="020B0502020202020204" pitchFamily="34" charset="0"/>
                <a:cs typeface="Arial" panose="020B0604020202020204" pitchFamily="34" charset="0"/>
              </a:rPr>
              <a:t>Metrics should reflect a company’s culture and speak the language of management.</a:t>
            </a:r>
          </a:p>
          <a:p>
            <a:pPr marL="457200" indent="-457200">
              <a:spcAft>
                <a:spcPts val="600"/>
              </a:spcAft>
              <a:buFont typeface="Georgia" panose="02040502050405020303" pitchFamily="18" charset="0"/>
              <a:buAutoNum type="arabicPeriod"/>
            </a:pPr>
            <a:r>
              <a:rPr lang="en-US" sz="2200" dirty="0">
                <a:latin typeface="Century Gothic" panose="020B0502020202020204" pitchFamily="34" charset="0"/>
                <a:cs typeface="Arial" panose="020B0604020202020204" pitchFamily="34" charset="0"/>
              </a:rPr>
              <a:t>Metrics should focus on impacts and business goals.</a:t>
            </a:r>
          </a:p>
        </p:txBody>
      </p:sp>
      <p:pic>
        <p:nvPicPr>
          <p:cNvPr id="5" name="Picture 4">
            <a:extLst>
              <a:ext uri="{FF2B5EF4-FFF2-40B4-BE49-F238E27FC236}">
                <a16:creationId xmlns:a16="http://schemas.microsoft.com/office/drawing/2014/main" id="{619C1A02-EAC1-6F48-1361-A8402EB49DF1}"/>
              </a:ext>
            </a:extLst>
          </p:cNvPr>
          <p:cNvPicPr>
            <a:picLocks noChangeAspect="1"/>
          </p:cNvPicPr>
          <p:nvPr/>
        </p:nvPicPr>
        <p:blipFill>
          <a:blip r:embed="rId4"/>
          <a:stretch>
            <a:fillRect/>
          </a:stretch>
        </p:blipFill>
        <p:spPr>
          <a:xfrm>
            <a:off x="11415870" y="6249823"/>
            <a:ext cx="470204" cy="470204"/>
          </a:xfrm>
          <a:prstGeom prst="rect">
            <a:avLst/>
          </a:prstGeom>
        </p:spPr>
      </p:pic>
      <p:cxnSp>
        <p:nvCxnSpPr>
          <p:cNvPr id="6" name="Straight Connector 5">
            <a:extLst>
              <a:ext uri="{FF2B5EF4-FFF2-40B4-BE49-F238E27FC236}">
                <a16:creationId xmlns:a16="http://schemas.microsoft.com/office/drawing/2014/main" id="{4B8AE96C-2571-99CD-910E-6FBD79E3BACB}"/>
              </a:ext>
            </a:extLst>
          </p:cNvPr>
          <p:cNvCxnSpPr>
            <a:cxnSpLocks/>
          </p:cNvCxnSpPr>
          <p:nvPr/>
        </p:nvCxnSpPr>
        <p:spPr>
          <a:xfrm>
            <a:off x="4873083" y="6484926"/>
            <a:ext cx="617591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F00CA3-BC36-8F69-BE71-9504A2959EB5}"/>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1148063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744" y="471578"/>
            <a:ext cx="9746512" cy="617658"/>
          </a:xfrm>
        </p:spPr>
        <p:txBody>
          <a:bodyPr anchor="t">
            <a:noAutofit/>
          </a:bodyPr>
          <a:lstStyle/>
          <a:p>
            <a:r>
              <a:rPr lang="en-US" sz="3600" b="1" dirty="0">
                <a:solidFill>
                  <a:srgbClr val="005DAA"/>
                </a:solidFill>
                <a:latin typeface="Century Gothic" charset="0"/>
                <a:ea typeface="Century Gothic" charset="0"/>
                <a:cs typeface="Century Gothic" charset="0"/>
              </a:rPr>
              <a:t>For More Information</a:t>
            </a:r>
          </a:p>
        </p:txBody>
      </p:sp>
      <p:pic>
        <p:nvPicPr>
          <p:cNvPr id="11" name="Picture 10"/>
          <p:cNvPicPr>
            <a:picLocks noChangeAspect="1"/>
          </p:cNvPicPr>
          <p:nvPr/>
        </p:nvPicPr>
        <p:blipFill>
          <a:blip r:embed="rId3"/>
          <a:stretch>
            <a:fillRect/>
          </a:stretch>
        </p:blipFill>
        <p:spPr>
          <a:xfrm>
            <a:off x="11415870" y="6194067"/>
            <a:ext cx="470204" cy="470204"/>
          </a:xfrm>
          <a:prstGeom prst="rect">
            <a:avLst/>
          </a:prstGeom>
        </p:spPr>
      </p:pic>
      <p:sp>
        <p:nvSpPr>
          <p:cNvPr id="13" name="Title 1">
            <a:extLst>
              <a:ext uri="{FF2B5EF4-FFF2-40B4-BE49-F238E27FC236}">
                <a16:creationId xmlns:a16="http://schemas.microsoft.com/office/drawing/2014/main" id="{993246D6-F9B8-5943-88AC-A10EFFD35469}"/>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400" b="1" spc="100" dirty="0">
              <a:solidFill>
                <a:schemeClr val="tx2"/>
              </a:solidFill>
              <a:latin typeface="Century Gothic" charset="0"/>
              <a:ea typeface="Century Gothic" charset="0"/>
              <a:cs typeface="Century Gothic" charset="0"/>
            </a:endParaRPr>
          </a:p>
        </p:txBody>
      </p:sp>
      <p:cxnSp>
        <p:nvCxnSpPr>
          <p:cNvPr id="14" name="Straight Connector 13">
            <a:extLst>
              <a:ext uri="{FF2B5EF4-FFF2-40B4-BE49-F238E27FC236}">
                <a16:creationId xmlns:a16="http://schemas.microsoft.com/office/drawing/2014/main" id="{43AE8886-1557-D74E-9C09-B885E3E5179D}"/>
              </a:ext>
            </a:extLst>
          </p:cNvPr>
          <p:cNvCxnSpPr>
            <a:cxnSpLocks/>
          </p:cNvCxnSpPr>
          <p:nvPr/>
        </p:nvCxnSpPr>
        <p:spPr>
          <a:xfrm>
            <a:off x="4873083" y="6429170"/>
            <a:ext cx="617591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664AC46-A138-09DB-4EA7-ADF8DF5B5C48}"/>
              </a:ext>
            </a:extLst>
          </p:cNvPr>
          <p:cNvPicPr>
            <a:picLocks noChangeAspect="1"/>
          </p:cNvPicPr>
          <p:nvPr/>
        </p:nvPicPr>
        <p:blipFill>
          <a:blip r:embed="rId4"/>
          <a:stretch>
            <a:fillRect/>
          </a:stretch>
        </p:blipFill>
        <p:spPr>
          <a:xfrm>
            <a:off x="4210792" y="1343138"/>
            <a:ext cx="3770416" cy="4903160"/>
          </a:xfrm>
          <a:prstGeom prst="rect">
            <a:avLst/>
          </a:prstGeom>
        </p:spPr>
      </p:pic>
      <p:sp>
        <p:nvSpPr>
          <p:cNvPr id="4" name="Title 1">
            <a:extLst>
              <a:ext uri="{FF2B5EF4-FFF2-40B4-BE49-F238E27FC236}">
                <a16:creationId xmlns:a16="http://schemas.microsoft.com/office/drawing/2014/main" id="{B4E62B11-2277-6562-0D95-C16351B0DD31}"/>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1285136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48328"/>
            <a:ext cx="12192000" cy="30144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screen">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55" t="34095" r="207" b="33740"/>
          <a:stretch/>
        </p:blipFill>
        <p:spPr>
          <a:xfrm>
            <a:off x="0" y="3848328"/>
            <a:ext cx="12192000" cy="3014420"/>
          </a:xfrm>
          <a:prstGeom prst="rect">
            <a:avLst/>
          </a:prstGeom>
        </p:spPr>
      </p:pic>
      <p:pic>
        <p:nvPicPr>
          <p:cNvPr id="16" name="Picture 15"/>
          <p:cNvPicPr>
            <a:picLocks noChangeAspect="1"/>
          </p:cNvPicPr>
          <p:nvPr/>
        </p:nvPicPr>
        <p:blipFill>
          <a:blip r:embed="rId4"/>
          <a:stretch>
            <a:fillRect/>
          </a:stretch>
        </p:blipFill>
        <p:spPr>
          <a:xfrm>
            <a:off x="11415870" y="6195543"/>
            <a:ext cx="470204" cy="470204"/>
          </a:xfrm>
          <a:prstGeom prst="rect">
            <a:avLst/>
          </a:prstGeom>
        </p:spPr>
      </p:pic>
      <p:sp>
        <p:nvSpPr>
          <p:cNvPr id="8" name="Title 1">
            <a:extLst>
              <a:ext uri="{FF2B5EF4-FFF2-40B4-BE49-F238E27FC236}">
                <a16:creationId xmlns:a16="http://schemas.microsoft.com/office/drawing/2014/main" id="{3CC7F76F-E5B1-664E-905B-7944A4B61D5E}"/>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400" b="1" spc="100" dirty="0">
              <a:solidFill>
                <a:schemeClr val="bg1"/>
              </a:solidFill>
              <a:latin typeface="Century Gothic" charset="0"/>
              <a:ea typeface="Century Gothic" charset="0"/>
              <a:cs typeface="Century Gothic" charset="0"/>
            </a:endParaRPr>
          </a:p>
        </p:txBody>
      </p:sp>
      <p:cxnSp>
        <p:nvCxnSpPr>
          <p:cNvPr id="9" name="Straight Connector 8">
            <a:extLst>
              <a:ext uri="{FF2B5EF4-FFF2-40B4-BE49-F238E27FC236}">
                <a16:creationId xmlns:a16="http://schemas.microsoft.com/office/drawing/2014/main" id="{24021260-A56A-5B4A-959C-974B1BEDFB69}"/>
              </a:ext>
            </a:extLst>
          </p:cNvPr>
          <p:cNvCxnSpPr>
            <a:cxnSpLocks/>
          </p:cNvCxnSpPr>
          <p:nvPr/>
        </p:nvCxnSpPr>
        <p:spPr>
          <a:xfrm>
            <a:off x="4873083" y="6429170"/>
            <a:ext cx="61759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167213AC-EDD1-3F4F-86F9-0A8FA16AEC5E}"/>
              </a:ext>
            </a:extLst>
          </p:cNvPr>
          <p:cNvSpPr>
            <a:spLocks noGrp="1"/>
          </p:cNvSpPr>
          <p:nvPr>
            <p:ph type="ctrTitle"/>
          </p:nvPr>
        </p:nvSpPr>
        <p:spPr>
          <a:xfrm>
            <a:off x="5128538" y="680757"/>
            <a:ext cx="6287332" cy="2970570"/>
          </a:xfrm>
        </p:spPr>
        <p:txBody>
          <a:bodyPr anchor="t">
            <a:noAutofit/>
          </a:bodyPr>
          <a:lstStyle/>
          <a:p>
            <a:pPr algn="l">
              <a:lnSpc>
                <a:spcPct val="100000"/>
              </a:lnSpc>
            </a:pPr>
            <a:r>
              <a:rPr lang="en-US" sz="2400" dirty="0">
                <a:latin typeface="Century Gothic" charset="0"/>
                <a:ea typeface="Century Gothic" charset="0"/>
                <a:cs typeface="Century Gothic" charset="0"/>
              </a:rPr>
              <a:t>Anna Platt</a:t>
            </a:r>
            <a:br>
              <a:rPr lang="en-US" sz="2400" dirty="0">
                <a:latin typeface="Century Gothic" charset="0"/>
                <a:ea typeface="Century Gothic" charset="0"/>
                <a:cs typeface="Century Gothic" charset="0"/>
              </a:rPr>
            </a:br>
            <a:br>
              <a:rPr lang="en-US" sz="2400" dirty="0">
                <a:latin typeface="Century Gothic" charset="0"/>
                <a:ea typeface="Century Gothic" charset="0"/>
                <a:cs typeface="Century Gothic" charset="0"/>
              </a:rPr>
            </a:br>
            <a:r>
              <a:rPr lang="en-US" sz="2400" dirty="0">
                <a:latin typeface="Century Gothic" charset="0"/>
                <a:ea typeface="Century Gothic" charset="0"/>
                <a:cs typeface="Century Gothic" charset="0"/>
              </a:rPr>
              <a:t>Senior Manager, Government Relations Practice</a:t>
            </a:r>
            <a:br>
              <a:rPr lang="en-US" sz="2400" dirty="0">
                <a:latin typeface="Century Gothic" charset="0"/>
                <a:ea typeface="Century Gothic" charset="0"/>
                <a:cs typeface="Century Gothic" charset="0"/>
              </a:rPr>
            </a:br>
            <a:br>
              <a:rPr lang="en-US" sz="2400" dirty="0">
                <a:latin typeface="Century Gothic" charset="0"/>
                <a:ea typeface="Century Gothic" charset="0"/>
                <a:cs typeface="Century Gothic" charset="0"/>
              </a:rPr>
            </a:br>
            <a:r>
              <a:rPr lang="en-US" sz="2400" dirty="0">
                <a:latin typeface="Century Gothic" charset="0"/>
                <a:ea typeface="Century Gothic" charset="0"/>
                <a:cs typeface="Century Gothic" charset="0"/>
                <a:hlinkClick r:id="rId5"/>
              </a:rPr>
              <a:t>https://pac.org/</a:t>
            </a:r>
            <a:br>
              <a:rPr lang="en-US" sz="2400" dirty="0">
                <a:latin typeface="Century Gothic" charset="0"/>
                <a:ea typeface="Century Gothic" charset="0"/>
                <a:cs typeface="Century Gothic" charset="0"/>
              </a:rPr>
            </a:br>
            <a:br>
              <a:rPr lang="en-US" sz="2400" dirty="0">
                <a:latin typeface="Century Gothic" charset="0"/>
                <a:ea typeface="Century Gothic" charset="0"/>
                <a:cs typeface="Century Gothic" charset="0"/>
              </a:rPr>
            </a:br>
            <a:r>
              <a:rPr lang="en-US" sz="2400" dirty="0">
                <a:latin typeface="Century Gothic" charset="0"/>
                <a:ea typeface="Century Gothic" charset="0"/>
                <a:cs typeface="Century Gothic" charset="0"/>
                <a:hlinkClick r:id="rId6"/>
              </a:rPr>
              <a:t>aplatt@pac.org</a:t>
            </a:r>
            <a:endParaRPr lang="en-US" sz="2400" dirty="0">
              <a:latin typeface="Century Gothic" charset="0"/>
              <a:ea typeface="Century Gothic" charset="0"/>
              <a:cs typeface="Century Gothic" charset="0"/>
            </a:endParaRPr>
          </a:p>
        </p:txBody>
      </p:sp>
      <p:sp>
        <p:nvSpPr>
          <p:cNvPr id="19" name="Title 1">
            <a:extLst>
              <a:ext uri="{FF2B5EF4-FFF2-40B4-BE49-F238E27FC236}">
                <a16:creationId xmlns:a16="http://schemas.microsoft.com/office/drawing/2014/main" id="{3DA32B0D-3BD0-1745-ACC9-FF03C13A9737}"/>
              </a:ext>
            </a:extLst>
          </p:cNvPr>
          <p:cNvSpPr txBox="1">
            <a:spLocks/>
          </p:cNvSpPr>
          <p:nvPr/>
        </p:nvSpPr>
        <p:spPr>
          <a:xfrm>
            <a:off x="682428" y="1441850"/>
            <a:ext cx="2947038" cy="101744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3600" b="1" dirty="0">
                <a:solidFill>
                  <a:srgbClr val="005DAA"/>
                </a:solidFill>
                <a:latin typeface="Century Gothic" charset="0"/>
                <a:ea typeface="Century Gothic" charset="0"/>
                <a:cs typeface="Century Gothic" charset="0"/>
              </a:rPr>
              <a:t>Contact Information</a:t>
            </a:r>
            <a:endParaRPr lang="en-US" sz="3600" b="1" dirty="0">
              <a:solidFill>
                <a:srgbClr val="005DAA"/>
              </a:solidFill>
              <a:latin typeface="Century Gothic" charset="0"/>
              <a:ea typeface="Century Gothic" charset="0"/>
              <a:cs typeface="Century Gothic" charset="0"/>
            </a:endParaRPr>
          </a:p>
        </p:txBody>
      </p:sp>
      <p:sp>
        <p:nvSpPr>
          <p:cNvPr id="2" name="Title 1">
            <a:extLst>
              <a:ext uri="{FF2B5EF4-FFF2-40B4-BE49-F238E27FC236}">
                <a16:creationId xmlns:a16="http://schemas.microsoft.com/office/drawing/2014/main" id="{457DF832-C737-8391-B3E8-9C0B58C1F1E7}"/>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bg1"/>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87593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744" y="611702"/>
            <a:ext cx="9746512" cy="1044248"/>
          </a:xfrm>
        </p:spPr>
        <p:txBody>
          <a:bodyPr anchor="t">
            <a:noAutofit/>
          </a:bodyPr>
          <a:lstStyle/>
          <a:p>
            <a:r>
              <a:rPr lang="en-US" altLang="en-US" sz="3600" b="1" dirty="0">
                <a:solidFill>
                  <a:srgbClr val="005DAA"/>
                </a:solidFill>
                <a:latin typeface="Century Gothic" charset="0"/>
                <a:ea typeface="Century Gothic" charset="0"/>
                <a:cs typeface="Century Gothic" charset="0"/>
              </a:rPr>
              <a:t>Measuring the Value</a:t>
            </a:r>
            <a:endParaRPr lang="en-US" sz="3600" b="1" dirty="0">
              <a:solidFill>
                <a:srgbClr val="005DAA"/>
              </a:solidFill>
              <a:latin typeface="Century Gothic" charset="0"/>
              <a:ea typeface="Century Gothic" charset="0"/>
              <a:cs typeface="Century Gothic" charset="0"/>
            </a:endParaRPr>
          </a:p>
        </p:txBody>
      </p:sp>
      <p:sp>
        <p:nvSpPr>
          <p:cNvPr id="17" name="Rectangle 16"/>
          <p:cNvSpPr/>
          <p:nvPr/>
        </p:nvSpPr>
        <p:spPr>
          <a:xfrm>
            <a:off x="795048" y="1620932"/>
            <a:ext cx="8658903" cy="1246495"/>
          </a:xfrm>
          <a:prstGeom prst="rect">
            <a:avLst/>
          </a:prstGeom>
        </p:spPr>
        <p:txBody>
          <a:bodyPr wrap="square">
            <a:spAutoFit/>
          </a:bodyPr>
          <a:lstStyle/>
          <a:p>
            <a:pPr>
              <a:spcAft>
                <a:spcPts val="1800"/>
              </a:spcAft>
            </a:pPr>
            <a:r>
              <a:rPr lang="en-US" sz="2000" b="1" dirty="0">
                <a:latin typeface="Century Gothic" charset="0"/>
                <a:ea typeface="Century Gothic" charset="0"/>
                <a:cs typeface="Century Gothic" charset="0"/>
              </a:rPr>
              <a:t>Why?</a:t>
            </a:r>
          </a:p>
          <a:p>
            <a:r>
              <a:rPr lang="en-US" sz="2000" b="1" i="1" dirty="0">
                <a:latin typeface="Century Gothic" charset="0"/>
                <a:ea typeface="Century Gothic" charset="0"/>
                <a:cs typeface="Century Gothic" charset="0"/>
              </a:rPr>
              <a:t>Measuring gives you the tools you need to showcase the value </a:t>
            </a:r>
          </a:p>
          <a:p>
            <a:r>
              <a:rPr lang="en-US" sz="2000" b="1" i="1" dirty="0">
                <a:latin typeface="Century Gothic" charset="0"/>
                <a:ea typeface="Century Gothic" charset="0"/>
                <a:cs typeface="Century Gothic" charset="0"/>
              </a:rPr>
              <a:t>of your function within your organization. </a:t>
            </a:r>
          </a:p>
        </p:txBody>
      </p:sp>
      <p:sp>
        <p:nvSpPr>
          <p:cNvPr id="15" name="Rectangle 14"/>
          <p:cNvSpPr/>
          <p:nvPr/>
        </p:nvSpPr>
        <p:spPr>
          <a:xfrm>
            <a:off x="1466065" y="3150047"/>
            <a:ext cx="8201246" cy="1938992"/>
          </a:xfrm>
          <a:prstGeom prst="rect">
            <a:avLst/>
          </a:prstGeom>
        </p:spPr>
        <p:txBody>
          <a:bodyPr wrap="square">
            <a:spAutoFit/>
          </a:bodyPr>
          <a:lstStyle/>
          <a:p>
            <a:pPr marL="342900" indent="-342900">
              <a:buFont typeface="Arial" panose="020B0604020202020204" pitchFamily="34" charset="0"/>
              <a:buChar char="•"/>
            </a:pPr>
            <a:r>
              <a:rPr lang="en-US" sz="2000" dirty="0">
                <a:latin typeface="Century Gothic" charset="0"/>
                <a:ea typeface="Century Gothic" charset="0"/>
                <a:cs typeface="Century Gothic" charset="0"/>
              </a:rPr>
              <a:t>Avoid being labeled a ‘cost center’</a:t>
            </a:r>
          </a:p>
          <a:p>
            <a:pPr marL="342900" indent="-342900">
              <a:buFont typeface="Arial" panose="020B0604020202020204" pitchFamily="34" charset="0"/>
              <a:buChar char="•"/>
            </a:pPr>
            <a:r>
              <a:rPr lang="en-US" sz="2000" dirty="0">
                <a:latin typeface="Century Gothic" charset="0"/>
                <a:ea typeface="Century Gothic" charset="0"/>
                <a:cs typeface="Century Gothic" charset="0"/>
              </a:rPr>
              <a:t>Increase, or at least maintain, a budget </a:t>
            </a:r>
          </a:p>
          <a:p>
            <a:pPr marL="342900" indent="-342900">
              <a:buFont typeface="Arial" panose="020B0604020202020204" pitchFamily="34" charset="0"/>
              <a:buChar char="•"/>
            </a:pPr>
            <a:r>
              <a:rPr lang="en-US" sz="2000" dirty="0">
                <a:latin typeface="Century Gothic" charset="0"/>
                <a:ea typeface="Century Gothic" charset="0"/>
                <a:cs typeface="Century Gothic" charset="0"/>
              </a:rPr>
              <a:t>Stronger voice in the decision-making process</a:t>
            </a:r>
          </a:p>
          <a:p>
            <a:pPr marL="342900" indent="-342900">
              <a:buFont typeface="Arial" panose="020B0604020202020204" pitchFamily="34" charset="0"/>
              <a:buChar char="•"/>
            </a:pPr>
            <a:r>
              <a:rPr lang="en-US" sz="2000" dirty="0">
                <a:latin typeface="Century Gothic" charset="0"/>
                <a:ea typeface="Century Gothic" charset="0"/>
                <a:cs typeface="Century Gothic" charset="0"/>
              </a:rPr>
              <a:t>Get recognition from senior leadership</a:t>
            </a:r>
          </a:p>
          <a:p>
            <a:pPr marL="342900" indent="-342900">
              <a:buFont typeface="Arial" panose="020B0604020202020204" pitchFamily="34" charset="0"/>
              <a:buChar char="•"/>
            </a:pPr>
            <a:r>
              <a:rPr lang="en-US" sz="2000" dirty="0">
                <a:latin typeface="Century Gothic" charset="0"/>
                <a:ea typeface="Century Gothic" charset="0"/>
                <a:cs typeface="Century Gothic" charset="0"/>
              </a:rPr>
              <a:t>Measurement tools can be used to increase efficiency</a:t>
            </a:r>
          </a:p>
          <a:p>
            <a:r>
              <a:rPr lang="en-US" sz="2000" dirty="0">
                <a:latin typeface="Century Gothic" charset="0"/>
                <a:ea typeface="Century Gothic" charset="0"/>
                <a:cs typeface="Century Gothic" charset="0"/>
              </a:rPr>
              <a:t>     and allocate resources more wisely </a:t>
            </a:r>
          </a:p>
        </p:txBody>
      </p:sp>
      <p:pic>
        <p:nvPicPr>
          <p:cNvPr id="11" name="Picture 10"/>
          <p:cNvPicPr>
            <a:picLocks noChangeAspect="1"/>
          </p:cNvPicPr>
          <p:nvPr/>
        </p:nvPicPr>
        <p:blipFill>
          <a:blip r:embed="rId3"/>
          <a:stretch>
            <a:fillRect/>
          </a:stretch>
        </p:blipFill>
        <p:spPr>
          <a:xfrm>
            <a:off x="11415870" y="6194067"/>
            <a:ext cx="470204" cy="470204"/>
          </a:xfrm>
          <a:prstGeom prst="rect">
            <a:avLst/>
          </a:prstGeom>
        </p:spPr>
      </p:pic>
      <p:cxnSp>
        <p:nvCxnSpPr>
          <p:cNvPr id="14" name="Straight Connector 13">
            <a:extLst>
              <a:ext uri="{FF2B5EF4-FFF2-40B4-BE49-F238E27FC236}">
                <a16:creationId xmlns:a16="http://schemas.microsoft.com/office/drawing/2014/main" id="{43AE8886-1557-D74E-9C09-B885E3E5179D}"/>
              </a:ext>
            </a:extLst>
          </p:cNvPr>
          <p:cNvCxnSpPr>
            <a:cxnSpLocks/>
          </p:cNvCxnSpPr>
          <p:nvPr/>
        </p:nvCxnSpPr>
        <p:spPr>
          <a:xfrm>
            <a:off x="4924697" y="6429170"/>
            <a:ext cx="61243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2E5FE9D-B5C2-3EF0-4337-D651D682DB7B}"/>
              </a:ext>
            </a:extLst>
          </p:cNvPr>
          <p:cNvPicPr>
            <a:picLocks noChangeAspect="1"/>
          </p:cNvPicPr>
          <p:nvPr/>
        </p:nvPicPr>
        <p:blipFill>
          <a:blip r:embed="rId4"/>
          <a:stretch>
            <a:fillRect/>
          </a:stretch>
        </p:blipFill>
        <p:spPr>
          <a:xfrm>
            <a:off x="8756640" y="1548949"/>
            <a:ext cx="3264061" cy="3933645"/>
          </a:xfrm>
          <a:prstGeom prst="rect">
            <a:avLst/>
          </a:prstGeom>
        </p:spPr>
      </p:pic>
      <p:sp>
        <p:nvSpPr>
          <p:cNvPr id="4" name="TextBox 3">
            <a:extLst>
              <a:ext uri="{FF2B5EF4-FFF2-40B4-BE49-F238E27FC236}">
                <a16:creationId xmlns:a16="http://schemas.microsoft.com/office/drawing/2014/main" id="{7E92D954-B093-26AB-DB9F-75120C008492}"/>
              </a:ext>
            </a:extLst>
          </p:cNvPr>
          <p:cNvSpPr txBox="1"/>
          <p:nvPr/>
        </p:nvSpPr>
        <p:spPr>
          <a:xfrm>
            <a:off x="861852" y="5689447"/>
            <a:ext cx="5097518" cy="430887"/>
          </a:xfrm>
          <a:prstGeom prst="rect">
            <a:avLst/>
          </a:prstGeom>
          <a:noFill/>
        </p:spPr>
        <p:txBody>
          <a:bodyPr wrap="square" rtlCol="0">
            <a:spAutoFit/>
          </a:bodyPr>
          <a:lstStyle/>
          <a:p>
            <a:pPr>
              <a:defRPr/>
            </a:pPr>
            <a:r>
              <a:rPr lang="en-US" sz="1100" i="1" dirty="0">
                <a:latin typeface="Century Gothic" panose="020B0502020202020204" pitchFamily="34" charset="0"/>
              </a:rPr>
              <a:t>Source:  Managing Business Performance: The Metrics That Matter</a:t>
            </a:r>
            <a:r>
              <a:rPr lang="en-US" sz="1100" dirty="0">
                <a:latin typeface="Century Gothic" panose="020B0502020202020204" pitchFamily="34" charset="0"/>
              </a:rPr>
              <a:t>, PriceWaterhouseCoopers, 2008</a:t>
            </a:r>
          </a:p>
        </p:txBody>
      </p:sp>
      <p:sp>
        <p:nvSpPr>
          <p:cNvPr id="3" name="Title 1">
            <a:extLst>
              <a:ext uri="{FF2B5EF4-FFF2-40B4-BE49-F238E27FC236}">
                <a16:creationId xmlns:a16="http://schemas.microsoft.com/office/drawing/2014/main" id="{65AF6053-52AA-939B-97AC-EC43BB24AF21}"/>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146922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0438" y="204900"/>
            <a:ext cx="9746512" cy="617658"/>
          </a:xfrm>
        </p:spPr>
        <p:txBody>
          <a:bodyPr anchor="t">
            <a:noAutofit/>
          </a:bodyPr>
          <a:lstStyle/>
          <a:p>
            <a:r>
              <a:rPr lang="en-US" altLang="en-US" sz="3600" b="1" dirty="0">
                <a:solidFill>
                  <a:srgbClr val="005DAA"/>
                </a:solidFill>
                <a:latin typeface="Century Gothic" charset="0"/>
                <a:ea typeface="Century Gothic" charset="0"/>
                <a:cs typeface="Century Gothic" charset="0"/>
              </a:rPr>
              <a:t>Why This is Difficult</a:t>
            </a:r>
            <a:endParaRPr lang="en-US" sz="3600" b="1" dirty="0">
              <a:solidFill>
                <a:srgbClr val="005DAA"/>
              </a:solidFill>
              <a:latin typeface="Century Gothic" charset="0"/>
              <a:ea typeface="Century Gothic" charset="0"/>
              <a:cs typeface="Century Gothic" charset="0"/>
            </a:endParaRPr>
          </a:p>
        </p:txBody>
      </p:sp>
      <p:pic>
        <p:nvPicPr>
          <p:cNvPr id="11" name="Picture 10"/>
          <p:cNvPicPr>
            <a:picLocks noChangeAspect="1"/>
          </p:cNvPicPr>
          <p:nvPr/>
        </p:nvPicPr>
        <p:blipFill>
          <a:blip r:embed="rId3"/>
          <a:stretch>
            <a:fillRect/>
          </a:stretch>
        </p:blipFill>
        <p:spPr>
          <a:xfrm>
            <a:off x="11415870" y="6194067"/>
            <a:ext cx="470204" cy="470204"/>
          </a:xfrm>
          <a:prstGeom prst="rect">
            <a:avLst/>
          </a:prstGeom>
        </p:spPr>
      </p:pic>
      <p:cxnSp>
        <p:nvCxnSpPr>
          <p:cNvPr id="14" name="Straight Connector 13">
            <a:extLst>
              <a:ext uri="{FF2B5EF4-FFF2-40B4-BE49-F238E27FC236}">
                <a16:creationId xmlns:a16="http://schemas.microsoft.com/office/drawing/2014/main" id="{43AE8886-1557-D74E-9C09-B885E3E5179D}"/>
              </a:ext>
            </a:extLst>
          </p:cNvPr>
          <p:cNvCxnSpPr>
            <a:cxnSpLocks/>
          </p:cNvCxnSpPr>
          <p:nvPr/>
        </p:nvCxnSpPr>
        <p:spPr>
          <a:xfrm>
            <a:off x="4885509" y="6429170"/>
            <a:ext cx="616349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E2276C-2DF8-6204-1E37-53AE351999BE}"/>
              </a:ext>
            </a:extLst>
          </p:cNvPr>
          <p:cNvSpPr txBox="1"/>
          <p:nvPr/>
        </p:nvSpPr>
        <p:spPr>
          <a:xfrm>
            <a:off x="914954" y="822558"/>
            <a:ext cx="10317481" cy="5447645"/>
          </a:xfrm>
          <a:prstGeom prst="rect">
            <a:avLst/>
          </a:prstGeom>
          <a:noFill/>
        </p:spPr>
        <p:txBody>
          <a:bodyPr wrap="square" rtlCol="0">
            <a:spAutoFit/>
          </a:bodyPr>
          <a:lstStyle/>
          <a:p>
            <a:r>
              <a:rPr lang="en-US" sz="2400" i="1" dirty="0">
                <a:latin typeface="Century Gothic" panose="020B0502020202020204" pitchFamily="34" charset="0"/>
              </a:rPr>
              <a:t>Measuring the value of government relations can be tricky.  Why?</a:t>
            </a:r>
          </a:p>
          <a:p>
            <a:endParaRPr lang="en-US" sz="1100" i="1" dirty="0">
              <a:latin typeface="Century Gothic" panose="020B0502020202020204" pitchFamily="34" charset="0"/>
            </a:endParaRPr>
          </a:p>
          <a:p>
            <a:pPr marL="457200" indent="-457200">
              <a:buFont typeface="+mj-lt"/>
              <a:buAutoNum type="arabicPeriod"/>
            </a:pPr>
            <a:r>
              <a:rPr lang="en-US" sz="2000" dirty="0">
                <a:latin typeface="Century Gothic" panose="020B0502020202020204" pitchFamily="34" charset="0"/>
              </a:rPr>
              <a:t>Objectives are long-term/take time = monthly or annual data showing success or failure may not be available.</a:t>
            </a:r>
          </a:p>
          <a:p>
            <a:pPr marL="457200" indent="-457200">
              <a:buFont typeface="+mj-lt"/>
              <a:buAutoNum type="arabicPeriod"/>
            </a:pPr>
            <a:endParaRPr lang="en-US" sz="2000" dirty="0">
              <a:latin typeface="Century Gothic" panose="020B0502020202020204" pitchFamily="34" charset="0"/>
            </a:endParaRPr>
          </a:p>
          <a:p>
            <a:pPr marL="457200" indent="-457200">
              <a:buFont typeface="+mj-lt"/>
              <a:buAutoNum type="arabicPeriod"/>
            </a:pPr>
            <a:r>
              <a:rPr lang="en-US" sz="2000" dirty="0">
                <a:latin typeface="Century Gothic" panose="020B0502020202020204" pitchFamily="34" charset="0"/>
              </a:rPr>
              <a:t>Many goals involve managing risks (e.g., avoiding harmful legislation or preventing a crisis).</a:t>
            </a:r>
          </a:p>
          <a:p>
            <a:pPr marL="457200" indent="-457200">
              <a:buFont typeface="+mj-lt"/>
              <a:buAutoNum type="arabicPeriod"/>
            </a:pPr>
            <a:endParaRPr lang="en-US" sz="2000" dirty="0">
              <a:latin typeface="Century Gothic" panose="020B0502020202020204" pitchFamily="34" charset="0"/>
            </a:endParaRPr>
          </a:p>
          <a:p>
            <a:pPr marL="457200" indent="-457200">
              <a:buFont typeface="+mj-lt"/>
              <a:buAutoNum type="arabicPeriod"/>
            </a:pPr>
            <a:r>
              <a:rPr lang="en-US" sz="2000" dirty="0">
                <a:latin typeface="Century Gothic" panose="020B0502020202020204" pitchFamily="34" charset="0"/>
              </a:rPr>
              <a:t>Strategies to achieve goals are often executed in concert with other parties, such as trade associations and coalitions, which makes it difficult to identify your team’s contributions.</a:t>
            </a:r>
          </a:p>
          <a:p>
            <a:pPr marL="457200" indent="-457200">
              <a:buFont typeface="+mj-lt"/>
              <a:buAutoNum type="arabicPeriod"/>
            </a:pPr>
            <a:endParaRPr lang="en-US" sz="2000" dirty="0">
              <a:latin typeface="Century Gothic" panose="020B0502020202020204" pitchFamily="34" charset="0"/>
            </a:endParaRPr>
          </a:p>
          <a:p>
            <a:pPr marL="457200" indent="-457200">
              <a:buFont typeface="+mj-lt"/>
              <a:buAutoNum type="arabicPeriod"/>
            </a:pPr>
            <a:r>
              <a:rPr lang="en-US" sz="2000" dirty="0">
                <a:latin typeface="Century Gothic" panose="020B0502020202020204" pitchFamily="34" charset="0"/>
              </a:rPr>
              <a:t>Objectives often shift during the year.</a:t>
            </a:r>
          </a:p>
          <a:p>
            <a:pPr marL="457200" indent="-457200">
              <a:buFont typeface="+mj-lt"/>
              <a:buAutoNum type="arabicPeriod"/>
            </a:pPr>
            <a:endParaRPr lang="en-US" sz="2000" dirty="0">
              <a:latin typeface="Century Gothic" panose="020B0502020202020204" pitchFamily="34" charset="0"/>
            </a:endParaRPr>
          </a:p>
          <a:p>
            <a:pPr marL="457200" indent="-457200">
              <a:buFont typeface="+mj-lt"/>
              <a:buAutoNum type="arabicPeriod"/>
            </a:pPr>
            <a:r>
              <a:rPr lang="en-US" sz="2000" dirty="0">
                <a:latin typeface="Century Gothic" panose="020B0502020202020204" pitchFamily="34" charset="0"/>
              </a:rPr>
              <a:t>Many of the strategies employed government relations professionals are difficult to evaluate because they are not transactional — they involve engaging stakeholders and building alliances.</a:t>
            </a:r>
          </a:p>
        </p:txBody>
      </p:sp>
      <p:sp>
        <p:nvSpPr>
          <p:cNvPr id="3" name="Title 1">
            <a:extLst>
              <a:ext uri="{FF2B5EF4-FFF2-40B4-BE49-F238E27FC236}">
                <a16:creationId xmlns:a16="http://schemas.microsoft.com/office/drawing/2014/main" id="{FCEF438F-B33E-9073-989B-D6CA56E4E278}"/>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590048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4340E-93EB-D814-E448-D0C04F8ABF42}"/>
              </a:ext>
            </a:extLst>
          </p:cNvPr>
          <p:cNvPicPr>
            <a:picLocks noChangeAspect="1"/>
          </p:cNvPicPr>
          <p:nvPr/>
        </p:nvPicPr>
        <p:blipFill>
          <a:blip r:embed="rId3"/>
          <a:stretch>
            <a:fillRect/>
          </a:stretch>
        </p:blipFill>
        <p:spPr>
          <a:xfrm>
            <a:off x="1643865" y="129654"/>
            <a:ext cx="8904269" cy="5943600"/>
          </a:xfrm>
          <a:prstGeom prst="rect">
            <a:avLst/>
          </a:prstGeom>
        </p:spPr>
      </p:pic>
      <p:cxnSp>
        <p:nvCxnSpPr>
          <p:cNvPr id="4" name="Straight Connector 3">
            <a:extLst>
              <a:ext uri="{FF2B5EF4-FFF2-40B4-BE49-F238E27FC236}">
                <a16:creationId xmlns:a16="http://schemas.microsoft.com/office/drawing/2014/main" id="{D4E062AF-FACC-4055-58B9-BC723F345938}"/>
              </a:ext>
            </a:extLst>
          </p:cNvPr>
          <p:cNvCxnSpPr>
            <a:cxnSpLocks/>
          </p:cNvCxnSpPr>
          <p:nvPr/>
        </p:nvCxnSpPr>
        <p:spPr>
          <a:xfrm>
            <a:off x="4911634" y="6429170"/>
            <a:ext cx="613736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4D59F04-61DC-55D5-945B-671B5678AF34}"/>
              </a:ext>
            </a:extLst>
          </p:cNvPr>
          <p:cNvPicPr>
            <a:picLocks noChangeAspect="1"/>
          </p:cNvPicPr>
          <p:nvPr/>
        </p:nvPicPr>
        <p:blipFill>
          <a:blip r:embed="rId4"/>
          <a:stretch>
            <a:fillRect/>
          </a:stretch>
        </p:blipFill>
        <p:spPr>
          <a:xfrm>
            <a:off x="11415870" y="6194067"/>
            <a:ext cx="470204" cy="470204"/>
          </a:xfrm>
          <a:prstGeom prst="rect">
            <a:avLst/>
          </a:prstGeom>
        </p:spPr>
      </p:pic>
      <p:sp>
        <p:nvSpPr>
          <p:cNvPr id="6" name="Title 1">
            <a:extLst>
              <a:ext uri="{FF2B5EF4-FFF2-40B4-BE49-F238E27FC236}">
                <a16:creationId xmlns:a16="http://schemas.microsoft.com/office/drawing/2014/main" id="{54CEA765-6A40-58C2-AA4C-EE38B613DADA}"/>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1153924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pPr algn="ctr"/>
            <a:r>
              <a:rPr lang="en-US" sz="3600" b="1" dirty="0">
                <a:solidFill>
                  <a:srgbClr val="005DAA"/>
                </a:solidFill>
                <a:latin typeface="Century Gothic" panose="020B0502020202020204" pitchFamily="34" charset="0"/>
                <a:cs typeface="Arial" panose="020B0604020202020204" pitchFamily="34" charset="0"/>
              </a:rPr>
              <a:t>Understanding the Value Proposition</a:t>
            </a:r>
          </a:p>
        </p:txBody>
      </p:sp>
      <p:sp>
        <p:nvSpPr>
          <p:cNvPr id="3" name="Content Placeholder 2"/>
          <p:cNvSpPr>
            <a:spLocks noGrp="1"/>
          </p:cNvSpPr>
          <p:nvPr>
            <p:ph idx="1"/>
          </p:nvPr>
        </p:nvSpPr>
        <p:spPr>
          <a:xfrm>
            <a:off x="804747" y="1602605"/>
            <a:ext cx="10515600" cy="4351338"/>
          </a:xfrm>
        </p:spPr>
        <p:txBody>
          <a:bodyPr>
            <a:noAutofit/>
          </a:bodyPr>
          <a:lstStyle/>
          <a:p>
            <a:pPr>
              <a:buFont typeface="STIXGeneral-Regular" pitchFamily="2" charset="2"/>
              <a:buChar char="⎯"/>
              <a:defRPr/>
            </a:pPr>
            <a:r>
              <a:rPr lang="en-US" sz="2400" dirty="0">
                <a:latin typeface="Century Gothic" panose="020B0502020202020204" pitchFamily="34" charset="0"/>
                <a:cs typeface="Arial" panose="020B0604020202020204" pitchFamily="34" charset="0"/>
              </a:rPr>
              <a:t>Freedom to Operate</a:t>
            </a:r>
          </a:p>
          <a:p>
            <a:pPr lvl="1">
              <a:defRPr/>
            </a:pPr>
            <a:r>
              <a:rPr lang="en-US" sz="2000" dirty="0">
                <a:latin typeface="Century Gothic" panose="020B0502020202020204" pitchFamily="34" charset="0"/>
                <a:cs typeface="Arial" panose="020B0604020202020204" pitchFamily="34" charset="0"/>
              </a:rPr>
              <a:t>Preventing constraints to where and how the business is operated</a:t>
            </a:r>
          </a:p>
          <a:p>
            <a:pPr lvl="1">
              <a:spcAft>
                <a:spcPts val="600"/>
              </a:spcAft>
              <a:defRPr/>
            </a:pPr>
            <a:r>
              <a:rPr lang="en-US" sz="2000" dirty="0">
                <a:latin typeface="Century Gothic" panose="020B0502020202020204" pitchFamily="34" charset="0"/>
                <a:cs typeface="Arial" panose="020B0604020202020204" pitchFamily="34" charset="0"/>
              </a:rPr>
              <a:t>Laws, regulations, community opposition, competition and other factors can affect one’s freedom to operate</a:t>
            </a:r>
          </a:p>
          <a:p>
            <a:pPr>
              <a:buFont typeface="STIXGeneral-Regular" pitchFamily="2" charset="2"/>
              <a:buChar char="⎯"/>
              <a:defRPr/>
            </a:pPr>
            <a:r>
              <a:rPr lang="en-US" sz="2400" dirty="0">
                <a:latin typeface="Century Gothic" panose="020B0502020202020204" pitchFamily="34" charset="0"/>
                <a:cs typeface="Arial" panose="020B0604020202020204" pitchFamily="34" charset="0"/>
              </a:rPr>
              <a:t>Cost Avoidance</a:t>
            </a:r>
          </a:p>
          <a:p>
            <a:pPr lvl="1">
              <a:defRPr/>
            </a:pPr>
            <a:r>
              <a:rPr lang="en-US" sz="2000" dirty="0">
                <a:latin typeface="Century Gothic" panose="020B0502020202020204" pitchFamily="34" charset="0"/>
                <a:cs typeface="Arial" panose="020B0604020202020204" pitchFamily="34" charset="0"/>
              </a:rPr>
              <a:t>Preventing increases in operating costs</a:t>
            </a:r>
          </a:p>
          <a:p>
            <a:pPr lvl="1">
              <a:spcAft>
                <a:spcPts val="600"/>
              </a:spcAft>
              <a:defRPr/>
            </a:pPr>
            <a:r>
              <a:rPr lang="en-US" sz="2000" dirty="0">
                <a:latin typeface="Century Gothic" panose="020B0502020202020204" pitchFamily="34" charset="0"/>
                <a:cs typeface="Arial" panose="020B0604020202020204" pitchFamily="34" charset="0"/>
              </a:rPr>
              <a:t>Tax increases, permitting expenses, new regulations and other factors can affect costs of doing business</a:t>
            </a:r>
          </a:p>
          <a:p>
            <a:pPr>
              <a:buFont typeface="STIXGeneral-Regular" pitchFamily="2" charset="2"/>
              <a:buChar char="⎯"/>
              <a:defRPr/>
            </a:pPr>
            <a:r>
              <a:rPr lang="en-US" sz="2400" dirty="0">
                <a:latin typeface="Century Gothic" panose="020B0502020202020204" pitchFamily="34" charset="0"/>
                <a:cs typeface="Arial" panose="020B0604020202020204" pitchFamily="34" charset="0"/>
              </a:rPr>
              <a:t>Market Opportunity or Advantage</a:t>
            </a:r>
          </a:p>
          <a:p>
            <a:pPr>
              <a:buFont typeface="STIXGeneral-Regular" pitchFamily="2" charset="2"/>
              <a:buChar char="⎯"/>
              <a:defRPr/>
            </a:pPr>
            <a:r>
              <a:rPr lang="en-US" sz="2400" dirty="0">
                <a:latin typeface="Century Gothic" panose="020B0502020202020204" pitchFamily="34" charset="0"/>
                <a:cs typeface="Arial" panose="020B0604020202020204" pitchFamily="34" charset="0"/>
              </a:rPr>
              <a:t>Speed and Productivity</a:t>
            </a:r>
          </a:p>
          <a:p>
            <a:pPr>
              <a:buFont typeface="STIXGeneral-Regular" pitchFamily="2" charset="2"/>
              <a:buChar char="⎯"/>
              <a:defRPr/>
            </a:pPr>
            <a:r>
              <a:rPr lang="en-US" sz="2400" dirty="0">
                <a:latin typeface="Century Gothic" panose="020B0502020202020204" pitchFamily="34" charset="0"/>
                <a:cs typeface="Arial" panose="020B0604020202020204" pitchFamily="34" charset="0"/>
              </a:rPr>
              <a:t>Political and Reputational Risk Management</a:t>
            </a:r>
          </a:p>
        </p:txBody>
      </p:sp>
      <p:pic>
        <p:nvPicPr>
          <p:cNvPr id="5" name="Picture 4">
            <a:extLst>
              <a:ext uri="{FF2B5EF4-FFF2-40B4-BE49-F238E27FC236}">
                <a16:creationId xmlns:a16="http://schemas.microsoft.com/office/drawing/2014/main" id="{2A5F5FFC-3078-4A95-B01E-5BF81FB19019}"/>
              </a:ext>
            </a:extLst>
          </p:cNvPr>
          <p:cNvPicPr>
            <a:picLocks noChangeAspect="1"/>
          </p:cNvPicPr>
          <p:nvPr/>
        </p:nvPicPr>
        <p:blipFill>
          <a:blip r:embed="rId3"/>
          <a:stretch>
            <a:fillRect/>
          </a:stretch>
        </p:blipFill>
        <p:spPr>
          <a:xfrm>
            <a:off x="11415870" y="6194067"/>
            <a:ext cx="470204" cy="470204"/>
          </a:xfrm>
          <a:prstGeom prst="rect">
            <a:avLst/>
          </a:prstGeom>
        </p:spPr>
      </p:pic>
      <p:cxnSp>
        <p:nvCxnSpPr>
          <p:cNvPr id="6" name="Straight Connector 5">
            <a:extLst>
              <a:ext uri="{FF2B5EF4-FFF2-40B4-BE49-F238E27FC236}">
                <a16:creationId xmlns:a16="http://schemas.microsoft.com/office/drawing/2014/main" id="{915E5C16-80DD-4F56-B243-6C596F9A2A12}"/>
              </a:ext>
            </a:extLst>
          </p:cNvPr>
          <p:cNvCxnSpPr>
            <a:cxnSpLocks/>
          </p:cNvCxnSpPr>
          <p:nvPr/>
        </p:nvCxnSpPr>
        <p:spPr>
          <a:xfrm>
            <a:off x="4990011" y="6429170"/>
            <a:ext cx="605898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CD859959-6BE4-353F-9D1A-8A1137510D99}"/>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1885129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pPr algn="ctr"/>
            <a:r>
              <a:rPr lang="en-US" sz="3600" b="1" dirty="0">
                <a:solidFill>
                  <a:srgbClr val="005DAA"/>
                </a:solidFill>
                <a:latin typeface="Century Gothic" panose="020B0502020202020204" pitchFamily="34" charset="0"/>
                <a:cs typeface="Arial" panose="020B0604020202020204" pitchFamily="34" charset="0"/>
              </a:rPr>
              <a:t>Case Study: Caterpillar</a:t>
            </a:r>
          </a:p>
        </p:txBody>
      </p:sp>
      <p:sp>
        <p:nvSpPr>
          <p:cNvPr id="3" name="Content Placeholder 2"/>
          <p:cNvSpPr>
            <a:spLocks noGrp="1"/>
          </p:cNvSpPr>
          <p:nvPr>
            <p:ph idx="1"/>
          </p:nvPr>
        </p:nvSpPr>
        <p:spPr>
          <a:xfrm>
            <a:off x="804747" y="1602605"/>
            <a:ext cx="10515600" cy="4351338"/>
          </a:xfrm>
        </p:spPr>
        <p:txBody>
          <a:bodyPr>
            <a:noAutofit/>
          </a:bodyPr>
          <a:lstStyle/>
          <a:p>
            <a:pPr marL="457200" indent="-457200">
              <a:spcAft>
                <a:spcPts val="600"/>
              </a:spcAft>
              <a:buFont typeface="Georgia" panose="02040502050405020303" pitchFamily="18" charset="0"/>
              <a:buAutoNum type="arabicPeriod"/>
            </a:pPr>
            <a:r>
              <a:rPr lang="en-US" sz="2000" dirty="0">
                <a:latin typeface="Century Gothic" panose="020B0502020202020204" pitchFamily="34" charset="0"/>
                <a:cs typeface="Arial" panose="020B0604020202020204" pitchFamily="34" charset="0"/>
              </a:rPr>
              <a:t>Working collaboratively with internal and external stakeholders in identifying public policy and commercial issues of critical importance to Caterpillar;</a:t>
            </a:r>
          </a:p>
          <a:p>
            <a:pPr marL="457200" indent="-457200">
              <a:spcAft>
                <a:spcPts val="600"/>
              </a:spcAft>
              <a:buFont typeface="Georgia" panose="02040502050405020303" pitchFamily="18" charset="0"/>
              <a:buAutoNum type="arabicPeriod"/>
            </a:pPr>
            <a:r>
              <a:rPr lang="en-US" sz="2000" dirty="0">
                <a:latin typeface="Century Gothic" panose="020B0502020202020204" pitchFamily="34" charset="0"/>
                <a:cs typeface="Arial" panose="020B0604020202020204" pitchFamily="34" charset="0"/>
              </a:rPr>
              <a:t>Building and utilizing Caterpillar’s brand image, political capital and presence as a premier, U.S. manufacturing company to obtain favorable policy and commercial results; and</a:t>
            </a:r>
          </a:p>
          <a:p>
            <a:pPr marL="457200" indent="-457200">
              <a:buFont typeface="Georgia" panose="02040502050405020303" pitchFamily="18" charset="0"/>
              <a:buAutoNum type="arabicPeriod"/>
            </a:pPr>
            <a:r>
              <a:rPr lang="en-US" sz="2000" dirty="0">
                <a:latin typeface="Century Gothic" panose="020B0502020202020204" pitchFamily="34" charset="0"/>
                <a:cs typeface="Arial" panose="020B0604020202020204" pitchFamily="34" charset="0"/>
              </a:rPr>
              <a:t>Maintaining disciplined cost control while retaining the company’s traditional value proposition.</a:t>
            </a:r>
          </a:p>
        </p:txBody>
      </p:sp>
      <p:pic>
        <p:nvPicPr>
          <p:cNvPr id="5" name="Picture 4">
            <a:extLst>
              <a:ext uri="{FF2B5EF4-FFF2-40B4-BE49-F238E27FC236}">
                <a16:creationId xmlns:a16="http://schemas.microsoft.com/office/drawing/2014/main" id="{2A5F5FFC-3078-4A95-B01E-5BF81FB19019}"/>
              </a:ext>
            </a:extLst>
          </p:cNvPr>
          <p:cNvPicPr>
            <a:picLocks noChangeAspect="1"/>
          </p:cNvPicPr>
          <p:nvPr/>
        </p:nvPicPr>
        <p:blipFill>
          <a:blip r:embed="rId3"/>
          <a:stretch>
            <a:fillRect/>
          </a:stretch>
        </p:blipFill>
        <p:spPr>
          <a:xfrm>
            <a:off x="11415870" y="6194067"/>
            <a:ext cx="470204" cy="470204"/>
          </a:xfrm>
          <a:prstGeom prst="rect">
            <a:avLst/>
          </a:prstGeom>
        </p:spPr>
      </p:pic>
      <p:cxnSp>
        <p:nvCxnSpPr>
          <p:cNvPr id="6" name="Straight Connector 5">
            <a:extLst>
              <a:ext uri="{FF2B5EF4-FFF2-40B4-BE49-F238E27FC236}">
                <a16:creationId xmlns:a16="http://schemas.microsoft.com/office/drawing/2014/main" id="{915E5C16-80DD-4F56-B243-6C596F9A2A12}"/>
              </a:ext>
            </a:extLst>
          </p:cNvPr>
          <p:cNvCxnSpPr>
            <a:cxnSpLocks/>
          </p:cNvCxnSpPr>
          <p:nvPr/>
        </p:nvCxnSpPr>
        <p:spPr>
          <a:xfrm>
            <a:off x="4887045" y="6429170"/>
            <a:ext cx="577981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2" descr="http://www.carolinacat.com/getattachment/31912536-56f7-4a65-a433-c9e482d3d5ad/Slide-1.aspx">
            <a:extLst>
              <a:ext uri="{FF2B5EF4-FFF2-40B4-BE49-F238E27FC236}">
                <a16:creationId xmlns:a16="http://schemas.microsoft.com/office/drawing/2014/main" id="{6FD4EFFC-190F-4CBA-B72F-9928A3D54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724" r="3703" b="23741"/>
          <a:stretch>
            <a:fillRect/>
          </a:stretch>
        </p:blipFill>
        <p:spPr bwMode="auto">
          <a:xfrm>
            <a:off x="2479290" y="4300132"/>
            <a:ext cx="7166514" cy="165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5123D7C-2161-89DA-61FC-3D995F2F1ACA}"/>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4283276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744" y="611702"/>
            <a:ext cx="9746512" cy="617658"/>
          </a:xfrm>
        </p:spPr>
        <p:txBody>
          <a:bodyPr anchor="t">
            <a:noAutofit/>
          </a:bodyPr>
          <a:lstStyle/>
          <a:p>
            <a:r>
              <a:rPr lang="en-US" altLang="en-US" sz="3600" b="1" dirty="0">
                <a:solidFill>
                  <a:srgbClr val="005DAA"/>
                </a:solidFill>
                <a:latin typeface="Century Gothic" charset="0"/>
                <a:ea typeface="Century Gothic" charset="0"/>
                <a:cs typeface="Century Gothic" charset="0"/>
              </a:rPr>
              <a:t>Measuring the Value (cont.’d)</a:t>
            </a:r>
            <a:endParaRPr lang="en-US" sz="3600" b="1" dirty="0">
              <a:solidFill>
                <a:srgbClr val="005DAA"/>
              </a:solidFill>
              <a:latin typeface="Century Gothic" charset="0"/>
              <a:ea typeface="Century Gothic" charset="0"/>
              <a:cs typeface="Century Gothic" charset="0"/>
            </a:endParaRPr>
          </a:p>
        </p:txBody>
      </p:sp>
      <p:sp>
        <p:nvSpPr>
          <p:cNvPr id="17" name="Rectangle 16"/>
          <p:cNvSpPr/>
          <p:nvPr/>
        </p:nvSpPr>
        <p:spPr>
          <a:xfrm>
            <a:off x="1008620" y="2231975"/>
            <a:ext cx="5815261" cy="2862322"/>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000" dirty="0">
                <a:latin typeface="Century Gothic"/>
                <a:ea typeface="Century Gothic" charset="0"/>
                <a:cs typeface="Century Gothic" charset="0"/>
              </a:rPr>
              <a:t>Serve to </a:t>
            </a:r>
            <a:r>
              <a:rPr lang="en-US" sz="2000" b="1" dirty="0">
                <a:latin typeface="Century Gothic"/>
                <a:ea typeface="Century Gothic" charset="0"/>
                <a:cs typeface="Century Gothic" charset="0"/>
              </a:rPr>
              <a:t>track</a:t>
            </a:r>
            <a:r>
              <a:rPr lang="en-US" sz="2000" dirty="0">
                <a:latin typeface="Century Gothic"/>
                <a:ea typeface="Century Gothic" charset="0"/>
                <a:cs typeface="Century Gothic" charset="0"/>
              </a:rPr>
              <a:t> </a:t>
            </a:r>
            <a:r>
              <a:rPr lang="en-US" sz="2000" b="1" dirty="0">
                <a:latin typeface="Century Gothic"/>
                <a:ea typeface="Century Gothic" charset="0"/>
                <a:cs typeface="Century Gothic" charset="0"/>
              </a:rPr>
              <a:t>improvement</a:t>
            </a:r>
            <a:r>
              <a:rPr lang="en-US" sz="2000" dirty="0">
                <a:latin typeface="Century Gothic"/>
                <a:ea typeface="Century Gothic" charset="0"/>
                <a:cs typeface="Century Gothic" charset="0"/>
              </a:rPr>
              <a:t>, not as a way</a:t>
            </a:r>
            <a:endParaRPr lang="en-US" dirty="0">
              <a:ea typeface="Calibri" panose="020F0502020204030204"/>
              <a:cs typeface="Calibri" panose="020F0502020204030204"/>
            </a:endParaRPr>
          </a:p>
          <a:p>
            <a:r>
              <a:rPr lang="en-US" sz="2000" dirty="0">
                <a:latin typeface="Century Gothic" charset="0"/>
                <a:ea typeface="Century Gothic" charset="0"/>
                <a:cs typeface="Century Gothic" charset="0"/>
              </a:rPr>
              <a:t>     to justify the department’s existence.</a:t>
            </a:r>
          </a:p>
          <a:p>
            <a:endParaRPr lang="en-US" sz="2000" dirty="0">
              <a:latin typeface="Century Gothic" charset="0"/>
              <a:ea typeface="Century Gothic" charset="0"/>
              <a:cs typeface="Century Gothic" charset="0"/>
            </a:endParaRPr>
          </a:p>
          <a:p>
            <a:pPr marL="342900" indent="-342900">
              <a:buFont typeface="Arial" panose="020B0604020202020204" pitchFamily="34" charset="0"/>
              <a:buChar char="•"/>
            </a:pPr>
            <a:r>
              <a:rPr lang="en-US" sz="2000" dirty="0">
                <a:latin typeface="Century Gothic" charset="0"/>
                <a:ea typeface="Century Gothic" charset="0"/>
                <a:cs typeface="Century Gothic" charset="0"/>
              </a:rPr>
              <a:t>Speak the </a:t>
            </a:r>
            <a:r>
              <a:rPr lang="en-US" sz="2000" b="1" dirty="0">
                <a:latin typeface="Century Gothic" charset="0"/>
                <a:ea typeface="Century Gothic" charset="0"/>
                <a:cs typeface="Century Gothic" charset="0"/>
              </a:rPr>
              <a:t>language</a:t>
            </a:r>
            <a:r>
              <a:rPr lang="en-US" sz="2000" dirty="0">
                <a:latin typeface="Century Gothic" charset="0"/>
                <a:ea typeface="Century Gothic" charset="0"/>
                <a:cs typeface="Century Gothic" charset="0"/>
              </a:rPr>
              <a:t> of management.</a:t>
            </a:r>
          </a:p>
          <a:p>
            <a:endParaRPr lang="en-US" sz="2000" dirty="0">
              <a:latin typeface="Century Gothic" charset="0"/>
              <a:ea typeface="Century Gothic" charset="0"/>
              <a:cs typeface="Century Gothic" charset="0"/>
            </a:endParaRPr>
          </a:p>
          <a:p>
            <a:pPr marL="342900" indent="-342900">
              <a:buFont typeface="Arial" panose="020B0604020202020204" pitchFamily="34" charset="0"/>
              <a:buChar char="•"/>
            </a:pPr>
            <a:r>
              <a:rPr lang="en-US" sz="2000" dirty="0">
                <a:latin typeface="Century Gothic" charset="0"/>
                <a:ea typeface="Century Gothic" charset="0"/>
                <a:cs typeface="Century Gothic" charset="0"/>
              </a:rPr>
              <a:t>Reflect a company’s </a:t>
            </a:r>
            <a:r>
              <a:rPr lang="en-US" sz="2000" b="1" dirty="0">
                <a:latin typeface="Century Gothic" charset="0"/>
                <a:ea typeface="Century Gothic" charset="0"/>
                <a:cs typeface="Century Gothic" charset="0"/>
              </a:rPr>
              <a:t>culture</a:t>
            </a:r>
            <a:r>
              <a:rPr lang="en-US" sz="2000" dirty="0">
                <a:latin typeface="Century Gothic" charset="0"/>
                <a:ea typeface="Century Gothic" charset="0"/>
                <a:cs typeface="Century Gothic" charset="0"/>
              </a:rPr>
              <a:t>.</a:t>
            </a:r>
          </a:p>
          <a:p>
            <a:pPr marL="342900" indent="-342900">
              <a:buFont typeface="Arial" panose="020B0604020202020204" pitchFamily="34" charset="0"/>
              <a:buChar char="•"/>
            </a:pPr>
            <a:endParaRPr lang="en-US" sz="2000" dirty="0">
              <a:latin typeface="Century Gothic" charset="0"/>
              <a:cs typeface="Arial" panose="020B0604020202020204" pitchFamily="34" charset="0"/>
            </a:endParaRPr>
          </a:p>
          <a:p>
            <a:pPr marL="342900" indent="-342900">
              <a:buFont typeface="Arial" panose="020B0604020202020204" pitchFamily="34" charset="0"/>
              <a:buChar char="•"/>
            </a:pPr>
            <a:r>
              <a:rPr lang="en-US" sz="2000" dirty="0">
                <a:latin typeface="Century Gothic" charset="0"/>
                <a:cs typeface="Arial" panose="020B0604020202020204" pitchFamily="34" charset="0"/>
              </a:rPr>
              <a:t>F</a:t>
            </a:r>
            <a:r>
              <a:rPr lang="en-US" sz="2000" dirty="0">
                <a:latin typeface="Century Gothic" panose="020B0502020202020204" pitchFamily="34" charset="0"/>
                <a:cs typeface="Arial" panose="020B0604020202020204" pitchFamily="34" charset="0"/>
              </a:rPr>
              <a:t>ocus on </a:t>
            </a:r>
            <a:r>
              <a:rPr lang="en-US" sz="2000" b="1" dirty="0">
                <a:latin typeface="Century Gothic" panose="020B0502020202020204" pitchFamily="34" charset="0"/>
                <a:cs typeface="Arial" panose="020B0604020202020204" pitchFamily="34" charset="0"/>
              </a:rPr>
              <a:t>impacts</a:t>
            </a:r>
            <a:r>
              <a:rPr lang="en-US" sz="2000" dirty="0">
                <a:latin typeface="Century Gothic" panose="020B0502020202020204" pitchFamily="34" charset="0"/>
                <a:cs typeface="Arial" panose="020B0604020202020204" pitchFamily="34" charset="0"/>
              </a:rPr>
              <a:t>, not actions </a:t>
            </a:r>
          </a:p>
          <a:p>
            <a:endParaRPr lang="en-US" sz="2000" dirty="0">
              <a:latin typeface="Century Gothic" charset="0"/>
              <a:ea typeface="Century Gothic" charset="0"/>
              <a:cs typeface="Century Gothic" charset="0"/>
            </a:endParaRPr>
          </a:p>
        </p:txBody>
      </p:sp>
      <p:pic>
        <p:nvPicPr>
          <p:cNvPr id="11" name="Picture 10"/>
          <p:cNvPicPr>
            <a:picLocks noChangeAspect="1"/>
          </p:cNvPicPr>
          <p:nvPr/>
        </p:nvPicPr>
        <p:blipFill>
          <a:blip r:embed="rId3"/>
          <a:stretch>
            <a:fillRect/>
          </a:stretch>
        </p:blipFill>
        <p:spPr>
          <a:xfrm>
            <a:off x="11415870" y="6194067"/>
            <a:ext cx="470204" cy="470204"/>
          </a:xfrm>
          <a:prstGeom prst="rect">
            <a:avLst/>
          </a:prstGeom>
        </p:spPr>
      </p:pic>
      <p:sp>
        <p:nvSpPr>
          <p:cNvPr id="13" name="Title 1">
            <a:extLst>
              <a:ext uri="{FF2B5EF4-FFF2-40B4-BE49-F238E27FC236}">
                <a16:creationId xmlns:a16="http://schemas.microsoft.com/office/drawing/2014/main" id="{993246D6-F9B8-5943-88AC-A10EFFD35469}"/>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400" b="1" spc="100" dirty="0">
              <a:solidFill>
                <a:schemeClr val="tx2"/>
              </a:solidFill>
              <a:latin typeface="Century Gothic" charset="0"/>
              <a:ea typeface="Century Gothic" charset="0"/>
              <a:cs typeface="Century Gothic" charset="0"/>
            </a:endParaRPr>
          </a:p>
        </p:txBody>
      </p:sp>
      <p:cxnSp>
        <p:nvCxnSpPr>
          <p:cNvPr id="14" name="Straight Connector 13">
            <a:extLst>
              <a:ext uri="{FF2B5EF4-FFF2-40B4-BE49-F238E27FC236}">
                <a16:creationId xmlns:a16="http://schemas.microsoft.com/office/drawing/2014/main" id="{43AE8886-1557-D74E-9C09-B885E3E5179D}"/>
              </a:ext>
            </a:extLst>
          </p:cNvPr>
          <p:cNvCxnSpPr>
            <a:cxnSpLocks/>
          </p:cNvCxnSpPr>
          <p:nvPr/>
        </p:nvCxnSpPr>
        <p:spPr>
          <a:xfrm>
            <a:off x="4933150" y="6429170"/>
            <a:ext cx="61158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E2276C-2DF8-6204-1E37-53AE351999BE}"/>
              </a:ext>
            </a:extLst>
          </p:cNvPr>
          <p:cNvSpPr txBox="1"/>
          <p:nvPr/>
        </p:nvSpPr>
        <p:spPr>
          <a:xfrm>
            <a:off x="1076959" y="1556020"/>
            <a:ext cx="2995673" cy="461665"/>
          </a:xfrm>
          <a:prstGeom prst="rect">
            <a:avLst/>
          </a:prstGeom>
          <a:noFill/>
        </p:spPr>
        <p:txBody>
          <a:bodyPr wrap="square" rtlCol="0">
            <a:spAutoFit/>
          </a:bodyPr>
          <a:lstStyle/>
          <a:p>
            <a:r>
              <a:rPr lang="en-US" sz="2400" dirty="0">
                <a:latin typeface="Century Gothic" panose="020B0502020202020204" pitchFamily="34" charset="0"/>
              </a:rPr>
              <a:t>Metrics should…</a:t>
            </a:r>
          </a:p>
        </p:txBody>
      </p:sp>
      <p:sp>
        <p:nvSpPr>
          <p:cNvPr id="12" name="TextBox 11">
            <a:extLst>
              <a:ext uri="{FF2B5EF4-FFF2-40B4-BE49-F238E27FC236}">
                <a16:creationId xmlns:a16="http://schemas.microsoft.com/office/drawing/2014/main" id="{1336B1E7-E496-1EA3-1113-C30F405BDE67}"/>
              </a:ext>
            </a:extLst>
          </p:cNvPr>
          <p:cNvSpPr txBox="1"/>
          <p:nvPr/>
        </p:nvSpPr>
        <p:spPr>
          <a:xfrm>
            <a:off x="7609840" y="1388277"/>
            <a:ext cx="4276234" cy="4647426"/>
          </a:xfrm>
          <a:prstGeom prst="rect">
            <a:avLst/>
          </a:prstGeom>
          <a:solidFill>
            <a:srgbClr val="005DAA"/>
          </a:solidFill>
          <a:effectLst>
            <a:outerShdw blurRad="50800" dist="38100" dir="2700000" algn="tl" rotWithShape="0">
              <a:prstClr val="black">
                <a:alpha val="40000"/>
              </a:prstClr>
            </a:outerShdw>
          </a:effectLst>
        </p:spPr>
        <p:txBody>
          <a:bodyPr wrap="square" rtlCol="0">
            <a:spAutoFit/>
          </a:bodyPr>
          <a:lstStyle/>
          <a:p>
            <a:pPr algn="ctr"/>
            <a:r>
              <a:rPr lang="en-US" sz="2000" u="sng" dirty="0">
                <a:solidFill>
                  <a:schemeClr val="bg1"/>
                </a:solidFill>
                <a:latin typeface="Century Gothic" panose="020B0502020202020204" pitchFamily="34" charset="0"/>
              </a:rPr>
              <a:t>Quantitative vs. Qualitative</a:t>
            </a: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Is the number meaningful or are you just running up the score?</a:t>
            </a: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Not every policy result is easy to quantify </a:t>
            </a:r>
            <a:r>
              <a:rPr lang="en-US" sz="2000" dirty="0">
                <a:solidFill>
                  <a:schemeClr val="bg1"/>
                </a:solidFill>
                <a:latin typeface="Century Gothic" panose="020B0502020202020204" pitchFamily="34" charset="0"/>
                <a:sym typeface="Wingdings" panose="05000000000000000000" pitchFamily="2" charset="2"/>
              </a:rPr>
              <a:t> look at its </a:t>
            </a:r>
            <a:r>
              <a:rPr lang="en-US" sz="2000" dirty="0">
                <a:solidFill>
                  <a:schemeClr val="bg1"/>
                </a:solidFill>
                <a:latin typeface="Century Gothic" panose="020B0502020202020204" pitchFamily="34" charset="0"/>
              </a:rPr>
              <a:t>qualitative significance and assess its general impact.</a:t>
            </a: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Remember to look at what/how your gov’t relations peers are measuring (i.e., benchmark).</a:t>
            </a:r>
          </a:p>
          <a:p>
            <a:endParaRPr lang="en-US" dirty="0">
              <a:solidFill>
                <a:schemeClr val="bg1"/>
              </a:solidFill>
            </a:endParaRPr>
          </a:p>
          <a:p>
            <a:endParaRPr lang="en-US" dirty="0">
              <a:solidFill>
                <a:schemeClr val="bg1"/>
              </a:solidFill>
            </a:endParaRPr>
          </a:p>
        </p:txBody>
      </p:sp>
      <p:sp>
        <p:nvSpPr>
          <p:cNvPr id="4" name="Title 1">
            <a:extLst>
              <a:ext uri="{FF2B5EF4-FFF2-40B4-BE49-F238E27FC236}">
                <a16:creationId xmlns:a16="http://schemas.microsoft.com/office/drawing/2014/main" id="{91F97F7B-83D1-0FE6-8382-3D580D1086A2}"/>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2825481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1415870" y="6194067"/>
            <a:ext cx="470204" cy="470204"/>
          </a:xfrm>
          <a:prstGeom prst="rect">
            <a:avLst/>
          </a:prstGeom>
        </p:spPr>
      </p:pic>
      <p:sp>
        <p:nvSpPr>
          <p:cNvPr id="13" name="Title 1">
            <a:extLst>
              <a:ext uri="{FF2B5EF4-FFF2-40B4-BE49-F238E27FC236}">
                <a16:creationId xmlns:a16="http://schemas.microsoft.com/office/drawing/2014/main" id="{993246D6-F9B8-5943-88AC-A10EFFD35469}"/>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400" b="1" spc="100" dirty="0">
              <a:solidFill>
                <a:schemeClr val="tx2"/>
              </a:solidFill>
              <a:latin typeface="Century Gothic" charset="0"/>
              <a:ea typeface="Century Gothic" charset="0"/>
              <a:cs typeface="Century Gothic" charset="0"/>
            </a:endParaRPr>
          </a:p>
        </p:txBody>
      </p:sp>
      <p:cxnSp>
        <p:nvCxnSpPr>
          <p:cNvPr id="14" name="Straight Connector 13">
            <a:extLst>
              <a:ext uri="{FF2B5EF4-FFF2-40B4-BE49-F238E27FC236}">
                <a16:creationId xmlns:a16="http://schemas.microsoft.com/office/drawing/2014/main" id="{43AE8886-1557-D74E-9C09-B885E3E5179D}"/>
              </a:ext>
            </a:extLst>
          </p:cNvPr>
          <p:cNvCxnSpPr>
            <a:cxnSpLocks/>
          </p:cNvCxnSpPr>
          <p:nvPr/>
        </p:nvCxnSpPr>
        <p:spPr>
          <a:xfrm>
            <a:off x="4887045" y="6429170"/>
            <a:ext cx="616195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E110A7E-57F2-BB78-37C5-7C6726C865D0}"/>
              </a:ext>
            </a:extLst>
          </p:cNvPr>
          <p:cNvPicPr>
            <a:picLocks noChangeAspect="1"/>
          </p:cNvPicPr>
          <p:nvPr/>
        </p:nvPicPr>
        <p:blipFill>
          <a:blip r:embed="rId4"/>
          <a:stretch>
            <a:fillRect/>
          </a:stretch>
        </p:blipFill>
        <p:spPr>
          <a:xfrm>
            <a:off x="493420" y="319331"/>
            <a:ext cx="11205159" cy="5562788"/>
          </a:xfrm>
          <a:prstGeom prst="rect">
            <a:avLst/>
          </a:prstGeom>
        </p:spPr>
      </p:pic>
      <p:sp>
        <p:nvSpPr>
          <p:cNvPr id="2" name="Title 1">
            <a:extLst>
              <a:ext uri="{FF2B5EF4-FFF2-40B4-BE49-F238E27FC236}">
                <a16:creationId xmlns:a16="http://schemas.microsoft.com/office/drawing/2014/main" id="{B0BEF2C0-7000-841C-F8EA-48DB6B8205B8}"/>
              </a:ext>
            </a:extLst>
          </p:cNvPr>
          <p:cNvSpPr txBox="1">
            <a:spLocks/>
          </p:cNvSpPr>
          <p:nvPr/>
        </p:nvSpPr>
        <p:spPr>
          <a:xfrm>
            <a:off x="302217" y="6300516"/>
            <a:ext cx="4883932"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a:solidFill>
                  <a:schemeClr val="tx2"/>
                </a:solidFill>
                <a:latin typeface="Century Gothic" charset="0"/>
                <a:ea typeface="Century Gothic" charset="0"/>
                <a:cs typeface="Century Gothic" charset="0"/>
              </a:rPr>
              <a:t>PROVING GOVERNMENT RELATIONS VALUE IN DOLLARS AND CENTS</a:t>
            </a:r>
          </a:p>
        </p:txBody>
      </p:sp>
    </p:spTree>
    <p:extLst>
      <p:ext uri="{BB962C8B-B14F-4D97-AF65-F5344CB8AC3E}">
        <p14:creationId xmlns:p14="http://schemas.microsoft.com/office/powerpoint/2010/main" val="31297194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tem_x0020_count xmlns="b3e6ff32-8c65-4a8f-9ff9-76e10d9c261d" xsi:nil="true"/>
    <lcf76f155ced4ddcb4097134ff3c332f xmlns="b3e6ff32-8c65-4a8f-9ff9-76e10d9c261d">
      <Terms xmlns="http://schemas.microsoft.com/office/infopath/2007/PartnerControls"/>
    </lcf76f155ced4ddcb4097134ff3c332f>
    <TaxCatchAll xmlns="5d0f2384-c6bc-4f52-a0ae-f854a3b784f6" xsi:nil="true"/>
    <SharedWithUsers xmlns="5d0f2384-c6bc-4f52-a0ae-f854a3b784f6">
      <UserInfo>
        <DisplayName>Anna Platt</DisplayName>
        <AccountId>1560</AccountId>
        <AccountType/>
      </UserInfo>
      <UserInfo>
        <DisplayName>Kristin Brackemyre</DisplayName>
        <AccountId>30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E2511C2E5B80429A1BF8D256D25D09" ma:contentTypeVersion="20" ma:contentTypeDescription="Create a new document." ma:contentTypeScope="" ma:versionID="cabf9e7e6cdbc07978df7d04ffdbffd3">
  <xsd:schema xmlns:xsd="http://www.w3.org/2001/XMLSchema" xmlns:xs="http://www.w3.org/2001/XMLSchema" xmlns:p="http://schemas.microsoft.com/office/2006/metadata/properties" xmlns:ns2="b3e6ff32-8c65-4a8f-9ff9-76e10d9c261d" xmlns:ns3="5d0f2384-c6bc-4f52-a0ae-f854a3b784f6" targetNamespace="http://schemas.microsoft.com/office/2006/metadata/properties" ma:root="true" ma:fieldsID="5bd11331ee6ec61d5d888fc0d1f29738" ns2:_="" ns3:_="">
    <xsd:import namespace="b3e6ff32-8c65-4a8f-9ff9-76e10d9c261d"/>
    <xsd:import namespace="5d0f2384-c6bc-4f52-a0ae-f854a3b784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Item_x0020_cou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e6ff32-8c65-4a8f-9ff9-76e10d9c26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Item_x0020_count" ma:index="20" nillable="true" ma:displayName="Item count" ma:internalName="Item_x0020_count">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009cbbb-1dfc-48eb-a5a3-426765c0f85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0f2384-c6bc-4f52-a0ae-f854a3b784f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4278fc9-930f-4fce-b172-fbe2609bdad6}" ma:internalName="TaxCatchAll" ma:showField="CatchAllData" ma:web="5d0f2384-c6bc-4f52-a0ae-f854a3b784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C0B6BA-554F-4EE2-98DC-12CCBC138886}">
  <ds:schemaRefs>
    <ds:schemaRef ds:uri="http://schemas.microsoft.com/sharepoint/v3/contenttype/forms"/>
  </ds:schemaRefs>
</ds:datastoreItem>
</file>

<file path=customXml/itemProps2.xml><?xml version="1.0" encoding="utf-8"?>
<ds:datastoreItem xmlns:ds="http://schemas.openxmlformats.org/officeDocument/2006/customXml" ds:itemID="{B5FAA73B-7F29-47D8-A93E-1FB1A3F649F3}">
  <ds:schemaRefs>
    <ds:schemaRef ds:uri="http://schemas.microsoft.com/office/2006/metadata/properties"/>
    <ds:schemaRef ds:uri="http://schemas.microsoft.com/office/infopath/2007/PartnerControls"/>
    <ds:schemaRef ds:uri="b3e6ff32-8c65-4a8f-9ff9-76e10d9c261d"/>
    <ds:schemaRef ds:uri="5d0f2384-c6bc-4f52-a0ae-f854a3b784f6"/>
  </ds:schemaRefs>
</ds:datastoreItem>
</file>

<file path=customXml/itemProps3.xml><?xml version="1.0" encoding="utf-8"?>
<ds:datastoreItem xmlns:ds="http://schemas.openxmlformats.org/officeDocument/2006/customXml" ds:itemID="{DDEFCDDD-CC77-4CCE-A6EF-2EBC7C3CCF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e6ff32-8c65-4a8f-9ff9-76e10d9c261d"/>
    <ds:schemaRef ds:uri="5d0f2384-c6bc-4f52-a0ae-f854a3b784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4634</TotalTime>
  <Words>5610</Words>
  <Application>Microsoft Office PowerPoint</Application>
  <PresentationFormat>Widescreen</PresentationFormat>
  <Paragraphs>376</Paragraphs>
  <Slides>24</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Century Gothic</vt:lpstr>
      <vt:lpstr>Georgia</vt:lpstr>
      <vt:lpstr>STIXGeneral-Regular</vt:lpstr>
      <vt:lpstr>Wingdings</vt:lpstr>
      <vt:lpstr>Office Theme</vt:lpstr>
      <vt:lpstr>PowerPoint Presentation</vt:lpstr>
      <vt:lpstr>Agenda</vt:lpstr>
      <vt:lpstr>Measuring the Value</vt:lpstr>
      <vt:lpstr>Why This is Difficult</vt:lpstr>
      <vt:lpstr>PowerPoint Presentation</vt:lpstr>
      <vt:lpstr>Understanding the Value Proposition</vt:lpstr>
      <vt:lpstr>Case Study: Caterpillar</vt:lpstr>
      <vt:lpstr>Measuring the Value (cont.’d)</vt:lpstr>
      <vt:lpstr>PowerPoint Presentation</vt:lpstr>
      <vt:lpstr>Communicating the Value</vt:lpstr>
      <vt:lpstr>Communicating the Value (cont.’d)</vt:lpstr>
      <vt:lpstr>Communicating the Value (cont.’d)</vt:lpstr>
      <vt:lpstr>Communicating the Value (cont.’d)</vt:lpstr>
      <vt:lpstr>Communicating the Value (cont.’d)</vt:lpstr>
      <vt:lpstr>Communicating the Value (cont.’d)</vt:lpstr>
      <vt:lpstr>Are These Public Affairs KPIs?</vt:lpstr>
      <vt:lpstr>Most Common Measurement Tools</vt:lpstr>
      <vt:lpstr>Most Common Measurement Tools</vt:lpstr>
      <vt:lpstr>Most Common Measurement Tools</vt:lpstr>
      <vt:lpstr>Common Questions</vt:lpstr>
      <vt:lpstr>Common Questions (cont’d)</vt:lpstr>
      <vt:lpstr>Key Points to Remember</vt:lpstr>
      <vt:lpstr>For More Information</vt:lpstr>
      <vt:lpstr>Anna Platt  Senior Manager, Government Relations Practice  https://pac.org/  aplatt@pac.org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Affairs During Turbulent Times</dc:title>
  <dc:creator>Drew Ellis</dc:creator>
  <cp:lastModifiedBy>Anna Platt</cp:lastModifiedBy>
  <cp:revision>196</cp:revision>
  <dcterms:created xsi:type="dcterms:W3CDTF">2018-10-04T20:28:03Z</dcterms:created>
  <dcterms:modified xsi:type="dcterms:W3CDTF">2026-04-24T17:53:22Z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0x010100DFE2511C2E5B80429A1BF8D256D25D09</vt:lpwstr>
  </property>
  <property fmtid="{D5CDD505-2E9C-101B-9397-08002B2CF9AE}" pid="3" name="Order">
    <vt:r8>70000</vt:r8>
  </property>
  <property fmtid="{D5CDD505-2E9C-101B-9397-08002B2CF9AE}" pid="4" name="MediaServiceImageTags">
    <vt:lpwstr/>
  </property>
</Properties>
</file>