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8" r:id="rId6"/>
    <p:sldId id="268" r:id="rId7"/>
    <p:sldId id="267" r:id="rId8"/>
    <p:sldId id="269" r:id="rId9"/>
    <p:sldId id="271" r:id="rId10"/>
    <p:sldId id="266" r:id="rId11"/>
    <p:sldId id="264" r:id="rId12"/>
    <p:sldId id="272" r:id="rId13"/>
    <p:sldId id="274" r:id="rId14"/>
    <p:sldId id="273" r:id="rId15"/>
    <p:sldId id="26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52"/>
    <p:restoredTop sz="96327"/>
  </p:normalViewPr>
  <p:slideViewPr>
    <p:cSldViewPr snapToGrid="0" showGuides="1">
      <p:cViewPr>
        <p:scale>
          <a:sx n="70" d="100"/>
          <a:sy n="70" d="100"/>
        </p:scale>
        <p:origin x="870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-6" y="-18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Appel" userId="26c2179e-0081-4eed-9d16-5e6fcb3fc803" providerId="ADAL" clId="{D232251C-37FE-4880-8D13-3DE47B2BF5DB}"/>
    <pc:docChg chg="modSld">
      <pc:chgData name="Laura Appel" userId="26c2179e-0081-4eed-9d16-5e6fcb3fc803" providerId="ADAL" clId="{D232251C-37FE-4880-8D13-3DE47B2BF5DB}" dt="2026-05-03T11:47:28.581" v="0" actId="2710"/>
      <pc:docMkLst>
        <pc:docMk/>
      </pc:docMkLst>
      <pc:sldChg chg="modSp mod">
        <pc:chgData name="Laura Appel" userId="26c2179e-0081-4eed-9d16-5e6fcb3fc803" providerId="ADAL" clId="{D232251C-37FE-4880-8D13-3DE47B2BF5DB}" dt="2026-05-03T11:47:28.581" v="0" actId="2710"/>
        <pc:sldMkLst>
          <pc:docMk/>
          <pc:sldMk cId="4292824081" sldId="274"/>
        </pc:sldMkLst>
        <pc:spChg chg="mod">
          <ac:chgData name="Laura Appel" userId="26c2179e-0081-4eed-9d16-5e6fcb3fc803" providerId="ADAL" clId="{D232251C-37FE-4880-8D13-3DE47B2BF5DB}" dt="2026-05-03T11:47:28.581" v="0" actId="2710"/>
          <ac:spMkLst>
            <pc:docMk/>
            <pc:sldMk cId="4292824081" sldId="274"/>
            <ac:spMk id="3" creationId="{71059A48-86F4-96AF-8EB6-962E2C74C7D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88D9FED-EB8A-2B18-075B-6EE385412B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7CFA4D-45B9-6947-FED2-6F82372A5D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1040" y="1122363"/>
            <a:ext cx="7341524" cy="2387600"/>
          </a:xfrm>
        </p:spPr>
        <p:txBody>
          <a:bodyPr anchor="b"/>
          <a:lstStyle>
            <a:lvl1pPr algn="l">
              <a:lnSpc>
                <a:spcPts val="72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B10E7B-696C-8059-4754-A8F561854C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1040" y="3602038"/>
            <a:ext cx="9144000" cy="1655762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5" name="Picture 1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BA7C828-78B3-3124-D452-AC51C5617E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3810" y="6266574"/>
            <a:ext cx="1184562" cy="36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180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F0DADF-6F5F-DC96-719C-A05383A36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880" y="6481042"/>
            <a:ext cx="2743200" cy="365125"/>
          </a:xfrm>
        </p:spPr>
        <p:txBody>
          <a:bodyPr/>
          <a:lstStyle/>
          <a:p>
            <a:fld id="{2B916EDA-B938-1A4D-90EE-130C583C410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30CA66-9CB6-AE64-FF03-960F51D94AC4}"/>
              </a:ext>
            </a:extLst>
          </p:cNvPr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97DF6C21-E191-CB17-B5FF-F11237B81D60}"/>
              </a:ext>
            </a:extLst>
          </p:cNvPr>
          <p:cNvSpPr/>
          <p:nvPr userDrawn="1"/>
        </p:nvSpPr>
        <p:spPr>
          <a:xfrm>
            <a:off x="10545294" y="0"/>
            <a:ext cx="423545" cy="36512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0869F5E0-0D5E-0797-C915-7B2568FB62D2}"/>
              </a:ext>
            </a:extLst>
          </p:cNvPr>
          <p:cNvSpPr/>
          <p:nvPr userDrawn="1"/>
        </p:nvSpPr>
        <p:spPr>
          <a:xfrm rot="10800000">
            <a:off x="10754301" y="0"/>
            <a:ext cx="423545" cy="36512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0543B0-0A45-7F3F-1C05-2D9BCE54EB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49779" y="88108"/>
            <a:ext cx="670288" cy="21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706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havioral Heal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F0DADF-6F5F-DC96-719C-A05383A36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880" y="6481042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2B916EDA-B938-1A4D-90EE-130C583C410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0543B0-0A45-7F3F-1C05-2D9BCE54EB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49072" y="265089"/>
            <a:ext cx="1502169" cy="47233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02BAD25-5073-6B92-6F89-7FA6AA214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6127" y="1809983"/>
            <a:ext cx="4706505" cy="2852737"/>
          </a:xfrm>
        </p:spPr>
        <p:txBody>
          <a:bodyPr anchor="b">
            <a:normAutofit/>
          </a:bodyPr>
          <a:lstStyle>
            <a:lvl1pPr>
              <a:lnSpc>
                <a:spcPts val="5200"/>
              </a:lnSpc>
              <a:defRPr sz="48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041F7C4-E644-ABC1-178A-FD8BCEFFC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6127" y="4783227"/>
            <a:ext cx="4706505" cy="1500187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buNone/>
              <a:defRPr sz="18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4D3ACBC-8E73-7152-AFE3-6E23D953611D}"/>
              </a:ext>
            </a:extLst>
          </p:cNvPr>
          <p:cNvCxnSpPr/>
          <p:nvPr userDrawn="1"/>
        </p:nvCxnSpPr>
        <p:spPr>
          <a:xfrm>
            <a:off x="6666127" y="4731272"/>
            <a:ext cx="470650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238E20F-571B-B878-13B4-7496A72F9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430"/>
            <a:ext cx="6038850" cy="68571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3754A0-0274-6BB7-A56D-0403D5DB76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6745" y="6191274"/>
            <a:ext cx="1502169" cy="47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91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forc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CF725F-6CFF-4FA8-C90C-E47F6C58B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159500" y="12267"/>
            <a:ext cx="6032500" cy="685713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F0DADF-6F5F-DC96-719C-A05383A36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880" y="64810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916EDA-B938-1A4D-90EE-130C583C410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0543B0-0A45-7F3F-1C05-2D9BCE54EB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49072" y="265089"/>
            <a:ext cx="1502169" cy="47233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02BAD25-5073-6B92-6F89-7FA6AA214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04" y="1810512"/>
            <a:ext cx="4706505" cy="2852737"/>
          </a:xfrm>
        </p:spPr>
        <p:txBody>
          <a:bodyPr anchor="b">
            <a:normAutofit/>
          </a:bodyPr>
          <a:lstStyle>
            <a:lvl1pPr>
              <a:lnSpc>
                <a:spcPts val="5200"/>
              </a:lnSpc>
              <a:defRPr sz="48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041F7C4-E644-ABC1-178A-FD8BCEFFC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2104" y="4781304"/>
            <a:ext cx="4706505" cy="1500187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buNone/>
              <a:defRPr sz="18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4D3ACBC-8E73-7152-AFE3-6E23D953611D}"/>
              </a:ext>
            </a:extLst>
          </p:cNvPr>
          <p:cNvCxnSpPr/>
          <p:nvPr userDrawn="1"/>
        </p:nvCxnSpPr>
        <p:spPr>
          <a:xfrm>
            <a:off x="832104" y="4729349"/>
            <a:ext cx="470650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4711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abilit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CF725F-6CFF-4FA8-C90C-E47F6C58B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159500" y="12267"/>
            <a:ext cx="6032500" cy="685713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F0DADF-6F5F-DC96-719C-A05383A36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880" y="64810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916EDA-B938-1A4D-90EE-130C583C410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0543B0-0A45-7F3F-1C05-2D9BCE54EB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49072" y="265089"/>
            <a:ext cx="1502169" cy="47233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02BAD25-5073-6B92-6F89-7FA6AA214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04" y="1810512"/>
            <a:ext cx="4706505" cy="2852737"/>
          </a:xfrm>
        </p:spPr>
        <p:txBody>
          <a:bodyPr anchor="b">
            <a:normAutofit/>
          </a:bodyPr>
          <a:lstStyle>
            <a:lvl1pPr>
              <a:lnSpc>
                <a:spcPts val="5200"/>
              </a:lnSpc>
              <a:defRPr sz="48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041F7C4-E644-ABC1-178A-FD8BCEFFC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2104" y="4781304"/>
            <a:ext cx="4706505" cy="1500187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buNone/>
              <a:defRPr sz="18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4D3ACBC-8E73-7152-AFE3-6E23D953611D}"/>
              </a:ext>
            </a:extLst>
          </p:cNvPr>
          <p:cNvCxnSpPr/>
          <p:nvPr userDrawn="1"/>
        </p:nvCxnSpPr>
        <p:spPr>
          <a:xfrm>
            <a:off x="832104" y="4729349"/>
            <a:ext cx="470650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644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lth Equit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F0DADF-6F5F-DC96-719C-A05383A36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880" y="6481042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2B916EDA-B938-1A4D-90EE-130C583C410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0543B0-0A45-7F3F-1C05-2D9BCE54EB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49072" y="265089"/>
            <a:ext cx="1502169" cy="47233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02BAD25-5073-6B92-6F89-7FA6AA214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6127" y="1809983"/>
            <a:ext cx="4706505" cy="2852737"/>
          </a:xfrm>
        </p:spPr>
        <p:txBody>
          <a:bodyPr anchor="b">
            <a:normAutofit/>
          </a:bodyPr>
          <a:lstStyle>
            <a:lvl1pPr>
              <a:lnSpc>
                <a:spcPts val="5200"/>
              </a:lnSpc>
              <a:defRPr sz="48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041F7C4-E644-ABC1-178A-FD8BCEFFC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6127" y="4783227"/>
            <a:ext cx="4706505" cy="1500187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buNone/>
              <a:defRPr sz="18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4D3ACBC-8E73-7152-AFE3-6E23D953611D}"/>
              </a:ext>
            </a:extLst>
          </p:cNvPr>
          <p:cNvCxnSpPr/>
          <p:nvPr userDrawn="1"/>
        </p:nvCxnSpPr>
        <p:spPr>
          <a:xfrm>
            <a:off x="6666127" y="4731272"/>
            <a:ext cx="470650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238E20F-571B-B878-13B4-7496A72F9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5475" y="430"/>
            <a:ext cx="6038850" cy="68571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3754A0-0274-6BB7-A56D-0403D5DB76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6745" y="6191274"/>
            <a:ext cx="1502169" cy="47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520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ito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CF725F-6CFF-4FA8-C90C-E47F6C58B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158737" y="6358"/>
            <a:ext cx="6033263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F0DADF-6F5F-DC96-719C-A05383A36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880" y="64810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916EDA-B938-1A4D-90EE-130C583C410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0543B0-0A45-7F3F-1C05-2D9BCE54EB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49072" y="265089"/>
            <a:ext cx="1502169" cy="47233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02BAD25-5073-6B92-6F89-7FA6AA214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04" y="1810512"/>
            <a:ext cx="4706505" cy="2852737"/>
          </a:xfrm>
        </p:spPr>
        <p:txBody>
          <a:bodyPr anchor="b">
            <a:normAutofit/>
          </a:bodyPr>
          <a:lstStyle>
            <a:lvl1pPr>
              <a:lnSpc>
                <a:spcPts val="5200"/>
              </a:lnSpc>
              <a:defRPr sz="48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041F7C4-E644-ABC1-178A-FD8BCEFFC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2104" y="4781304"/>
            <a:ext cx="4706505" cy="1500187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buNone/>
              <a:defRPr sz="18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4D3ACBC-8E73-7152-AFE3-6E23D953611D}"/>
              </a:ext>
            </a:extLst>
          </p:cNvPr>
          <p:cNvCxnSpPr/>
          <p:nvPr userDrawn="1"/>
        </p:nvCxnSpPr>
        <p:spPr>
          <a:xfrm>
            <a:off x="832104" y="4729349"/>
            <a:ext cx="470650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622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al filler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5FD53DE-1006-D055-549E-418CC2CB8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D94B81-860A-B0E7-55C1-55899C7DC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16EDA-B938-1A4D-90EE-130C583C410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60DBA33-3A84-A7D9-11B9-B2C945BE6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665922"/>
            <a:ext cx="7404652" cy="123141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4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37CA4B2E-CEFF-83FD-520B-0D4F0A82C2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987826"/>
            <a:ext cx="7404652" cy="4486126"/>
          </a:xfrm>
        </p:spPr>
        <p:txBody>
          <a:bodyPr/>
          <a:lstStyle>
            <a:lvl1pPr>
              <a:lnSpc>
                <a:spcPct val="114000"/>
              </a:lnSpc>
              <a:defRPr/>
            </a:lvl1pPr>
            <a:lvl2pPr>
              <a:lnSpc>
                <a:spcPct val="114000"/>
              </a:lnSpc>
              <a:defRPr/>
            </a:lvl2pPr>
            <a:lvl3pPr>
              <a:lnSpc>
                <a:spcPct val="114000"/>
              </a:lnSpc>
              <a:defRPr/>
            </a:lvl3pPr>
            <a:lvl4pPr>
              <a:lnSpc>
                <a:spcPct val="114000"/>
              </a:lnSpc>
              <a:defRPr/>
            </a:lvl4pPr>
            <a:lvl5pPr>
              <a:lnSpc>
                <a:spcPct val="114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9C4B420-22EA-9512-06F5-8E729C081F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30941" y="149781"/>
            <a:ext cx="739139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76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al filler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5FD53DE-1006-D055-549E-418CC2CB8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-1"/>
            <a:ext cx="12192000" cy="68580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D94B81-860A-B0E7-55C1-55899C7DC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16EDA-B938-1A4D-90EE-130C583C410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60DBA33-3A84-A7D9-11B9-B2C945BE6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14192" y="665922"/>
            <a:ext cx="7404652" cy="123141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4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37CA4B2E-CEFF-83FD-520B-0D4F0A82C2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14192" y="1987826"/>
            <a:ext cx="7404652" cy="4486126"/>
          </a:xfrm>
        </p:spPr>
        <p:txBody>
          <a:bodyPr/>
          <a:lstStyle>
            <a:lvl1pPr>
              <a:lnSpc>
                <a:spcPct val="114000"/>
              </a:lnSpc>
              <a:defRPr/>
            </a:lvl1pPr>
            <a:lvl2pPr>
              <a:lnSpc>
                <a:spcPct val="114000"/>
              </a:lnSpc>
              <a:defRPr/>
            </a:lvl2pPr>
            <a:lvl3pPr>
              <a:lnSpc>
                <a:spcPct val="114000"/>
              </a:lnSpc>
              <a:defRPr/>
            </a:lvl3pPr>
            <a:lvl4pPr>
              <a:lnSpc>
                <a:spcPct val="114000"/>
              </a:lnSpc>
              <a:defRPr/>
            </a:lvl4pPr>
            <a:lvl5pPr>
              <a:lnSpc>
                <a:spcPct val="114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9C4B420-22EA-9512-06F5-8E729C081F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30941" y="149781"/>
            <a:ext cx="739139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0672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al fill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5FD53DE-1006-D055-549E-418CC2CB8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rcRect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D94B81-860A-B0E7-55C1-55899C7DC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16EDA-B938-1A4D-90EE-130C583C410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60DBA33-3A84-A7D9-11B9-B2C945BE6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665922"/>
            <a:ext cx="6549887" cy="123141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4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37CA4B2E-CEFF-83FD-520B-0D4F0A82C2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987826"/>
            <a:ext cx="6549887" cy="4486126"/>
          </a:xfrm>
        </p:spPr>
        <p:txBody>
          <a:bodyPr/>
          <a:lstStyle>
            <a:lvl1pPr>
              <a:lnSpc>
                <a:spcPct val="114000"/>
              </a:lnSpc>
              <a:defRPr/>
            </a:lvl1pPr>
            <a:lvl2pPr>
              <a:lnSpc>
                <a:spcPct val="114000"/>
              </a:lnSpc>
              <a:defRPr/>
            </a:lvl2pPr>
            <a:lvl3pPr>
              <a:lnSpc>
                <a:spcPct val="114000"/>
              </a:lnSpc>
              <a:defRPr/>
            </a:lvl3pPr>
            <a:lvl4pPr>
              <a:lnSpc>
                <a:spcPct val="114000"/>
              </a:lnSpc>
              <a:defRPr/>
            </a:lvl4pPr>
            <a:lvl5pPr>
              <a:lnSpc>
                <a:spcPct val="114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9C4B420-22EA-9512-06F5-8E729C081F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336999" y="149781"/>
            <a:ext cx="727022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36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al fill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D94B81-860A-B0E7-55C1-55899C7DC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16EDA-B938-1A4D-90EE-130C583C410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60DBA33-3A84-A7D9-11B9-B2C945BE6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29609" y="665922"/>
            <a:ext cx="7404652" cy="123141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4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37CA4B2E-CEFF-83FD-520B-0D4F0A82C2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29609" y="1987826"/>
            <a:ext cx="7404652" cy="4486126"/>
          </a:xfrm>
        </p:spPr>
        <p:txBody>
          <a:bodyPr/>
          <a:lstStyle>
            <a:lvl1pPr>
              <a:lnSpc>
                <a:spcPct val="114000"/>
              </a:lnSpc>
              <a:defRPr/>
            </a:lvl1pPr>
            <a:lvl2pPr>
              <a:lnSpc>
                <a:spcPct val="114000"/>
              </a:lnSpc>
              <a:defRPr/>
            </a:lvl2pPr>
            <a:lvl3pPr>
              <a:lnSpc>
                <a:spcPct val="114000"/>
              </a:lnSpc>
              <a:defRPr/>
            </a:lvl3pPr>
            <a:lvl4pPr>
              <a:lnSpc>
                <a:spcPct val="114000"/>
              </a:lnSpc>
              <a:defRPr/>
            </a:lvl4pPr>
            <a:lvl5pPr>
              <a:lnSpc>
                <a:spcPct val="114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9C4B420-22EA-9512-06F5-8E729C081F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30941" y="149781"/>
            <a:ext cx="739139" cy="228600"/>
          </a:xfrm>
          <a:prstGeom prst="rect">
            <a:avLst/>
          </a:prstGeom>
        </p:spPr>
      </p:pic>
      <p:sp>
        <p:nvSpPr>
          <p:cNvPr id="2" name="Triangle 1">
            <a:extLst>
              <a:ext uri="{FF2B5EF4-FFF2-40B4-BE49-F238E27FC236}">
                <a16:creationId xmlns:a16="http://schemas.microsoft.com/office/drawing/2014/main" id="{CF9F974C-54A9-427D-4539-4D6AF9DB4363}"/>
              </a:ext>
            </a:extLst>
          </p:cNvPr>
          <p:cNvSpPr/>
          <p:nvPr userDrawn="1"/>
        </p:nvSpPr>
        <p:spPr>
          <a:xfrm rot="5400000">
            <a:off x="-357217" y="357216"/>
            <a:ext cx="3707296" cy="299286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riangle 2">
            <a:extLst>
              <a:ext uri="{FF2B5EF4-FFF2-40B4-BE49-F238E27FC236}">
                <a16:creationId xmlns:a16="http://schemas.microsoft.com/office/drawing/2014/main" id="{CA354863-36C7-CD4D-46A7-4B05B59FEE9F}"/>
              </a:ext>
            </a:extLst>
          </p:cNvPr>
          <p:cNvSpPr/>
          <p:nvPr userDrawn="1"/>
        </p:nvSpPr>
        <p:spPr>
          <a:xfrm rot="16200000">
            <a:off x="10850388" y="5132340"/>
            <a:ext cx="1484667" cy="119855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241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0AA539-FF8F-CA44-F93A-B77FE7AF2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0B7D44-0783-2498-12EA-65D941084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4706505" cy="2852737"/>
          </a:xfrm>
        </p:spPr>
        <p:txBody>
          <a:bodyPr anchor="b">
            <a:normAutofit/>
          </a:bodyPr>
          <a:lstStyle>
            <a:lvl1pPr>
              <a:lnSpc>
                <a:spcPts val="5200"/>
              </a:lnSpc>
              <a:defRPr sz="48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DCE67E-5368-C8E0-0C23-0F2DCC15A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82982"/>
            <a:ext cx="4706505" cy="15001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E9F41A2-3976-0AEC-BBEC-08083A44AD77}"/>
              </a:ext>
            </a:extLst>
          </p:cNvPr>
          <p:cNvCxnSpPr/>
          <p:nvPr userDrawn="1"/>
        </p:nvCxnSpPr>
        <p:spPr>
          <a:xfrm>
            <a:off x="831850" y="4631027"/>
            <a:ext cx="470650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Picture 1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0A1B2E5-CD21-F22C-8299-9ADC08FC05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3810" y="6266574"/>
            <a:ext cx="1184562" cy="36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0597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al fill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D94B81-860A-B0E7-55C1-55899C7DC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16EDA-B938-1A4D-90EE-130C583C410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60DBA33-3A84-A7D9-11B9-B2C945BE6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72181" y="665922"/>
            <a:ext cx="6330268" cy="123141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4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37CA4B2E-CEFF-83FD-520B-0D4F0A82C2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72179" y="1987826"/>
            <a:ext cx="6330269" cy="4486126"/>
          </a:xfrm>
        </p:spPr>
        <p:txBody>
          <a:bodyPr/>
          <a:lstStyle>
            <a:lvl1pPr>
              <a:lnSpc>
                <a:spcPct val="114000"/>
              </a:lnSpc>
              <a:defRPr/>
            </a:lvl1pPr>
            <a:lvl2pPr>
              <a:lnSpc>
                <a:spcPct val="114000"/>
              </a:lnSpc>
              <a:defRPr/>
            </a:lvl2pPr>
            <a:lvl3pPr>
              <a:lnSpc>
                <a:spcPct val="114000"/>
              </a:lnSpc>
              <a:defRPr/>
            </a:lvl3pPr>
            <a:lvl4pPr>
              <a:lnSpc>
                <a:spcPct val="114000"/>
              </a:lnSpc>
              <a:defRPr/>
            </a:lvl4pPr>
            <a:lvl5pPr>
              <a:lnSpc>
                <a:spcPct val="114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9C4B420-22EA-9512-06F5-8E729C081F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30941" y="149781"/>
            <a:ext cx="739139" cy="228600"/>
          </a:xfrm>
          <a:prstGeom prst="rect">
            <a:avLst/>
          </a:prstGeom>
        </p:spPr>
      </p:pic>
      <p:sp>
        <p:nvSpPr>
          <p:cNvPr id="2" name="Triangle 1">
            <a:extLst>
              <a:ext uri="{FF2B5EF4-FFF2-40B4-BE49-F238E27FC236}">
                <a16:creationId xmlns:a16="http://schemas.microsoft.com/office/drawing/2014/main" id="{CF9F974C-54A9-427D-4539-4D6AF9DB4363}"/>
              </a:ext>
            </a:extLst>
          </p:cNvPr>
          <p:cNvSpPr/>
          <p:nvPr userDrawn="1"/>
        </p:nvSpPr>
        <p:spPr>
          <a:xfrm rot="10800000">
            <a:off x="0" y="-1"/>
            <a:ext cx="4663970" cy="376517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9E89CEEA-A600-9DF0-E39F-CAB4DF2AE2E3}"/>
              </a:ext>
            </a:extLst>
          </p:cNvPr>
          <p:cNvSpPr/>
          <p:nvPr userDrawn="1"/>
        </p:nvSpPr>
        <p:spPr>
          <a:xfrm>
            <a:off x="612648" y="3092824"/>
            <a:ext cx="4663970" cy="376517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0998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al fill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D94B81-860A-B0E7-55C1-55899C7DC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16EDA-B938-1A4D-90EE-130C583C410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37CA4B2E-CEFF-83FD-520B-0D4F0A82C2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72179" y="735106"/>
            <a:ext cx="6330269" cy="5738846"/>
          </a:xfrm>
        </p:spPr>
        <p:txBody>
          <a:bodyPr/>
          <a:lstStyle>
            <a:lvl1pPr>
              <a:lnSpc>
                <a:spcPct val="114000"/>
              </a:lnSpc>
              <a:defRPr/>
            </a:lvl1pPr>
            <a:lvl2pPr>
              <a:lnSpc>
                <a:spcPct val="114000"/>
              </a:lnSpc>
              <a:defRPr/>
            </a:lvl2pPr>
            <a:lvl3pPr>
              <a:lnSpc>
                <a:spcPct val="114000"/>
              </a:lnSpc>
              <a:defRPr/>
            </a:lvl3pPr>
            <a:lvl4pPr>
              <a:lnSpc>
                <a:spcPct val="114000"/>
              </a:lnSpc>
              <a:defRPr/>
            </a:lvl4pPr>
            <a:lvl5pPr>
              <a:lnSpc>
                <a:spcPct val="114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9C4B420-22EA-9512-06F5-8E729C081F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30941" y="149781"/>
            <a:ext cx="739139" cy="228600"/>
          </a:xfrm>
          <a:prstGeom prst="rect">
            <a:avLst/>
          </a:prstGeom>
        </p:spPr>
      </p:pic>
      <p:sp>
        <p:nvSpPr>
          <p:cNvPr id="2" name="Triangle 1">
            <a:extLst>
              <a:ext uri="{FF2B5EF4-FFF2-40B4-BE49-F238E27FC236}">
                <a16:creationId xmlns:a16="http://schemas.microsoft.com/office/drawing/2014/main" id="{CF9F974C-54A9-427D-4539-4D6AF9DB4363}"/>
              </a:ext>
            </a:extLst>
          </p:cNvPr>
          <p:cNvSpPr/>
          <p:nvPr userDrawn="1"/>
        </p:nvSpPr>
        <p:spPr>
          <a:xfrm rot="10800000">
            <a:off x="0" y="-1"/>
            <a:ext cx="4663970" cy="376517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842DD9D-9DA1-251B-A020-07B6084F26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032" y="3119872"/>
            <a:ext cx="4663968" cy="3738128"/>
          </a:xfrm>
          <a:prstGeom prst="triangle">
            <a:avLst/>
          </a:prstGeom>
          <a:solidFill>
            <a:schemeClr val="accent1"/>
          </a:solidFill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DC0AF94-431C-102F-9308-E4FC6A557FB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104981" y="378382"/>
            <a:ext cx="2534690" cy="1609444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2626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88D9FED-EB8A-2B18-075B-6EE385412B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605A07-094F-D0F1-1A05-4AB6C2A7701E}"/>
              </a:ext>
            </a:extLst>
          </p:cNvPr>
          <p:cNvSpPr txBox="1"/>
          <p:nvPr userDrawn="1"/>
        </p:nvSpPr>
        <p:spPr>
          <a:xfrm>
            <a:off x="98213" y="6532876"/>
            <a:ext cx="57268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+mn-lt"/>
              </a:rPr>
              <a:t>© 2025 MHA | Michigan Health &amp; Hospital Association. All Rights Reserved.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BFBA79-3E8B-AA1E-53B8-2221F4E0BA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2640" y="3935303"/>
            <a:ext cx="3662700" cy="10703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871113-9CF4-082A-0229-C6A5B6F70A2D}"/>
              </a:ext>
            </a:extLst>
          </p:cNvPr>
          <p:cNvSpPr txBox="1"/>
          <p:nvPr userDrawn="1"/>
        </p:nvSpPr>
        <p:spPr>
          <a:xfrm>
            <a:off x="701040" y="5174823"/>
            <a:ext cx="6871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n-lt"/>
              </a:rPr>
              <a:t>2112 University Park Dr.  |  Okemos, MI 48864</a:t>
            </a:r>
          </a:p>
          <a:p>
            <a:r>
              <a:rPr lang="en-US" dirty="0">
                <a:solidFill>
                  <a:schemeClr val="bg1"/>
                </a:solidFill>
                <a:latin typeface="+mn-lt"/>
              </a:rPr>
              <a:t>517-323-3443</a:t>
            </a:r>
          </a:p>
          <a:p>
            <a:r>
              <a:rPr lang="en-US" dirty="0">
                <a:solidFill>
                  <a:schemeClr val="bg1"/>
                </a:solidFill>
                <a:latin typeface="+mn-lt"/>
              </a:rPr>
              <a:t>@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mihospitalassoc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853C875-9733-F0A3-4154-D1CE07666D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1040" y="707492"/>
            <a:ext cx="7496175" cy="2467964"/>
          </a:xfrm>
        </p:spPr>
        <p:txBody>
          <a:bodyPr/>
          <a:lstStyle>
            <a:lvl1pPr marL="0" indent="0" fontAlgn="t">
              <a:lnSpc>
                <a:spcPct val="100000"/>
              </a:lnSpc>
              <a:buFontTx/>
              <a:buNone/>
              <a:defRPr sz="2200" baseline="0">
                <a:solidFill>
                  <a:schemeClr val="bg1"/>
                </a:solidFill>
              </a:defRPr>
            </a:lvl1pPr>
            <a:lvl2pPr marL="0" indent="0" fontAlgn="t">
              <a:lnSpc>
                <a:spcPct val="100000"/>
              </a:lnSpc>
              <a:buFontTx/>
              <a:buNone/>
              <a:defRPr sz="2200" baseline="0">
                <a:solidFill>
                  <a:schemeClr val="bg1"/>
                </a:solidFill>
              </a:defRPr>
            </a:lvl2pPr>
            <a:lvl3pPr marL="0" indent="0" fontAlgn="t">
              <a:lnSpc>
                <a:spcPct val="100000"/>
              </a:lnSpc>
              <a:buFontTx/>
              <a:buNone/>
              <a:defRPr sz="2200" baseline="0">
                <a:solidFill>
                  <a:schemeClr val="bg1"/>
                </a:solidFill>
              </a:defRPr>
            </a:lvl3pPr>
            <a:lvl4pPr marL="0" indent="0" fontAlgn="t">
              <a:lnSpc>
                <a:spcPct val="100000"/>
              </a:lnSpc>
              <a:buFontTx/>
              <a:buNone/>
              <a:defRPr sz="2200" baseline="0">
                <a:solidFill>
                  <a:schemeClr val="bg1"/>
                </a:solidFill>
              </a:defRPr>
            </a:lvl4pPr>
            <a:lvl5pPr marL="0" indent="0" fontAlgn="t">
              <a:lnSpc>
                <a:spcPct val="100000"/>
              </a:lnSpc>
              <a:buFontTx/>
              <a:buNone/>
              <a:defRPr sz="2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42549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ient S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A00DF2-5382-A79E-068E-1253B5573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464"/>
            <a:ext cx="12186384" cy="6861464"/>
          </a:xfrm>
          <a:prstGeom prst="rect">
            <a:avLst/>
          </a:prstGeom>
        </p:spPr>
      </p:pic>
      <p:sp>
        <p:nvSpPr>
          <p:cNvPr id="7" name="Triangle 6">
            <a:extLst>
              <a:ext uri="{FF2B5EF4-FFF2-40B4-BE49-F238E27FC236}">
                <a16:creationId xmlns:a16="http://schemas.microsoft.com/office/drawing/2014/main" id="{8347B9AD-806F-E860-8E84-FCA207E7EBDC}"/>
              </a:ext>
            </a:extLst>
          </p:cNvPr>
          <p:cNvSpPr/>
          <p:nvPr userDrawn="1"/>
        </p:nvSpPr>
        <p:spPr>
          <a:xfrm rot="10800000">
            <a:off x="0" y="0"/>
            <a:ext cx="3619458" cy="292195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DCE67E-5368-C8E0-0C23-0F2DCC15A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2716" y="5074024"/>
            <a:ext cx="6396724" cy="164244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 b="1" i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790A0-80E1-248A-735F-228E917F7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880" y="646941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916EDA-B938-1A4D-90EE-130C583C41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C25C12-D1B6-FC63-0F2D-C4553A36E3FC}"/>
              </a:ext>
            </a:extLst>
          </p:cNvPr>
          <p:cNvSpPr txBox="1"/>
          <p:nvPr userDrawn="1"/>
        </p:nvSpPr>
        <p:spPr>
          <a:xfrm>
            <a:off x="713487" y="383758"/>
            <a:ext cx="21924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 baseline="0" dirty="0">
                <a:latin typeface="AvenirNext LT Pro Bold" panose="020B0504020202020204" pitchFamily="34" charset="0"/>
              </a:rPr>
              <a:t>Patient Story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76861CA-BACE-A8BE-CA31-6E62E7B6BF4E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52715" y="3058161"/>
            <a:ext cx="6396725" cy="1953110"/>
          </a:xfrm>
        </p:spPr>
        <p:txBody>
          <a:bodyPr anchor="b">
            <a:noAutofit/>
          </a:bodyPr>
          <a:lstStyle>
            <a:lvl1pPr marL="0" indent="0" fontAlgn="b">
              <a:lnSpc>
                <a:spcPts val="5200"/>
              </a:lnSpc>
              <a:buNone/>
              <a:defRPr sz="4500" b="1" i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3458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8BFBD-5855-8164-5A15-F05049095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3233"/>
            <a:ext cx="11336482" cy="1295896"/>
          </a:xfrm>
        </p:spPr>
        <p:txBody>
          <a:bodyPr anchor="t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2A48D5-6A22-A739-A7B2-2E7C88341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880" y="6473796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2B916EDA-B938-1A4D-90EE-130C583C41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ECFD05-6A7B-B117-BCCE-BFC2EABD10E9}"/>
              </a:ext>
            </a:extLst>
          </p:cNvPr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00A24EDB-08DA-8785-A10C-FD28EEF28EDF}"/>
              </a:ext>
            </a:extLst>
          </p:cNvPr>
          <p:cNvSpPr/>
          <p:nvPr userDrawn="1"/>
        </p:nvSpPr>
        <p:spPr>
          <a:xfrm>
            <a:off x="10545294" y="0"/>
            <a:ext cx="423545" cy="36512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1F2A4273-482F-1F8A-9965-B4DE8E7CB00C}"/>
              </a:ext>
            </a:extLst>
          </p:cNvPr>
          <p:cNvSpPr/>
          <p:nvPr userDrawn="1"/>
        </p:nvSpPr>
        <p:spPr>
          <a:xfrm rot="10800000">
            <a:off x="10754301" y="0"/>
            <a:ext cx="423545" cy="36512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4F5668-7FC2-BCE9-96D6-29893BE53C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49779" y="88108"/>
            <a:ext cx="670288" cy="21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273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AE548-8D10-6CD9-239B-DC4A874D5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338560" cy="1325563"/>
          </a:xfrm>
        </p:spPr>
        <p:txBody>
          <a:bodyPr anchor="t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13EFF-1B7F-E035-CC0F-152F3215D6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4909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1FC87B-9E5A-F6CD-99CE-14B203EF3A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1416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C698C7-5BAD-07F4-004C-7CF7E566E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880" y="6473952"/>
            <a:ext cx="2743200" cy="365125"/>
          </a:xfrm>
        </p:spPr>
        <p:txBody>
          <a:bodyPr/>
          <a:lstStyle/>
          <a:p>
            <a:fld id="{2B916EDA-B938-1A4D-90EE-130C583C410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4C6DE8-F2D2-2B44-B7B6-F567C7F7F149}"/>
              </a:ext>
            </a:extLst>
          </p:cNvPr>
          <p:cNvSpPr/>
          <p:nvPr userDrawn="1"/>
        </p:nvSpPr>
        <p:spPr>
          <a:xfrm>
            <a:off x="0" y="3175"/>
            <a:ext cx="12192000" cy="3651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700407B3-9444-B1F8-7736-238E83617D4A}"/>
              </a:ext>
            </a:extLst>
          </p:cNvPr>
          <p:cNvSpPr/>
          <p:nvPr userDrawn="1"/>
        </p:nvSpPr>
        <p:spPr>
          <a:xfrm>
            <a:off x="10545294" y="3175"/>
            <a:ext cx="423545" cy="36512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06B2D426-45E6-8467-46BC-C1101232E565}"/>
              </a:ext>
            </a:extLst>
          </p:cNvPr>
          <p:cNvSpPr/>
          <p:nvPr userDrawn="1"/>
        </p:nvSpPr>
        <p:spPr>
          <a:xfrm rot="10800000">
            <a:off x="10754301" y="3175"/>
            <a:ext cx="423545" cy="36512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21887DA-5561-4672-AE65-72A39A2FFE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49779" y="91283"/>
            <a:ext cx="670288" cy="21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756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ADA79-F681-B62F-5803-B734805B8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338560" cy="1325563"/>
          </a:xfrm>
        </p:spPr>
        <p:txBody>
          <a:bodyPr anchor="t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F16BB-1E14-6FD0-1D2C-36B8F0551A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515778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2FF202-CD8E-9462-19F3-92B33A23C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743200"/>
            <a:ext cx="5157787" cy="3684588"/>
          </a:xfrm>
        </p:spPr>
        <p:txBody>
          <a:bodyPr/>
          <a:lstStyle>
            <a:lvl1pPr>
              <a:lnSpc>
                <a:spcPct val="114000"/>
              </a:lnSpc>
              <a:defRPr/>
            </a:lvl1pPr>
            <a:lvl2pPr>
              <a:lnSpc>
                <a:spcPct val="114000"/>
              </a:lnSpc>
              <a:defRPr/>
            </a:lvl2pPr>
            <a:lvl3pPr>
              <a:lnSpc>
                <a:spcPct val="114000"/>
              </a:lnSpc>
              <a:defRPr/>
            </a:lvl3pPr>
            <a:lvl4pPr>
              <a:lnSpc>
                <a:spcPct val="114000"/>
              </a:lnSpc>
              <a:defRPr/>
            </a:lvl4pPr>
            <a:lvl5pPr>
              <a:lnSpc>
                <a:spcPct val="114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FC4007-2CBF-1477-48E3-965357D16E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12572" y="1828800"/>
            <a:ext cx="5183188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C8D952-8B96-FB35-2EF1-0E5F93F8BA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12572" y="2743200"/>
            <a:ext cx="5183188" cy="3684588"/>
          </a:xfrm>
        </p:spPr>
        <p:txBody>
          <a:bodyPr/>
          <a:lstStyle>
            <a:lvl1pPr>
              <a:lnSpc>
                <a:spcPct val="114000"/>
              </a:lnSpc>
              <a:defRPr/>
            </a:lvl1pPr>
            <a:lvl2pPr>
              <a:lnSpc>
                <a:spcPct val="114000"/>
              </a:lnSpc>
              <a:defRPr/>
            </a:lvl2pPr>
            <a:lvl3pPr>
              <a:lnSpc>
                <a:spcPct val="114000"/>
              </a:lnSpc>
              <a:defRPr/>
            </a:lvl3pPr>
            <a:lvl4pPr>
              <a:lnSpc>
                <a:spcPct val="114000"/>
              </a:lnSpc>
              <a:defRPr/>
            </a:lvl4pPr>
            <a:lvl5pPr>
              <a:lnSpc>
                <a:spcPct val="114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A548B2-E2A0-8545-3EFA-8BB444306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16EDA-B938-1A4D-90EE-130C583C410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0D8E2E-6E87-EC62-3D72-91444DB0B54F}"/>
              </a:ext>
            </a:extLst>
          </p:cNvPr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EEFD5145-EC27-A139-14D0-2C95D993340F}"/>
              </a:ext>
            </a:extLst>
          </p:cNvPr>
          <p:cNvSpPr/>
          <p:nvPr userDrawn="1"/>
        </p:nvSpPr>
        <p:spPr>
          <a:xfrm>
            <a:off x="10545294" y="0"/>
            <a:ext cx="423545" cy="36512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399DC536-E2A5-EBCA-DB60-F4DCD183B5E3}"/>
              </a:ext>
            </a:extLst>
          </p:cNvPr>
          <p:cNvSpPr/>
          <p:nvPr userDrawn="1"/>
        </p:nvSpPr>
        <p:spPr>
          <a:xfrm rot="10800000">
            <a:off x="10754301" y="0"/>
            <a:ext cx="423545" cy="36512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EA244A7-F2C8-909F-6812-63510D9FA0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49779" y="88108"/>
            <a:ext cx="670288" cy="21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87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9920A-7733-E81E-832C-045CA7122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338560" cy="1325563"/>
          </a:xfrm>
        </p:spPr>
        <p:txBody>
          <a:bodyPr anchor="t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69E11-6518-1A96-A7B1-4B87C6006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825625"/>
            <a:ext cx="11338559" cy="4351338"/>
          </a:xfrm>
        </p:spPr>
        <p:txBody>
          <a:bodyPr/>
          <a:lstStyle>
            <a:lvl1pPr>
              <a:lnSpc>
                <a:spcPct val="114000"/>
              </a:lnSpc>
              <a:defRPr/>
            </a:lvl1pPr>
            <a:lvl2pPr>
              <a:lnSpc>
                <a:spcPct val="114000"/>
              </a:lnSpc>
              <a:defRPr/>
            </a:lvl2pPr>
            <a:lvl3pPr>
              <a:lnSpc>
                <a:spcPct val="114000"/>
              </a:lnSpc>
              <a:defRPr/>
            </a:lvl3pPr>
            <a:lvl4pPr>
              <a:lnSpc>
                <a:spcPct val="114000"/>
              </a:lnSpc>
              <a:defRPr/>
            </a:lvl4pPr>
            <a:lvl5pPr>
              <a:lnSpc>
                <a:spcPct val="114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1180F-9201-53F9-A86B-C9F421A09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2B916EDA-B938-1A4D-90EE-130C583C41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331D75-A9D5-1896-1B4A-DDB73F2F1C98}"/>
              </a:ext>
            </a:extLst>
          </p:cNvPr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B482A8FD-D90B-685E-4094-EF37672849BC}"/>
              </a:ext>
            </a:extLst>
          </p:cNvPr>
          <p:cNvSpPr/>
          <p:nvPr userDrawn="1"/>
        </p:nvSpPr>
        <p:spPr>
          <a:xfrm>
            <a:off x="10545294" y="0"/>
            <a:ext cx="423545" cy="36512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237D203A-4F02-6324-9306-82FE0717EC93}"/>
              </a:ext>
            </a:extLst>
          </p:cNvPr>
          <p:cNvSpPr/>
          <p:nvPr userDrawn="1"/>
        </p:nvSpPr>
        <p:spPr>
          <a:xfrm rot="10800000">
            <a:off x="10754301" y="0"/>
            <a:ext cx="423545" cy="36512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A1D1BA-B52C-254B-64AB-DFACE4DF1D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49779" y="88108"/>
            <a:ext cx="670288" cy="21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4204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23F5B-C61C-51A2-19AC-CDC702596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3932237" cy="1600200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9BD2C-F0B8-302F-8ACE-C21019E89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551612" cy="4873625"/>
          </a:xfrm>
        </p:spPr>
        <p:txBody>
          <a:bodyPr/>
          <a:lstStyle>
            <a:lvl1pPr>
              <a:lnSpc>
                <a:spcPct val="114000"/>
              </a:lnSpc>
              <a:defRPr sz="3200"/>
            </a:lvl1pPr>
            <a:lvl2pPr>
              <a:lnSpc>
                <a:spcPct val="114000"/>
              </a:lnSpc>
              <a:defRPr sz="2800"/>
            </a:lvl2pPr>
            <a:lvl3pPr>
              <a:lnSpc>
                <a:spcPct val="114000"/>
              </a:lnSpc>
              <a:defRPr sz="2400"/>
            </a:lvl3pPr>
            <a:lvl4pPr>
              <a:lnSpc>
                <a:spcPct val="114000"/>
              </a:lnSpc>
              <a:defRPr sz="2000"/>
            </a:lvl4pPr>
            <a:lvl5pPr>
              <a:lnSpc>
                <a:spcPct val="114000"/>
              </a:lnSpc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AC1700-35AD-7718-B593-D9790E60AD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932237" cy="3811588"/>
          </a:xfrm>
        </p:spPr>
        <p:txBody>
          <a:bodyPr/>
          <a:lstStyle>
            <a:lvl1pPr marL="0" indent="0">
              <a:lnSpc>
                <a:spcPct val="114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26D578-6628-22C2-0753-A3612FDD0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16EDA-B938-1A4D-90EE-130C583C410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B25405-B55F-D14A-3C3D-D91AFE509933}"/>
              </a:ext>
            </a:extLst>
          </p:cNvPr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8F6E35BD-69CF-A380-B26B-8DB597BAF5F9}"/>
              </a:ext>
            </a:extLst>
          </p:cNvPr>
          <p:cNvSpPr/>
          <p:nvPr userDrawn="1"/>
        </p:nvSpPr>
        <p:spPr>
          <a:xfrm>
            <a:off x="10545294" y="0"/>
            <a:ext cx="423545" cy="36512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389C762C-2793-F496-2CED-30A795BDD056}"/>
              </a:ext>
            </a:extLst>
          </p:cNvPr>
          <p:cNvSpPr/>
          <p:nvPr userDrawn="1"/>
        </p:nvSpPr>
        <p:spPr>
          <a:xfrm rot="10800000">
            <a:off x="10754301" y="0"/>
            <a:ext cx="423545" cy="36512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9B2DB85-334C-1D4B-9DAC-3228A974A3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49779" y="88108"/>
            <a:ext cx="670288" cy="21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945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D8F9E-2010-95B3-9AE5-DEDE43A21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3932237" cy="1600200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E247B1-B107-B5DB-F542-CBE0992736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551612" cy="4873625"/>
          </a:xfrm>
        </p:spPr>
        <p:txBody>
          <a:bodyPr/>
          <a:lstStyle>
            <a:lvl1pPr marL="0" indent="0">
              <a:lnSpc>
                <a:spcPct val="114000"/>
              </a:lnSpc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E950A0-9B2D-6235-41A9-8C689DAAEB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932237" cy="3811588"/>
          </a:xfrm>
        </p:spPr>
        <p:txBody>
          <a:bodyPr/>
          <a:lstStyle>
            <a:lvl1pPr marL="0" indent="0">
              <a:lnSpc>
                <a:spcPct val="114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D94B81-860A-B0E7-55C1-55899C7DC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16EDA-B938-1A4D-90EE-130C583C410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AEB331-1EC7-7AED-F45E-1EA531697C30}"/>
              </a:ext>
            </a:extLst>
          </p:cNvPr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EB41DEED-4C2C-86DD-8ABA-D2B4623100D2}"/>
              </a:ext>
            </a:extLst>
          </p:cNvPr>
          <p:cNvSpPr/>
          <p:nvPr userDrawn="1"/>
        </p:nvSpPr>
        <p:spPr>
          <a:xfrm>
            <a:off x="10545294" y="0"/>
            <a:ext cx="423545" cy="36512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55D5C2D6-EA83-C25B-31EE-F899C508A7AF}"/>
              </a:ext>
            </a:extLst>
          </p:cNvPr>
          <p:cNvSpPr/>
          <p:nvPr userDrawn="1"/>
        </p:nvSpPr>
        <p:spPr>
          <a:xfrm rot="10800000">
            <a:off x="10754301" y="0"/>
            <a:ext cx="423545" cy="36512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642954-8C29-86DD-5149-712B421C09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49779" y="88108"/>
            <a:ext cx="670288" cy="21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899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FD37BD-7B56-F579-C180-6BEEE9FED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33856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A54C1E-A4AC-D760-9424-5BD400D1C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133856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BF3F7-975E-7AC5-D262-10AB9D10F1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6880" y="64739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fld id="{2B916EDA-B938-1A4D-90EE-130C583C4106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835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54" r:id="rId4"/>
    <p:sldLayoutId id="2147483652" r:id="rId5"/>
    <p:sldLayoutId id="2147483653" r:id="rId6"/>
    <p:sldLayoutId id="2147483650" r:id="rId7"/>
    <p:sldLayoutId id="2147483656" r:id="rId8"/>
    <p:sldLayoutId id="2147483657" r:id="rId9"/>
    <p:sldLayoutId id="2147483655" r:id="rId10"/>
    <p:sldLayoutId id="2147483664" r:id="rId11"/>
    <p:sldLayoutId id="2147483663" r:id="rId12"/>
    <p:sldLayoutId id="2147483665" r:id="rId13"/>
    <p:sldLayoutId id="2147483662" r:id="rId14"/>
    <p:sldLayoutId id="2147483661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</p:sldLayoutIdLst>
  <p:txStyles>
    <p:titleStyle>
      <a:lvl1pPr algn="l" defTabSz="914400" rtl="0" eaLnBrk="1" latinLnBrk="0" hangingPunct="1">
        <a:lnSpc>
          <a:spcPct val="114000"/>
        </a:lnSpc>
        <a:spcBef>
          <a:spcPct val="0"/>
        </a:spcBef>
        <a:buNone/>
        <a:defRPr sz="40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lappel@mha.org" TargetMode="Externa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61A63-723A-FA4E-55B3-9963E9E2A0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venir Next LT Pro" panose="020B0504020202020204" pitchFamily="34" charset="0"/>
              </a:rPr>
              <a:t>Communicating the Value of Advocacy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8331E9-F284-13D1-EC9D-8B049BA1FF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May 2026</a:t>
            </a:r>
          </a:p>
        </p:txBody>
      </p:sp>
    </p:spTree>
    <p:extLst>
      <p:ext uri="{BB962C8B-B14F-4D97-AF65-F5344CB8AC3E}">
        <p14:creationId xmlns:p14="http://schemas.microsoft.com/office/powerpoint/2010/main" val="2516988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B096B3-32A4-B7E8-B330-AC0CC321FB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Showing our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59A48-86F4-96AF-8EB6-962E2C74C7D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More frequent messaging to MHA Board.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Follow-up with Medicaid staff—new investment v. what’s preserved.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Conversations with CEOs, CFOs, member Government Relations Officers. </a:t>
            </a:r>
          </a:p>
        </p:txBody>
      </p:sp>
    </p:spTree>
    <p:extLst>
      <p:ext uri="{BB962C8B-B14F-4D97-AF65-F5344CB8AC3E}">
        <p14:creationId xmlns:p14="http://schemas.microsoft.com/office/powerpoint/2010/main" val="4292824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3F490-DE44-A29F-E5C7-5F2AD5340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Luck/Bad Luck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6A8FC-7A07-1528-E752-2C02BD2D0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/>
              <a:t>Significant appreciation from MHA board members.</a:t>
            </a:r>
          </a:p>
          <a:p>
            <a:r>
              <a:rPr lang="en-US" sz="4000" dirty="0"/>
              <a:t>New funding levels quickly became routine.</a:t>
            </a:r>
          </a:p>
          <a:p>
            <a:r>
              <a:rPr lang="en-US" sz="4000" dirty="0"/>
              <a:t>Some members haven’t recognized benefit.</a:t>
            </a:r>
          </a:p>
          <a:p>
            <a:r>
              <a:rPr lang="en-US" sz="4000" dirty="0"/>
              <a:t>Clear value of advocacy to achieve delay of Medicaid cuts in HR 1.</a:t>
            </a:r>
          </a:p>
        </p:txBody>
      </p:sp>
    </p:spTree>
    <p:extLst>
      <p:ext uri="{BB962C8B-B14F-4D97-AF65-F5344CB8AC3E}">
        <p14:creationId xmlns:p14="http://schemas.microsoft.com/office/powerpoint/2010/main" val="3950673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3E6B74-852F-83AC-EE25-9D182E970C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3200" dirty="0"/>
              <a:t>Laura Appel</a:t>
            </a:r>
          </a:p>
          <a:p>
            <a:pPr>
              <a:spcBef>
                <a:spcPts val="0"/>
              </a:spcBef>
            </a:pPr>
            <a:r>
              <a:rPr lang="en-US" sz="3200" dirty="0"/>
              <a:t>Executive Vice President</a:t>
            </a:r>
          </a:p>
          <a:p>
            <a:pPr>
              <a:spcBef>
                <a:spcPts val="0"/>
              </a:spcBef>
            </a:pPr>
            <a:r>
              <a:rPr lang="en-US" sz="3200" dirty="0">
                <a:hlinkClick r:id="rId2"/>
              </a:rPr>
              <a:t>lappel@mha.org</a:t>
            </a:r>
            <a:endParaRPr lang="en-US" sz="3200" dirty="0"/>
          </a:p>
          <a:p>
            <a:pPr>
              <a:spcBef>
                <a:spcPts val="0"/>
              </a:spcBef>
            </a:pPr>
            <a:r>
              <a:rPr lang="en-US" sz="3200" dirty="0"/>
              <a:t>mha.org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072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B2570-705C-902F-0888-51BE51613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Topic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BDEB7-B127-FB52-A579-B2FF68638D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dirty="0"/>
              <a:t>The value of preventing harmful legislation/policies/budgets.</a:t>
            </a:r>
          </a:p>
          <a:p>
            <a:pPr>
              <a:lnSpc>
                <a:spcPct val="100000"/>
              </a:lnSpc>
            </a:pPr>
            <a:endParaRPr lang="en-US" sz="4000" dirty="0"/>
          </a:p>
          <a:p>
            <a:pPr>
              <a:lnSpc>
                <a:spcPct val="100000"/>
              </a:lnSpc>
            </a:pPr>
            <a:r>
              <a:rPr lang="en-US" sz="4000" dirty="0"/>
              <a:t>Demonstrating the investment necessary to achieve positive results, and why.</a:t>
            </a:r>
          </a:p>
        </p:txBody>
      </p:sp>
    </p:spTree>
    <p:extLst>
      <p:ext uri="{BB962C8B-B14F-4D97-AF65-F5344CB8AC3E}">
        <p14:creationId xmlns:p14="http://schemas.microsoft.com/office/powerpoint/2010/main" val="1824820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90F68-E885-B6F6-E769-4F23A5F09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Government-mandated Nurse Staffing Ratios</a:t>
            </a:r>
          </a:p>
        </p:txBody>
      </p:sp>
    </p:spTree>
    <p:extLst>
      <p:ext uri="{BB962C8B-B14F-4D97-AF65-F5344CB8AC3E}">
        <p14:creationId xmlns:p14="http://schemas.microsoft.com/office/powerpoint/2010/main" val="2368547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92EC90-3FD4-4E08-3432-E684BE9C27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we did: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46867-9B83-D7E4-04E2-146AD6D5DB3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dirty="0"/>
              <a:t>Had some luck—workforce shortage survey.</a:t>
            </a:r>
          </a:p>
          <a:p>
            <a:pPr>
              <a:lnSpc>
                <a:spcPct val="100000"/>
              </a:lnSpc>
            </a:pPr>
            <a:r>
              <a:rPr lang="en-US" sz="4000" dirty="0"/>
              <a:t>Intentional work—polling and member cost survey.</a:t>
            </a:r>
          </a:p>
          <a:p>
            <a:pPr>
              <a:lnSpc>
                <a:spcPct val="100000"/>
              </a:lnSpc>
            </a:pPr>
            <a:r>
              <a:rPr lang="en-US" sz="4000" dirty="0"/>
              <a:t>Provisional work—message testing and development.</a:t>
            </a:r>
          </a:p>
        </p:txBody>
      </p:sp>
    </p:spTree>
    <p:extLst>
      <p:ext uri="{BB962C8B-B14F-4D97-AF65-F5344CB8AC3E}">
        <p14:creationId xmlns:p14="http://schemas.microsoft.com/office/powerpoint/2010/main" val="2182241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2B712F-2947-C74F-FA2A-4C01B9B0D2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Cost of Government Mandated Nurse Staffing Ratios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263BC-7AD4-A42E-F552-3FCD368B9D0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dirty="0"/>
              <a:t>$1 billion for staff time and penalties.</a:t>
            </a:r>
          </a:p>
          <a:p>
            <a:pPr>
              <a:lnSpc>
                <a:spcPct val="100000"/>
              </a:lnSpc>
            </a:pPr>
            <a:r>
              <a:rPr lang="en-US" sz="4000" dirty="0"/>
              <a:t>Nursing workforce shortage:</a:t>
            </a:r>
          </a:p>
          <a:p>
            <a:pPr lvl="1">
              <a:lnSpc>
                <a:spcPct val="100000"/>
              </a:lnSpc>
            </a:pPr>
            <a:r>
              <a:rPr lang="en-US" sz="3600" dirty="0"/>
              <a:t>More than 8,000 in 2023.</a:t>
            </a:r>
          </a:p>
          <a:p>
            <a:pPr lvl="1">
              <a:lnSpc>
                <a:spcPct val="100000"/>
              </a:lnSpc>
            </a:pPr>
            <a:r>
              <a:rPr lang="en-US" sz="3600" dirty="0"/>
              <a:t>More than 4,700 in 2024.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809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D6FE70-9321-8D04-543C-2856936752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Think it Through Campaign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DC537-7CFF-DE5F-C9FC-640E9670B80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dirty="0"/>
              <a:t>Close 5,100 beds.</a:t>
            </a:r>
          </a:p>
          <a:p>
            <a:pPr>
              <a:lnSpc>
                <a:spcPct val="100000"/>
              </a:lnSpc>
            </a:pPr>
            <a:r>
              <a:rPr lang="en-US" sz="4000" dirty="0"/>
              <a:t>Increase wait times.</a:t>
            </a:r>
          </a:p>
          <a:p>
            <a:pPr>
              <a:lnSpc>
                <a:spcPct val="100000"/>
              </a:lnSpc>
            </a:pPr>
            <a:r>
              <a:rPr lang="en-US" sz="4000" dirty="0"/>
              <a:t>Expensive, unsustainable staffing solutions.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4000" b="1" dirty="0"/>
              <a:t>Let’s think this through…</a:t>
            </a:r>
          </a:p>
        </p:txBody>
      </p:sp>
    </p:spTree>
    <p:extLst>
      <p:ext uri="{BB962C8B-B14F-4D97-AF65-F5344CB8AC3E}">
        <p14:creationId xmlns:p14="http://schemas.microsoft.com/office/powerpoint/2010/main" val="4248267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image depicts a group of people standing together, likely in a ceremonial or formal setting, with the backdrop of the Michigan State Capitol building and the sky filled with clouds.&#10;&#10;AI-generated content may be incorrect.">
            <a:extLst>
              <a:ext uri="{FF2B5EF4-FFF2-40B4-BE49-F238E27FC236}">
                <a16:creationId xmlns:a16="http://schemas.microsoft.com/office/drawing/2014/main" id="{8DA26A87-9459-2323-2310-3F9A9B30A7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449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0710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7D0DF-D1AA-FA1A-4224-3275D4F63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Medicaid State-Directed Payments</a:t>
            </a:r>
          </a:p>
        </p:txBody>
      </p:sp>
    </p:spTree>
    <p:extLst>
      <p:ext uri="{BB962C8B-B14F-4D97-AF65-F5344CB8AC3E}">
        <p14:creationId xmlns:p14="http://schemas.microsoft.com/office/powerpoint/2010/main" val="2020324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A9988D-005C-6A6F-5E43-E78B6705C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99337" y="499241"/>
            <a:ext cx="8182303" cy="1488585"/>
          </a:xfrm>
        </p:spPr>
        <p:txBody>
          <a:bodyPr>
            <a:normAutofit/>
          </a:bodyPr>
          <a:lstStyle/>
          <a:p>
            <a:r>
              <a:rPr lang="en-US" dirty="0"/>
              <a:t>Achieving Improved Medicaid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FCC08-EF74-AA2B-E564-007D9D78A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25461" y="1987826"/>
            <a:ext cx="7982607" cy="4491802"/>
          </a:xfrm>
        </p:spPr>
        <p:txBody>
          <a:bodyPr>
            <a:normAutofit fontScale="85000" lnSpcReduction="10000"/>
          </a:bodyPr>
          <a:lstStyle/>
          <a:p>
            <a:r>
              <a:rPr lang="en-US" sz="3900" dirty="0"/>
              <a:t>Recognized the opportunity early.</a:t>
            </a:r>
          </a:p>
          <a:p>
            <a:r>
              <a:rPr lang="en-US" sz="3900" dirty="0"/>
              <a:t>Connected with Michigan Medicaid Actuarial Division—marginal interest.</a:t>
            </a:r>
          </a:p>
          <a:p>
            <a:r>
              <a:rPr lang="en-US" sz="3900" dirty="0"/>
              <a:t>Contracted with independent actuary.</a:t>
            </a:r>
          </a:p>
          <a:p>
            <a:r>
              <a:rPr lang="en-US" sz="3900" dirty="0"/>
              <a:t>Assisted with application to CMS.</a:t>
            </a:r>
          </a:p>
          <a:p>
            <a:r>
              <a:rPr lang="en-US" sz="3900" dirty="0"/>
              <a:t>Early request for help from members of Congress.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744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oard Meeting Theme">
      <a:dk1>
        <a:srgbClr val="000000"/>
      </a:dk1>
      <a:lt1>
        <a:srgbClr val="FFFFFF"/>
      </a:lt1>
      <a:dk2>
        <a:srgbClr val="083351"/>
      </a:dk2>
      <a:lt2>
        <a:srgbClr val="DFE3E5"/>
      </a:lt2>
      <a:accent1>
        <a:srgbClr val="3E606F"/>
      </a:accent1>
      <a:accent2>
        <a:srgbClr val="91AA9D"/>
      </a:accent2>
      <a:accent3>
        <a:srgbClr val="D1DBBD"/>
      </a:accent3>
      <a:accent4>
        <a:srgbClr val="62A699"/>
      </a:accent4>
      <a:accent5>
        <a:srgbClr val="FDFCE8"/>
      </a:accent5>
      <a:accent6>
        <a:srgbClr val="067190"/>
      </a:accent6>
      <a:hlink>
        <a:srgbClr val="6EAC1C"/>
      </a:hlink>
      <a:folHlink>
        <a:srgbClr val="B26B02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ard Meeting Slide Template" id="{EC188E9C-1DD5-2541-AC1E-7B7B00DB2BCD}" vid="{4EEBC2E3-F117-9949-B062-4025D0D1AF5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E2511C2E5B80429A1BF8D256D25D09" ma:contentTypeVersion="20" ma:contentTypeDescription="Create a new document." ma:contentTypeScope="" ma:versionID="cabf9e7e6cdbc07978df7d04ffdbffd3">
  <xsd:schema xmlns:xsd="http://www.w3.org/2001/XMLSchema" xmlns:xs="http://www.w3.org/2001/XMLSchema" xmlns:p="http://schemas.microsoft.com/office/2006/metadata/properties" xmlns:ns2="b3e6ff32-8c65-4a8f-9ff9-76e10d9c261d" xmlns:ns3="5d0f2384-c6bc-4f52-a0ae-f854a3b784f6" targetNamespace="http://schemas.microsoft.com/office/2006/metadata/properties" ma:root="true" ma:fieldsID="5bd11331ee6ec61d5d888fc0d1f29738" ns2:_="" ns3:_="">
    <xsd:import namespace="b3e6ff32-8c65-4a8f-9ff9-76e10d9c261d"/>
    <xsd:import namespace="5d0f2384-c6bc-4f52-a0ae-f854a3b784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Item_x0020_count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e6ff32-8c65-4a8f-9ff9-76e10d9c26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Item_x0020_count" ma:index="20" nillable="true" ma:displayName="Item count" ma:internalName="Item_x0020_count">
      <xsd:simpleType>
        <xsd:restriction base="dms:Text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009cbbb-1dfc-48eb-a5a3-426765c0f8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0f2384-c6bc-4f52-a0ae-f854a3b784f6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24278fc9-930f-4fce-b172-fbe2609bdad6}" ma:internalName="TaxCatchAll" ma:showField="CatchAllData" ma:web="5d0f2384-c6bc-4f52-a0ae-f854a3b78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tem_x0020_count xmlns="b3e6ff32-8c65-4a8f-9ff9-76e10d9c261d" xsi:nil="true"/>
    <lcf76f155ced4ddcb4097134ff3c332f xmlns="b3e6ff32-8c65-4a8f-9ff9-76e10d9c261d">
      <Terms xmlns="http://schemas.microsoft.com/office/infopath/2007/PartnerControls"/>
    </lcf76f155ced4ddcb4097134ff3c332f>
    <TaxCatchAll xmlns="5d0f2384-c6bc-4f52-a0ae-f854a3b784f6" xsi:nil="true"/>
  </documentManagement>
</p:properties>
</file>

<file path=customXml/itemProps1.xml><?xml version="1.0" encoding="utf-8"?>
<ds:datastoreItem xmlns:ds="http://schemas.openxmlformats.org/officeDocument/2006/customXml" ds:itemID="{7C04766A-6838-4CFC-853B-FEA4A1AF73F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09746F-5C1C-464C-A5AB-1B6477A73E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e6ff32-8c65-4a8f-9ff9-76e10d9c261d"/>
    <ds:schemaRef ds:uri="5d0f2384-c6bc-4f52-a0ae-f854a3b784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5FF3213-0A76-4406-A817-2F2EAF223807}">
  <ds:schemaRefs>
    <ds:schemaRef ds:uri="http://schemas.microsoft.com/office/2006/metadata/properties"/>
    <ds:schemaRef ds:uri="http://schemas.microsoft.com/office/infopath/2007/PartnerControls"/>
    <ds:schemaRef ds:uri="b3e6ff32-8c65-4a8f-9ff9-76e10d9c261d"/>
    <ds:schemaRef ds:uri="5d0f2384-c6bc-4f52-a0ae-f854a3b784f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2757</TotalTime>
  <Words>247</Words>
  <Application>Microsoft Office PowerPoint</Application>
  <PresentationFormat>Widescreen</PresentationFormat>
  <Paragraphs>41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Avenir Next LT Pro</vt:lpstr>
      <vt:lpstr>AvenirNext LT Pro Bold</vt:lpstr>
      <vt:lpstr>Office Theme</vt:lpstr>
      <vt:lpstr>Communicating the Value of Advocacy</vt:lpstr>
      <vt:lpstr>Today’s Topic</vt:lpstr>
      <vt:lpstr>Government-mandated Nurse Staffing Ratios</vt:lpstr>
      <vt:lpstr>PowerPoint Presentation</vt:lpstr>
      <vt:lpstr>PowerPoint Presentation</vt:lpstr>
      <vt:lpstr>PowerPoint Presentation</vt:lpstr>
      <vt:lpstr>PowerPoint Presentation</vt:lpstr>
      <vt:lpstr>Medicaid State-Directed Payments</vt:lpstr>
      <vt:lpstr>PowerPoint Presentation</vt:lpstr>
      <vt:lpstr>PowerPoint Presentation</vt:lpstr>
      <vt:lpstr>Good Luck/Bad Luck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Kendra Scott</dc:creator>
  <cp:lastModifiedBy>BERN REXER</cp:lastModifiedBy>
  <cp:revision>8</cp:revision>
  <dcterms:created xsi:type="dcterms:W3CDTF">2024-03-27T18:48:55Z</dcterms:created>
  <dcterms:modified xsi:type="dcterms:W3CDTF">2026-05-06T19:11:15Z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0x010100DFE2511C2E5B80429A1BF8D256D25D09</vt:lpwstr>
  </property>
</Properties>
</file>