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3"/>
  </p:notesMasterIdLst>
  <p:sldIdLst>
    <p:sldId id="299" r:id="rId5"/>
    <p:sldId id="258" r:id="rId6"/>
    <p:sldId id="297" r:id="rId7"/>
    <p:sldId id="298" r:id="rId8"/>
    <p:sldId id="274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289" r:id="rId17"/>
    <p:sldId id="307" r:id="rId18"/>
    <p:sldId id="308" r:id="rId19"/>
    <p:sldId id="309" r:id="rId20"/>
    <p:sldId id="31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A62866"/>
    <a:srgbClr val="EE5555"/>
    <a:srgbClr val="37B8B1"/>
    <a:srgbClr val="3BA5FC"/>
    <a:srgbClr val="E89B2C"/>
    <a:srgbClr val="44546A"/>
    <a:srgbClr val="01295C"/>
    <a:srgbClr val="0C5FA8"/>
    <a:srgbClr val="0E6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04A351-3067-4391-9C68-84865290F54E}" v="71" dt="2026-06-11T20:58:53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731209563116"/>
          <c:y val="2.7898650826541399E-3"/>
          <c:w val="0.63769320764428605"/>
          <c:h val="0.98624522263664405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4">
                  <c:v>Creating Jobs</c:v>
                </c:pt>
                <c:pt idx="5">
                  <c:v>Serving Stockholders</c:v>
                </c:pt>
                <c:pt idx="6">
                  <c:v>Serving Customers</c:v>
                </c:pt>
                <c:pt idx="7">
                  <c:v>Providing Useful Products and Services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1-183E-0348-99D3-55FFEFC7DF5E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4">
                  <c:v>Creating Jobs</c:v>
                </c:pt>
                <c:pt idx="5">
                  <c:v>Serving Stockholders</c:v>
                </c:pt>
                <c:pt idx="6">
                  <c:v>Serving Customers</c:v>
                </c:pt>
                <c:pt idx="7">
                  <c:v>Providing Useful Products and Services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2-183E-0348-99D3-55FFEFC7D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4215880"/>
        <c:axId val="524211960"/>
      </c:barChart>
      <c:catAx>
        <c:axId val="524215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4211960"/>
        <c:crosses val="autoZero"/>
        <c:auto val="1"/>
        <c:lblAlgn val="r"/>
        <c:lblOffset val="100"/>
        <c:noMultiLvlLbl val="0"/>
      </c:catAx>
      <c:valAx>
        <c:axId val="524211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4215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731209563116"/>
          <c:y val="2.7898650826541399E-3"/>
          <c:w val="0.63769320764428605"/>
          <c:h val="0.98624522263664405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4">
                  <c:v>Creating Jobs</c:v>
                </c:pt>
                <c:pt idx="5">
                  <c:v>Serving Stockholders</c:v>
                </c:pt>
                <c:pt idx="6">
                  <c:v>Serving Customers</c:v>
                </c:pt>
                <c:pt idx="7">
                  <c:v>Providing Useful Products and Services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1-183E-0348-99D3-55FFEFC7DF5E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4">
                  <c:v>Creating Jobs</c:v>
                </c:pt>
                <c:pt idx="5">
                  <c:v>Serving Stockholders</c:v>
                </c:pt>
                <c:pt idx="6">
                  <c:v>Serving Customers</c:v>
                </c:pt>
                <c:pt idx="7">
                  <c:v>Providing Useful Products and Services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2-183E-0348-99D3-55FFEFC7D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4215880"/>
        <c:axId val="524211960"/>
      </c:barChart>
      <c:catAx>
        <c:axId val="524215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4211960"/>
        <c:crosses val="autoZero"/>
        <c:auto val="1"/>
        <c:lblAlgn val="r"/>
        <c:lblOffset val="100"/>
        <c:noMultiLvlLbl val="0"/>
      </c:catAx>
      <c:valAx>
        <c:axId val="524211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4215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731209563116"/>
          <c:y val="2.7898650826541399E-3"/>
          <c:w val="0.63769320764428605"/>
          <c:h val="0.98624522263664405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4">
                  <c:v>Creating Jobs</c:v>
                </c:pt>
                <c:pt idx="5">
                  <c:v>Serving Stockholders</c:v>
                </c:pt>
                <c:pt idx="6">
                  <c:v>Serving Customers</c:v>
                </c:pt>
                <c:pt idx="7">
                  <c:v>Providing Useful Products and Services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1-183E-0348-99D3-55FFEFC7DF5E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4">
                  <c:v>Creating Jobs</c:v>
                </c:pt>
                <c:pt idx="5">
                  <c:v>Serving Stockholders</c:v>
                </c:pt>
                <c:pt idx="6">
                  <c:v>Serving Customers</c:v>
                </c:pt>
                <c:pt idx="7">
                  <c:v>Providing Useful Products and Services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2-183E-0348-99D3-55FFEFC7D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4215880"/>
        <c:axId val="524211960"/>
      </c:barChart>
      <c:catAx>
        <c:axId val="524215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4211960"/>
        <c:crosses val="autoZero"/>
        <c:auto val="1"/>
        <c:lblAlgn val="r"/>
        <c:lblOffset val="100"/>
        <c:noMultiLvlLbl val="0"/>
      </c:catAx>
      <c:valAx>
        <c:axId val="524211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4215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731209563116"/>
          <c:y val="2.7898650826541399E-3"/>
          <c:w val="0.63769320764428605"/>
          <c:h val="0.98624522263664405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4">
                  <c:v>Creating Jobs</c:v>
                </c:pt>
                <c:pt idx="5">
                  <c:v>Serving Stockholders</c:v>
                </c:pt>
                <c:pt idx="6">
                  <c:v>Serving Customers</c:v>
                </c:pt>
                <c:pt idx="7">
                  <c:v>Providing Useful Products and Services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1-183E-0348-99D3-55FFEFC7DF5E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4">
                  <c:v>Creating Jobs</c:v>
                </c:pt>
                <c:pt idx="5">
                  <c:v>Serving Stockholders</c:v>
                </c:pt>
                <c:pt idx="6">
                  <c:v>Serving Customers</c:v>
                </c:pt>
                <c:pt idx="7">
                  <c:v>Providing Useful Products and Services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2-183E-0348-99D3-55FFEFC7D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4215880"/>
        <c:axId val="524211960"/>
      </c:barChart>
      <c:catAx>
        <c:axId val="524215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4211960"/>
        <c:crosses val="autoZero"/>
        <c:auto val="1"/>
        <c:lblAlgn val="r"/>
        <c:lblOffset val="100"/>
        <c:noMultiLvlLbl val="0"/>
      </c:catAx>
      <c:valAx>
        <c:axId val="524211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4215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731209563116"/>
          <c:y val="2.7898650826541399E-3"/>
          <c:w val="0.63769320764428605"/>
          <c:h val="0.98624522263664405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4">
                  <c:v>Creating Jobs</c:v>
                </c:pt>
                <c:pt idx="5">
                  <c:v>Serving Stockholders</c:v>
                </c:pt>
                <c:pt idx="6">
                  <c:v>Serving Customers</c:v>
                </c:pt>
                <c:pt idx="7">
                  <c:v>Providing Useful Products and Services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1-183E-0348-99D3-55FFEFC7DF5E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4">
                  <c:v>Creating Jobs</c:v>
                </c:pt>
                <c:pt idx="5">
                  <c:v>Serving Stockholders</c:v>
                </c:pt>
                <c:pt idx="6">
                  <c:v>Serving Customers</c:v>
                </c:pt>
                <c:pt idx="7">
                  <c:v>Providing Useful Products and Services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2-183E-0348-99D3-55FFEFC7D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4215880"/>
        <c:axId val="524211960"/>
      </c:barChart>
      <c:catAx>
        <c:axId val="524215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4211960"/>
        <c:crosses val="autoZero"/>
        <c:auto val="1"/>
        <c:lblAlgn val="r"/>
        <c:lblOffset val="100"/>
        <c:noMultiLvlLbl val="0"/>
      </c:catAx>
      <c:valAx>
        <c:axId val="524211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4215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731209563116"/>
          <c:y val="2.7898650826541399E-3"/>
          <c:w val="0.63769320764428605"/>
          <c:h val="0.98624522263664405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4">
                  <c:v>Creating Jobs</c:v>
                </c:pt>
                <c:pt idx="5">
                  <c:v>Serving Stockholders</c:v>
                </c:pt>
                <c:pt idx="6">
                  <c:v>Serving Customers</c:v>
                </c:pt>
                <c:pt idx="7">
                  <c:v>Providing Useful Products and Services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1-183E-0348-99D3-55FFEFC7DF5E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4">
                  <c:v>Creating Jobs</c:v>
                </c:pt>
                <c:pt idx="5">
                  <c:v>Serving Stockholders</c:v>
                </c:pt>
                <c:pt idx="6">
                  <c:v>Serving Customers</c:v>
                </c:pt>
                <c:pt idx="7">
                  <c:v>Providing Useful Products and Services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2-183E-0348-99D3-55FFEFC7D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4215880"/>
        <c:axId val="524211960"/>
      </c:barChart>
      <c:catAx>
        <c:axId val="524215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4211960"/>
        <c:crosses val="autoZero"/>
        <c:auto val="1"/>
        <c:lblAlgn val="r"/>
        <c:lblOffset val="100"/>
        <c:noMultiLvlLbl val="0"/>
      </c:catAx>
      <c:valAx>
        <c:axId val="524211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4215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50539057825255"/>
          <c:y val="7.750265154525867E-3"/>
          <c:w val="0.63769320764428605"/>
          <c:h val="0.98624522263664405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4">
                  <c:v>Creating Jobs</c:v>
                </c:pt>
                <c:pt idx="5">
                  <c:v>Serving Stockholders</c:v>
                </c:pt>
                <c:pt idx="6">
                  <c:v>Serving Customers</c:v>
                </c:pt>
                <c:pt idx="7">
                  <c:v>Providing Useful Products and Services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1-183E-0348-99D3-55FFEFC7DF5E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4">
                  <c:v>Creating Jobs</c:v>
                </c:pt>
                <c:pt idx="5">
                  <c:v>Serving Stockholders</c:v>
                </c:pt>
                <c:pt idx="6">
                  <c:v>Serving Customers</c:v>
                </c:pt>
                <c:pt idx="7">
                  <c:v>Providing Useful Products and Services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2-183E-0348-99D3-55FFEFC7D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4215880"/>
        <c:axId val="524211960"/>
      </c:barChart>
      <c:catAx>
        <c:axId val="524215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4211960"/>
        <c:crosses val="autoZero"/>
        <c:auto val="1"/>
        <c:lblAlgn val="r"/>
        <c:lblOffset val="100"/>
        <c:noMultiLvlLbl val="0"/>
      </c:catAx>
      <c:valAx>
        <c:axId val="524211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4215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50539057825255"/>
          <c:y val="7.750265154525867E-3"/>
          <c:w val="0.63769320764428605"/>
          <c:h val="0.98624522263664405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4">
                  <c:v>Creating Jobs</c:v>
                </c:pt>
                <c:pt idx="5">
                  <c:v>Serving Stockholders</c:v>
                </c:pt>
                <c:pt idx="6">
                  <c:v>Serving Customers</c:v>
                </c:pt>
                <c:pt idx="7">
                  <c:v>Providing Useful Products and Services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1-183E-0348-99D3-55FFEFC7DF5E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4">
                  <c:v>Creating Jobs</c:v>
                </c:pt>
                <c:pt idx="5">
                  <c:v>Serving Stockholders</c:v>
                </c:pt>
                <c:pt idx="6">
                  <c:v>Serving Customers</c:v>
                </c:pt>
                <c:pt idx="7">
                  <c:v>Providing Useful Products and Services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2-183E-0348-99D3-55FFEFC7D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4215880"/>
        <c:axId val="524211960"/>
      </c:barChart>
      <c:catAx>
        <c:axId val="524215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4211960"/>
        <c:crosses val="autoZero"/>
        <c:auto val="1"/>
        <c:lblAlgn val="r"/>
        <c:lblOffset val="100"/>
        <c:noMultiLvlLbl val="0"/>
      </c:catAx>
      <c:valAx>
        <c:axId val="524211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4215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0.03241</cdr:x>
      <cdr:y>0</cdr:y>
    </cdr:from>
    <cdr:to>
      <cdr:x>1</cdr:x>
      <cdr:y>1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4D806928-994D-62C9-ACC1-7FACA9DF9DE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36207" y="0"/>
          <a:ext cx="7051561" cy="4440293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0.17673</cdr:y>
    </cdr:from>
    <cdr:to>
      <cdr:x>1</cdr:x>
      <cdr:y>0.61132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9BDE55EA-77D9-094B-2AC0-3E033808828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2697479" y="836756"/>
          <a:ext cx="7419534" cy="2057687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774E5DEF-4DA0-058A-30A2-EB414C80704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863151"/>
          <a:ext cx="6729983" cy="512059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1E0FC-B2D9-6E4E-A745-A9F966823F56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E952D-596F-3C4D-9827-F2870556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E952D-596F-3C4D-9827-F2870556C8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6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E952D-596F-3C4D-9827-F2870556C8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2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71E-BB54-2440-9BAF-D129DB5648E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E947-9094-D346-A4FF-3F14CBB7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9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71E-BB54-2440-9BAF-D129DB5648E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E947-9094-D346-A4FF-3F14CBB7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3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71E-BB54-2440-9BAF-D129DB5648E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E947-9094-D346-A4FF-3F14CBB7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71E-BB54-2440-9BAF-D129DB5648E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E947-9094-D346-A4FF-3F14CBB7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2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71E-BB54-2440-9BAF-D129DB5648E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E947-9094-D346-A4FF-3F14CBB7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6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71E-BB54-2440-9BAF-D129DB5648E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E947-9094-D346-A4FF-3F14CBB7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4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71E-BB54-2440-9BAF-D129DB5648E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E947-9094-D346-A4FF-3F14CBB7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0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71E-BB54-2440-9BAF-D129DB5648E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E947-9094-D346-A4FF-3F14CBB7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4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71E-BB54-2440-9BAF-D129DB5648E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E947-9094-D346-A4FF-3F14CBB7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9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71E-BB54-2440-9BAF-D129DB5648E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E947-9094-D346-A4FF-3F14CBB7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4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71E-BB54-2440-9BAF-D129DB5648E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E947-9094-D346-A4FF-3F14CBB7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9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5571E-BB54-2440-9BAF-D129DB5648E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BE947-9094-D346-A4FF-3F14CBB7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4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105" r="4742" b="24016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122" y="2114321"/>
            <a:ext cx="5105869" cy="1398184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/>
        </p:nvCxnSpPr>
        <p:spPr>
          <a:xfrm>
            <a:off x="1406013" y="2114321"/>
            <a:ext cx="0" cy="33419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887642" y="510697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June 17, 2026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99E061-8D08-C64A-97D6-804A179D79AF}"/>
              </a:ext>
            </a:extLst>
          </p:cNvPr>
          <p:cNvSpPr txBox="1">
            <a:spLocks/>
          </p:cNvSpPr>
          <p:nvPr/>
        </p:nvSpPr>
        <p:spPr>
          <a:xfrm>
            <a:off x="1881604" y="4208412"/>
            <a:ext cx="8268235" cy="1443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tabLst>
                <a:tab pos="912813" algn="l"/>
              </a:tabLst>
            </a:pPr>
            <a:r>
              <a:rPr lang="en-US" sz="32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Proven Strategies for PAC Peer-to-Peer Campaigns 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tabLst>
                <a:tab pos="912813" algn="l"/>
              </a:tabLst>
            </a:pPr>
            <a:r>
              <a:rPr lang="en-US" sz="2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Monica Day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altLang="en-US" sz="3200" b="1" spc="2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2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C4665-57A1-41EF-8A77-E621024E1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04AB2C8-F3D2-5AF4-9369-3DB0FC38A1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3467608"/>
              </p:ext>
            </p:extLst>
          </p:nvPr>
        </p:nvGraphicFramePr>
        <p:xfrm>
          <a:off x="2898649" y="863151"/>
          <a:ext cx="6729983" cy="512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0D75234-A3FF-B1AD-29E4-FC725156B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038" y="108752"/>
            <a:ext cx="9746512" cy="522124"/>
          </a:xfrm>
        </p:spPr>
        <p:txBody>
          <a:bodyPr anchor="t">
            <a:noAutofit/>
          </a:bodyPr>
          <a:lstStyle/>
          <a:p>
            <a:r>
              <a:rPr lang="en-US" altLang="en-US" sz="3600" b="1" dirty="0">
                <a:solidFill>
                  <a:srgbClr val="005DAA"/>
                </a:solidFill>
                <a:latin typeface="Century Gothic" charset="0"/>
                <a:ea typeface="Century Gothic" charset="0"/>
                <a:cs typeface="Century Gothic" charset="0"/>
              </a:rPr>
              <a:t>Association PAC use of Peer-to-Peer </a:t>
            </a:r>
            <a:endParaRPr lang="en-US" sz="3600" b="1" dirty="0">
              <a:solidFill>
                <a:srgbClr val="005DA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94B6B9-74B9-0CE6-8535-F465E0B7BD19}"/>
              </a:ext>
            </a:extLst>
          </p:cNvPr>
          <p:cNvSpPr/>
          <p:nvPr/>
        </p:nvSpPr>
        <p:spPr>
          <a:xfrm>
            <a:off x="6447357" y="5891128"/>
            <a:ext cx="4123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From the 2025 Association PAC Benchmarking Report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E51C11-589C-8026-B8DF-768606A6B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5870" y="6194067"/>
            <a:ext cx="470204" cy="47020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503CAF5-87EE-E197-1860-C23CF56EF3F7}"/>
              </a:ext>
            </a:extLst>
          </p:cNvPr>
          <p:cNvSpPr txBox="1">
            <a:spLocks/>
          </p:cNvSpPr>
          <p:nvPr/>
        </p:nvSpPr>
        <p:spPr>
          <a:xfrm>
            <a:off x="0" y="6291527"/>
            <a:ext cx="4087368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spc="10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Proven Strategies for PAC Peer-to-Peer Campaigns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A6E1D2-9D75-75B6-BA6A-43313ABD343A}"/>
              </a:ext>
            </a:extLst>
          </p:cNvPr>
          <p:cNvCxnSpPr>
            <a:cxnSpLocks/>
          </p:cNvCxnSpPr>
          <p:nvPr/>
        </p:nvCxnSpPr>
        <p:spPr>
          <a:xfrm>
            <a:off x="4087368" y="6414062"/>
            <a:ext cx="6961632" cy="151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DABF0D9-7825-52E1-8F57-AD5CBD821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497" y="830612"/>
            <a:ext cx="6198286" cy="513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12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1E62A-CCC8-E4D7-D138-BA695A9D3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ABCE835-CF5B-DAF8-0974-BE94FA9942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916975"/>
              </p:ext>
            </p:extLst>
          </p:nvPr>
        </p:nvGraphicFramePr>
        <p:xfrm>
          <a:off x="2898649" y="863151"/>
          <a:ext cx="6729983" cy="512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76655B6-4D4D-C210-B6C0-C6E68B55E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488" y="93644"/>
            <a:ext cx="9746512" cy="522124"/>
          </a:xfrm>
        </p:spPr>
        <p:txBody>
          <a:bodyPr anchor="t">
            <a:noAutofit/>
          </a:bodyPr>
          <a:lstStyle/>
          <a:p>
            <a:r>
              <a:rPr lang="en-US" altLang="en-US" sz="3600" b="1" dirty="0">
                <a:solidFill>
                  <a:srgbClr val="005DAA"/>
                </a:solidFill>
                <a:latin typeface="Century Gothic" charset="0"/>
                <a:ea typeface="Century Gothic" charset="0"/>
                <a:cs typeface="Century Gothic" charset="0"/>
              </a:rPr>
              <a:t>Association PAC use of Peer-to-Peer </a:t>
            </a:r>
            <a:endParaRPr lang="en-US" sz="3600" b="1" dirty="0">
              <a:solidFill>
                <a:srgbClr val="005DA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58E416-CF76-C3C0-8234-95DAC61DBA74}"/>
              </a:ext>
            </a:extLst>
          </p:cNvPr>
          <p:cNvSpPr/>
          <p:nvPr/>
        </p:nvSpPr>
        <p:spPr>
          <a:xfrm>
            <a:off x="6925892" y="6091009"/>
            <a:ext cx="4123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From the 2025 Association PAC Benchmarking Report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6CB6BD-180B-E7D7-06AE-7E66D1F25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5870" y="6194067"/>
            <a:ext cx="470204" cy="47020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F18EC18-88C3-2D3D-FB47-037429BDF4CD}"/>
              </a:ext>
            </a:extLst>
          </p:cNvPr>
          <p:cNvSpPr txBox="1">
            <a:spLocks/>
          </p:cNvSpPr>
          <p:nvPr/>
        </p:nvSpPr>
        <p:spPr>
          <a:xfrm>
            <a:off x="0" y="6291527"/>
            <a:ext cx="4087368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spc="10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Proven Strategies for PAC Peer-to-Peer Campaigns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C08C0A-EC5B-9D97-4C8A-C37E3BCD8A62}"/>
              </a:ext>
            </a:extLst>
          </p:cNvPr>
          <p:cNvCxnSpPr>
            <a:cxnSpLocks/>
          </p:cNvCxnSpPr>
          <p:nvPr/>
        </p:nvCxnSpPr>
        <p:spPr>
          <a:xfrm>
            <a:off x="4087368" y="6414062"/>
            <a:ext cx="6961632" cy="151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D6E6108-C741-9A0C-F939-3F842C951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528" y="874250"/>
            <a:ext cx="4786224" cy="527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5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BE32D-D690-4606-36AC-0A3D7CA6A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FAAAE16-E9F1-9BC7-0F8F-3697E4829D3C}"/>
              </a:ext>
            </a:extLst>
          </p:cNvPr>
          <p:cNvGraphicFramePr/>
          <p:nvPr/>
        </p:nvGraphicFramePr>
        <p:xfrm>
          <a:off x="2898649" y="863151"/>
          <a:ext cx="6729983" cy="512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0F5498B-5476-A596-4D4D-2C4B4FCA6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488" y="93644"/>
            <a:ext cx="9746512" cy="522124"/>
          </a:xfrm>
        </p:spPr>
        <p:txBody>
          <a:bodyPr anchor="t">
            <a:noAutofit/>
          </a:bodyPr>
          <a:lstStyle/>
          <a:p>
            <a:r>
              <a:rPr lang="en-US" altLang="en-US" sz="3600" b="1" dirty="0">
                <a:solidFill>
                  <a:srgbClr val="005DAA"/>
                </a:solidFill>
                <a:latin typeface="Century Gothic" charset="0"/>
                <a:ea typeface="Century Gothic" charset="0"/>
                <a:cs typeface="Century Gothic" charset="0"/>
              </a:rPr>
              <a:t>Association PAC use of Peer-to-Peer </a:t>
            </a:r>
            <a:endParaRPr lang="en-US" sz="3600" b="1" dirty="0">
              <a:solidFill>
                <a:srgbClr val="005DA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E54401-16A0-E9A5-EC50-B5A7B29F861B}"/>
              </a:ext>
            </a:extLst>
          </p:cNvPr>
          <p:cNvSpPr/>
          <p:nvPr/>
        </p:nvSpPr>
        <p:spPr>
          <a:xfrm>
            <a:off x="6925892" y="6091009"/>
            <a:ext cx="4123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From the 2025 Association PAC Benchmarking Report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6481C3-E14F-841D-BEBC-7094036CC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5870" y="6194067"/>
            <a:ext cx="470204" cy="47020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1CA3983-69EE-16BC-1D62-F1EDF44046B7}"/>
              </a:ext>
            </a:extLst>
          </p:cNvPr>
          <p:cNvSpPr txBox="1">
            <a:spLocks/>
          </p:cNvSpPr>
          <p:nvPr/>
        </p:nvSpPr>
        <p:spPr>
          <a:xfrm>
            <a:off x="0" y="6291527"/>
            <a:ext cx="4087368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spc="10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Proven Strategies for PAC Peer-to-Peer Campaigns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0DC068-1F24-7EF2-8FA2-1E9B59493930}"/>
              </a:ext>
            </a:extLst>
          </p:cNvPr>
          <p:cNvCxnSpPr>
            <a:cxnSpLocks/>
          </p:cNvCxnSpPr>
          <p:nvPr/>
        </p:nvCxnSpPr>
        <p:spPr>
          <a:xfrm>
            <a:off x="4087368" y="6414062"/>
            <a:ext cx="6961632" cy="151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D02DCED-90C0-DF11-2C3E-13A9DAFC1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383" y="631044"/>
            <a:ext cx="4750066" cy="55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59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848328"/>
            <a:ext cx="12192000" cy="301442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5" t="27100" r="145" b="35772"/>
          <a:stretch/>
        </p:blipFill>
        <p:spPr>
          <a:xfrm>
            <a:off x="0" y="3848328"/>
            <a:ext cx="12192000" cy="301442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89379" y="201751"/>
            <a:ext cx="8229600" cy="589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005DAA"/>
                </a:solidFill>
                <a:latin typeface="Century Gothic" charset="0"/>
                <a:ea typeface="Century Gothic" charset="0"/>
                <a:cs typeface="Century Gothic" charset="0"/>
              </a:rPr>
              <a:t>Establishing a Peer-to-Peer </a:t>
            </a:r>
            <a:r>
              <a:rPr lang="en-US" altLang="en-US" sz="3200" b="1" dirty="0">
                <a:solidFill>
                  <a:srgbClr val="005DAA"/>
                </a:solidFill>
                <a:latin typeface="Century Gothic" charset="0"/>
                <a:ea typeface="Century Gothic" charset="0"/>
                <a:cs typeface="Century Gothic" charset="0"/>
              </a:rPr>
              <a:t>Program</a:t>
            </a:r>
            <a:endParaRPr lang="en-US" sz="3200" b="1" dirty="0">
              <a:solidFill>
                <a:srgbClr val="005DA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5870" y="6195543"/>
            <a:ext cx="470204" cy="4702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81E0087-C5D4-9346-8DF7-385C9BE0E3E1}"/>
              </a:ext>
            </a:extLst>
          </p:cNvPr>
          <p:cNvSpPr txBox="1">
            <a:spLocks/>
          </p:cNvSpPr>
          <p:nvPr/>
        </p:nvSpPr>
        <p:spPr>
          <a:xfrm>
            <a:off x="-70476" y="6301992"/>
            <a:ext cx="4048115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spc="1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Proven Strategies for PAC Peer-to-Peer Campaigns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F08314-2528-B14A-8909-C13A256C2C07}"/>
              </a:ext>
            </a:extLst>
          </p:cNvPr>
          <p:cNvCxnSpPr>
            <a:cxnSpLocks/>
          </p:cNvCxnSpPr>
          <p:nvPr/>
        </p:nvCxnSpPr>
        <p:spPr>
          <a:xfrm>
            <a:off x="3977640" y="6429170"/>
            <a:ext cx="70713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AE7971A-4EC3-3305-9627-E8BE03909D26}"/>
              </a:ext>
            </a:extLst>
          </p:cNvPr>
          <p:cNvSpPr txBox="1"/>
          <p:nvPr/>
        </p:nvSpPr>
        <p:spPr>
          <a:xfrm>
            <a:off x="372419" y="695196"/>
            <a:ext cx="1144716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r>
              <a:rPr lang="en-US" sz="1400" b="1" dirty="0">
                <a:solidFill>
                  <a:srgbClr val="005DAA"/>
                </a:solidFill>
                <a:latin typeface="Century Gothic" panose="020B0502020202020204" pitchFamily="34" charset="0"/>
              </a:rPr>
              <a:t>Step 1: Gather your information</a:t>
            </a:r>
          </a:p>
          <a:p>
            <a:endParaRPr lang="en-US" sz="1400" b="1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rgbClr val="005DAA"/>
                </a:solidFill>
                <a:latin typeface="Century Gothic" panose="020B0502020202020204" pitchFamily="34" charset="0"/>
              </a:rPr>
              <a:t>Before recruiting peer champions, build a strong foundation by understanding your PAC's current landscape.</a:t>
            </a:r>
          </a:p>
          <a:p>
            <a:endParaRPr lang="en-US" sz="1400" b="1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DAA"/>
                </a:solidFill>
                <a:latin typeface="Century Gothic" panose="020B0502020202020204" pitchFamily="34" charset="0"/>
              </a:rPr>
              <a:t>Know Your Opportunity: </a:t>
            </a:r>
            <a:r>
              <a:rPr lang="en-US" sz="1400" dirty="0">
                <a:solidFill>
                  <a:srgbClr val="005DAA"/>
                </a:solidFill>
                <a:latin typeface="Century Gothic" panose="020B0502020202020204" pitchFamily="34" charset="0"/>
              </a:rPr>
              <a:t>Compare the number of eligible employees to current PAC contributors. Which groups have the greatest untapped potential for growth?</a:t>
            </a:r>
          </a:p>
          <a:p>
            <a:endParaRPr lang="en-US" sz="1400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DAA"/>
                </a:solidFill>
                <a:latin typeface="Century Gothic" panose="020B0502020202020204" pitchFamily="34" charset="0"/>
              </a:rPr>
              <a:t>Understand Giving Trends: </a:t>
            </a:r>
            <a:r>
              <a:rPr lang="en-US" sz="1400" dirty="0">
                <a:solidFill>
                  <a:srgbClr val="005DAA"/>
                </a:solidFill>
                <a:latin typeface="Century Gothic" panose="020B0502020202020204" pitchFamily="34" charset="0"/>
              </a:rPr>
              <a:t>Review average contribution levels and participation rates. This data will help you set goals that are both ambitious and achievable.</a:t>
            </a:r>
          </a:p>
          <a:p>
            <a:endParaRPr lang="en-US" sz="1400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DAA"/>
                </a:solidFill>
                <a:latin typeface="Century Gothic" panose="020B0502020202020204" pitchFamily="34" charset="0"/>
              </a:rPr>
              <a:t>Take the Pulse of Your PAC: </a:t>
            </a:r>
            <a:r>
              <a:rPr lang="en-US" sz="1400" dirty="0">
                <a:solidFill>
                  <a:srgbClr val="005DAA"/>
                </a:solidFill>
                <a:latin typeface="Century Gothic" panose="020B0502020202020204" pitchFamily="34" charset="0"/>
              </a:rPr>
              <a:t>Assess employee perceptions and attitudes toward the PAC through observations, conversations, and surveys. Understanding common questions, motivations, and concerns will help you better equip peer solicitors for success.</a:t>
            </a:r>
          </a:p>
        </p:txBody>
      </p:sp>
    </p:spTree>
    <p:extLst>
      <p:ext uri="{BB962C8B-B14F-4D97-AF65-F5344CB8AC3E}">
        <p14:creationId xmlns:p14="http://schemas.microsoft.com/office/powerpoint/2010/main" val="1871927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E8FB9-A150-470C-7511-D7F176584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13181D-D8E1-272A-4ED5-64F54FB36486}"/>
              </a:ext>
            </a:extLst>
          </p:cNvPr>
          <p:cNvSpPr/>
          <p:nvPr/>
        </p:nvSpPr>
        <p:spPr>
          <a:xfrm>
            <a:off x="0" y="3848328"/>
            <a:ext cx="12192000" cy="301442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0014C4-F4CB-6D96-94B0-3ABBB8C251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5" t="27100" r="145" b="35772"/>
          <a:stretch/>
        </p:blipFill>
        <p:spPr>
          <a:xfrm>
            <a:off x="0" y="3848328"/>
            <a:ext cx="12192000" cy="3014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A03A25-1AEE-8AD1-0563-7C41980B7E3E}"/>
              </a:ext>
            </a:extLst>
          </p:cNvPr>
          <p:cNvSpPr txBox="1">
            <a:spLocks/>
          </p:cNvSpPr>
          <p:nvPr/>
        </p:nvSpPr>
        <p:spPr>
          <a:xfrm>
            <a:off x="1579651" y="355675"/>
            <a:ext cx="8229600" cy="589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005DAA"/>
                </a:solidFill>
                <a:latin typeface="Century Gothic" charset="0"/>
                <a:ea typeface="Century Gothic" charset="0"/>
                <a:cs typeface="Century Gothic" charset="0"/>
              </a:rPr>
              <a:t>Establishing a Peer-to-Peer </a:t>
            </a:r>
            <a:r>
              <a:rPr lang="en-US" altLang="en-US" sz="3200" b="1" dirty="0">
                <a:solidFill>
                  <a:srgbClr val="005DAA"/>
                </a:solidFill>
                <a:latin typeface="Century Gothic" charset="0"/>
                <a:ea typeface="Century Gothic" charset="0"/>
                <a:cs typeface="Century Gothic" charset="0"/>
              </a:rPr>
              <a:t>Program</a:t>
            </a:r>
            <a:endParaRPr lang="en-US" sz="3200" b="1" dirty="0">
              <a:solidFill>
                <a:srgbClr val="005DA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08AE9C-7863-D27B-9409-CB89E5FDD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5870" y="6195543"/>
            <a:ext cx="470204" cy="4702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49C4A18-2481-3D62-9402-11580EA2A179}"/>
              </a:ext>
            </a:extLst>
          </p:cNvPr>
          <p:cNvSpPr txBox="1">
            <a:spLocks/>
          </p:cNvSpPr>
          <p:nvPr/>
        </p:nvSpPr>
        <p:spPr>
          <a:xfrm>
            <a:off x="-70476" y="6301992"/>
            <a:ext cx="3984107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spc="1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Proven Strategies for PAC Peer-to-Peer Campaigns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D15963-C460-12AD-8D8D-F078C1EB0B21}"/>
              </a:ext>
            </a:extLst>
          </p:cNvPr>
          <p:cNvCxnSpPr>
            <a:cxnSpLocks/>
          </p:cNvCxnSpPr>
          <p:nvPr/>
        </p:nvCxnSpPr>
        <p:spPr>
          <a:xfrm>
            <a:off x="4014216" y="6429170"/>
            <a:ext cx="70347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22648E9-D7A3-F402-63FF-0F861A291AC0}"/>
              </a:ext>
            </a:extLst>
          </p:cNvPr>
          <p:cNvSpPr txBox="1"/>
          <p:nvPr/>
        </p:nvSpPr>
        <p:spPr>
          <a:xfrm>
            <a:off x="438912" y="1064239"/>
            <a:ext cx="114471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005DAA"/>
                </a:solidFill>
                <a:latin typeface="Century Gothic" panose="020B0502020202020204" pitchFamily="34" charset="0"/>
              </a:rPr>
              <a:t>Step 2: Start at the Top</a:t>
            </a:r>
          </a:p>
          <a:p>
            <a:pPr>
              <a:buNone/>
            </a:pPr>
            <a:endParaRPr lang="en-US" sz="1400" b="1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US" sz="1400" dirty="0">
                <a:solidFill>
                  <a:srgbClr val="005DAA"/>
                </a:solidFill>
                <a:latin typeface="Century Gothic" panose="020B0502020202020204" pitchFamily="34" charset="0"/>
              </a:rPr>
              <a:t>Strong peer-to-peer programs begin with strong leadership support.</a:t>
            </a:r>
          </a:p>
          <a:p>
            <a:pPr>
              <a:buNone/>
            </a:pPr>
            <a:endParaRPr lang="en-US" sz="1400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DAA"/>
                </a:solidFill>
                <a:latin typeface="Century Gothic" panose="020B0502020202020204" pitchFamily="34" charset="0"/>
              </a:rPr>
              <a:t>Identify Your Champion:</a:t>
            </a:r>
            <a:r>
              <a:rPr lang="en-US" sz="1400" dirty="0">
                <a:solidFill>
                  <a:srgbClr val="005DAA"/>
                </a:solidFill>
                <a:latin typeface="Century Gothic" panose="020B0502020202020204" pitchFamily="34" charset="0"/>
              </a:rPr>
              <a:t> Recruit a visible advocate—such as a board member, CEO, senior leader, PAC chair, or current contributor—to lead by example.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DAA"/>
                </a:solidFill>
                <a:latin typeface="Century Gothic" panose="020B0502020202020204" pitchFamily="34" charset="0"/>
              </a:rPr>
              <a:t>Secure Leadership Buy-In:</a:t>
            </a:r>
            <a:r>
              <a:rPr lang="en-US" sz="1400" dirty="0">
                <a:solidFill>
                  <a:srgbClr val="005DAA"/>
                </a:solidFill>
                <a:latin typeface="Century Gothic" panose="020B0502020202020204" pitchFamily="34" charset="0"/>
              </a:rPr>
              <a:t> Active support from leadership helps build credibility, generate excitement, and sustain momentum throughout the campaign.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DAA"/>
                </a:solidFill>
                <a:latin typeface="Century Gothic" panose="020B0502020202020204" pitchFamily="34" charset="0"/>
              </a:rPr>
              <a:t>Define the Ask:</a:t>
            </a:r>
            <a:r>
              <a:rPr lang="en-US" sz="1400" dirty="0">
                <a:solidFill>
                  <a:srgbClr val="005DAA"/>
                </a:solidFill>
                <a:latin typeface="Century Gothic" panose="020B0502020202020204" pitchFamily="34" charset="0"/>
              </a:rPr>
              <a:t> Be clear about how leaders can help, whether it's hosting a kickoff event, identifying peer champions, sending introductory communications, or encouraging participation across their teams.</a:t>
            </a:r>
          </a:p>
        </p:txBody>
      </p:sp>
    </p:spTree>
    <p:extLst>
      <p:ext uri="{BB962C8B-B14F-4D97-AF65-F5344CB8AC3E}">
        <p14:creationId xmlns:p14="http://schemas.microsoft.com/office/powerpoint/2010/main" val="1263862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302DB-5BA3-88BC-FA41-269CF60E0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7DD7F8-046C-664A-35A7-3A8993035170}"/>
              </a:ext>
            </a:extLst>
          </p:cNvPr>
          <p:cNvSpPr/>
          <p:nvPr/>
        </p:nvSpPr>
        <p:spPr>
          <a:xfrm>
            <a:off x="0" y="3848328"/>
            <a:ext cx="12192000" cy="301442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0AD5B2-7493-4D49-1377-9DE88ADD0E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5" t="27100" r="145" b="35772"/>
          <a:stretch/>
        </p:blipFill>
        <p:spPr>
          <a:xfrm>
            <a:off x="0" y="3848328"/>
            <a:ext cx="12192000" cy="3014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9448241-AFF3-16A2-31B5-2FA38F7F56DA}"/>
              </a:ext>
            </a:extLst>
          </p:cNvPr>
          <p:cNvSpPr txBox="1">
            <a:spLocks/>
          </p:cNvSpPr>
          <p:nvPr/>
        </p:nvSpPr>
        <p:spPr>
          <a:xfrm>
            <a:off x="1543075" y="158674"/>
            <a:ext cx="8229600" cy="589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005DAA"/>
                </a:solidFill>
                <a:latin typeface="Century Gothic" charset="0"/>
                <a:ea typeface="Century Gothic" charset="0"/>
                <a:cs typeface="Century Gothic" charset="0"/>
              </a:rPr>
              <a:t>Establishing a Peer-to-Peer </a:t>
            </a:r>
            <a:r>
              <a:rPr lang="en-US" altLang="en-US" sz="3200" b="1" dirty="0">
                <a:solidFill>
                  <a:srgbClr val="005DAA"/>
                </a:solidFill>
                <a:latin typeface="Century Gothic" charset="0"/>
                <a:ea typeface="Century Gothic" charset="0"/>
                <a:cs typeface="Century Gothic" charset="0"/>
              </a:rPr>
              <a:t>Program</a:t>
            </a:r>
            <a:endParaRPr lang="en-US" sz="3200" b="1" dirty="0">
              <a:solidFill>
                <a:srgbClr val="005DA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708108-4993-3BEF-008D-09FA96A3B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5870" y="6195543"/>
            <a:ext cx="470204" cy="4702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5682C10-9F9F-FC01-2772-94FFF535731E}"/>
              </a:ext>
            </a:extLst>
          </p:cNvPr>
          <p:cNvSpPr txBox="1">
            <a:spLocks/>
          </p:cNvSpPr>
          <p:nvPr/>
        </p:nvSpPr>
        <p:spPr>
          <a:xfrm>
            <a:off x="-70476" y="6301992"/>
            <a:ext cx="3984107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spc="1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Proven Strategies for PAC Peer-to-Peer Campaigns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6D79D6-F8D7-64CC-7221-104CB9810F0E}"/>
              </a:ext>
            </a:extLst>
          </p:cNvPr>
          <p:cNvCxnSpPr>
            <a:cxnSpLocks/>
          </p:cNvCxnSpPr>
          <p:nvPr/>
        </p:nvCxnSpPr>
        <p:spPr>
          <a:xfrm>
            <a:off x="4014216" y="6429170"/>
            <a:ext cx="70347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EA3138A-95A2-B15A-59CA-7480EE633415}"/>
              </a:ext>
            </a:extLst>
          </p:cNvPr>
          <p:cNvSpPr txBox="1"/>
          <p:nvPr/>
        </p:nvSpPr>
        <p:spPr>
          <a:xfrm>
            <a:off x="438912" y="955228"/>
            <a:ext cx="1144716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5DAA"/>
                </a:solidFill>
                <a:latin typeface="Century Gothic" panose="020B0502020202020204" pitchFamily="34" charset="0"/>
              </a:rPr>
              <a:t>Step 3: Recruit the Right People</a:t>
            </a:r>
          </a:p>
          <a:p>
            <a:endParaRPr lang="en-US" sz="1400" b="1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rgbClr val="005DAA"/>
                </a:solidFill>
                <a:latin typeface="Century Gothic" panose="020B0502020202020204" pitchFamily="34" charset="0"/>
              </a:rPr>
              <a:t>Your best ambassadors aren't always the loudest—they're the ones others trust and follow.</a:t>
            </a:r>
          </a:p>
          <a:p>
            <a:endParaRPr lang="en-US" sz="1400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DAA"/>
                </a:solidFill>
                <a:latin typeface="Century Gothic" panose="020B0502020202020204" pitchFamily="34" charset="0"/>
              </a:rPr>
              <a:t>Look for Influencers:</a:t>
            </a:r>
            <a:r>
              <a:rPr lang="en-US" sz="1400" dirty="0">
                <a:solidFill>
                  <a:srgbClr val="005DAA"/>
                </a:solidFill>
                <a:latin typeface="Century Gothic" panose="020B0502020202020204" pitchFamily="34" charset="0"/>
              </a:rPr>
              <a:t> Identify employees and members who are respected by their peers and lead by example.</a:t>
            </a:r>
          </a:p>
          <a:p>
            <a:endParaRPr lang="en-US" sz="1400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DAA"/>
                </a:solidFill>
                <a:latin typeface="Century Gothic" panose="020B0502020202020204" pitchFamily="34" charset="0"/>
              </a:rPr>
              <a:t>Find the Go-Getters:</a:t>
            </a:r>
            <a:r>
              <a:rPr lang="en-US" sz="1400" dirty="0">
                <a:solidFill>
                  <a:srgbClr val="005DAA"/>
                </a:solidFill>
                <a:latin typeface="Century Gothic" panose="020B0502020202020204" pitchFamily="34" charset="0"/>
              </a:rPr>
              <a:t> Seek out individuals who are proactive, enthusiastic, and willing to take initiative.</a:t>
            </a:r>
          </a:p>
          <a:p>
            <a:endParaRPr lang="en-US" sz="1400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DAA"/>
                </a:solidFill>
                <a:latin typeface="Century Gothic" panose="020B0502020202020204" pitchFamily="34" charset="0"/>
              </a:rPr>
              <a:t>Leverage Connections:</a:t>
            </a:r>
            <a:r>
              <a:rPr lang="en-US" sz="1400" dirty="0">
                <a:solidFill>
                  <a:srgbClr val="005DAA"/>
                </a:solidFill>
                <a:latin typeface="Century Gothic" panose="020B0502020202020204" pitchFamily="34" charset="0"/>
              </a:rPr>
              <a:t> Recruit friendly, well-connected team members who can engage colleagues across departments and networks.</a:t>
            </a:r>
          </a:p>
          <a:p>
            <a:endParaRPr lang="en-US" sz="1400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DAA"/>
                </a:solidFill>
                <a:latin typeface="Century Gothic" panose="020B0502020202020204" pitchFamily="34" charset="0"/>
              </a:rPr>
              <a:t>Choose Persistent Champions:</a:t>
            </a:r>
            <a:r>
              <a:rPr lang="en-US" sz="1400" dirty="0">
                <a:solidFill>
                  <a:srgbClr val="005DAA"/>
                </a:solidFill>
                <a:latin typeface="Century Gothic" panose="020B0502020202020204" pitchFamily="34" charset="0"/>
              </a:rPr>
              <a:t> The most effective peer solicitors are motivated, resilient, and committed to helping the PAC succeed.</a:t>
            </a:r>
          </a:p>
        </p:txBody>
      </p:sp>
    </p:spTree>
    <p:extLst>
      <p:ext uri="{BB962C8B-B14F-4D97-AF65-F5344CB8AC3E}">
        <p14:creationId xmlns:p14="http://schemas.microsoft.com/office/powerpoint/2010/main" val="2517372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358B3-F0F1-A420-6195-682301A09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9451A-1DF9-F13C-B06D-43E759DFE70B}"/>
              </a:ext>
            </a:extLst>
          </p:cNvPr>
          <p:cNvSpPr/>
          <p:nvPr/>
        </p:nvSpPr>
        <p:spPr>
          <a:xfrm>
            <a:off x="0" y="3848328"/>
            <a:ext cx="12192000" cy="301442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3C272A-18CE-41EE-E68A-C02427D622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5" t="27100" r="145" b="35772"/>
          <a:stretch/>
        </p:blipFill>
        <p:spPr>
          <a:xfrm>
            <a:off x="0" y="3848328"/>
            <a:ext cx="12192000" cy="3014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B558653-90B5-9689-09AB-65BBD41E6CFC}"/>
              </a:ext>
            </a:extLst>
          </p:cNvPr>
          <p:cNvSpPr txBox="1">
            <a:spLocks/>
          </p:cNvSpPr>
          <p:nvPr/>
        </p:nvSpPr>
        <p:spPr>
          <a:xfrm>
            <a:off x="1543075" y="158674"/>
            <a:ext cx="8229600" cy="589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005DAA"/>
                </a:solidFill>
                <a:latin typeface="Century Gothic" charset="0"/>
                <a:ea typeface="Century Gothic" charset="0"/>
                <a:cs typeface="Century Gothic" charset="0"/>
              </a:rPr>
              <a:t>Establishing a Peer-to-Peer </a:t>
            </a:r>
            <a:r>
              <a:rPr lang="en-US" altLang="en-US" sz="3200" b="1" dirty="0">
                <a:solidFill>
                  <a:srgbClr val="005DAA"/>
                </a:solidFill>
                <a:latin typeface="Century Gothic" charset="0"/>
                <a:ea typeface="Century Gothic" charset="0"/>
                <a:cs typeface="Century Gothic" charset="0"/>
              </a:rPr>
              <a:t>Program</a:t>
            </a:r>
            <a:endParaRPr lang="en-US" sz="3200" b="1" dirty="0">
              <a:solidFill>
                <a:srgbClr val="005DA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1EC44C-2C06-CA8F-31A8-3753C4F8D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5870" y="6195543"/>
            <a:ext cx="470204" cy="4702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9818F74-EA0D-D237-39CC-92C5D294FF79}"/>
              </a:ext>
            </a:extLst>
          </p:cNvPr>
          <p:cNvSpPr txBox="1">
            <a:spLocks/>
          </p:cNvSpPr>
          <p:nvPr/>
        </p:nvSpPr>
        <p:spPr>
          <a:xfrm>
            <a:off x="-70476" y="6301992"/>
            <a:ext cx="3984107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spc="1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Proven Strategies for PAC Peer-to-Peer Campaigns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FC0BC8-60F3-8BED-944A-C197B1FC0FF6}"/>
              </a:ext>
            </a:extLst>
          </p:cNvPr>
          <p:cNvCxnSpPr>
            <a:cxnSpLocks/>
          </p:cNvCxnSpPr>
          <p:nvPr/>
        </p:nvCxnSpPr>
        <p:spPr>
          <a:xfrm>
            <a:off x="4014216" y="6429170"/>
            <a:ext cx="70347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2804CAA-8B53-A0D6-7B74-EEB6AEFA73D9}"/>
              </a:ext>
            </a:extLst>
          </p:cNvPr>
          <p:cNvSpPr txBox="1"/>
          <p:nvPr/>
        </p:nvSpPr>
        <p:spPr>
          <a:xfrm>
            <a:off x="438912" y="955228"/>
            <a:ext cx="114471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005DAA"/>
                </a:solidFill>
                <a:latin typeface="Century Gothic" panose="020B0502020202020204" pitchFamily="34" charset="0"/>
              </a:rPr>
              <a:t>Step 4: Find the Motivation</a:t>
            </a:r>
          </a:p>
          <a:p>
            <a:pPr>
              <a:buNone/>
            </a:pPr>
            <a:endParaRPr lang="en-US" sz="1400" b="1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US" sz="1400" dirty="0">
                <a:solidFill>
                  <a:srgbClr val="005DAA"/>
                </a:solidFill>
                <a:latin typeface="Century Gothic" panose="020B0502020202020204" pitchFamily="34" charset="0"/>
              </a:rPr>
              <a:t>Keep your ambassadors energized by tapping into what inspires action.</a:t>
            </a:r>
          </a:p>
          <a:p>
            <a:pPr>
              <a:buNone/>
            </a:pPr>
            <a:endParaRPr lang="en-US" sz="1400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DAA"/>
                </a:solidFill>
                <a:latin typeface="Century Gothic" panose="020B0502020202020204" pitchFamily="34" charset="0"/>
              </a:rPr>
              <a:t>Spark Friendly Competition:</a:t>
            </a:r>
            <a:r>
              <a:rPr lang="en-US" sz="1400" dirty="0">
                <a:solidFill>
                  <a:srgbClr val="005DAA"/>
                </a:solidFill>
                <a:latin typeface="Century Gothic" panose="020B0502020202020204" pitchFamily="34" charset="0"/>
              </a:rPr>
              <a:t> Use team goals, leaderboards, or challenges to build excitement and momentum.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DAA"/>
                </a:solidFill>
                <a:latin typeface="Century Gothic" panose="020B0502020202020204" pitchFamily="34" charset="0"/>
              </a:rPr>
              <a:t>Offer Meaningful Incentives:</a:t>
            </a:r>
            <a:r>
              <a:rPr lang="en-US" sz="1400" dirty="0">
                <a:solidFill>
                  <a:srgbClr val="005DAA"/>
                </a:solidFill>
                <a:latin typeface="Century Gothic" panose="020B0502020202020204" pitchFamily="34" charset="0"/>
              </a:rPr>
              <a:t> Recognize participation with small rewards, special access, or other perks that feel personal and fun.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DAA"/>
                </a:solidFill>
                <a:latin typeface="Century Gothic" panose="020B0502020202020204" pitchFamily="34" charset="0"/>
              </a:rPr>
              <a:t>Create Opportunities:</a:t>
            </a:r>
            <a:r>
              <a:rPr lang="en-US" sz="1400" dirty="0">
                <a:solidFill>
                  <a:srgbClr val="005DAA"/>
                </a:solidFill>
                <a:latin typeface="Century Gothic" panose="020B0502020202020204" pitchFamily="34" charset="0"/>
              </a:rPr>
              <a:t> Give ambassadors chances to lead, connect, and make a visible impact.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DAA"/>
                </a:solidFill>
                <a:latin typeface="Century Gothic" panose="020B0502020202020204" pitchFamily="34" charset="0"/>
              </a:rPr>
              <a:t>Say Thank You Often:</a:t>
            </a:r>
            <a:r>
              <a:rPr lang="en-US" sz="1400" dirty="0">
                <a:solidFill>
                  <a:srgbClr val="005DAA"/>
                </a:solidFill>
                <a:latin typeface="Century Gothic" panose="020B0502020202020204" pitchFamily="34" charset="0"/>
              </a:rPr>
              <a:t> A handwritten note, public shoutout, or personal thank-you can go a long way in keeping champions engaged.</a:t>
            </a:r>
          </a:p>
        </p:txBody>
      </p:sp>
    </p:spTree>
    <p:extLst>
      <p:ext uri="{BB962C8B-B14F-4D97-AF65-F5344CB8AC3E}">
        <p14:creationId xmlns:p14="http://schemas.microsoft.com/office/powerpoint/2010/main" val="367955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63ACF-EB29-A167-6D7F-669ED504C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D434F9-7F58-4602-C539-E79AAB7E893F}"/>
              </a:ext>
            </a:extLst>
          </p:cNvPr>
          <p:cNvSpPr/>
          <p:nvPr/>
        </p:nvSpPr>
        <p:spPr>
          <a:xfrm>
            <a:off x="0" y="3848328"/>
            <a:ext cx="12192000" cy="301442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25AB41-DBC8-30F4-F277-5EB3BBE814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5" t="27100" r="145" b="35772"/>
          <a:stretch/>
        </p:blipFill>
        <p:spPr>
          <a:xfrm>
            <a:off x="0" y="3848328"/>
            <a:ext cx="12192000" cy="3014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C2AEF8B-A41E-4DCA-6226-CCE6950DBCAB}"/>
              </a:ext>
            </a:extLst>
          </p:cNvPr>
          <p:cNvSpPr txBox="1">
            <a:spLocks/>
          </p:cNvSpPr>
          <p:nvPr/>
        </p:nvSpPr>
        <p:spPr>
          <a:xfrm>
            <a:off x="1552219" y="133861"/>
            <a:ext cx="8229600" cy="589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005DAA"/>
                </a:solidFill>
                <a:latin typeface="Century Gothic" charset="0"/>
                <a:ea typeface="Century Gothic" charset="0"/>
                <a:cs typeface="Century Gothic" charset="0"/>
              </a:rPr>
              <a:t>Establishing a Peer-to-Peer </a:t>
            </a:r>
            <a:r>
              <a:rPr lang="en-US" altLang="en-US" sz="3200" b="1" dirty="0">
                <a:solidFill>
                  <a:srgbClr val="005DAA"/>
                </a:solidFill>
                <a:latin typeface="Century Gothic" charset="0"/>
                <a:ea typeface="Century Gothic" charset="0"/>
                <a:cs typeface="Century Gothic" charset="0"/>
              </a:rPr>
              <a:t>Program</a:t>
            </a:r>
            <a:endParaRPr lang="en-US" sz="3200" b="1" dirty="0">
              <a:solidFill>
                <a:srgbClr val="005DA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D19E22-D23A-E614-B639-3334D06B0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5870" y="6195543"/>
            <a:ext cx="470204" cy="4702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6732B80-7A08-181F-7649-4D0142C4865C}"/>
              </a:ext>
            </a:extLst>
          </p:cNvPr>
          <p:cNvSpPr txBox="1">
            <a:spLocks/>
          </p:cNvSpPr>
          <p:nvPr/>
        </p:nvSpPr>
        <p:spPr>
          <a:xfrm>
            <a:off x="-70476" y="6301992"/>
            <a:ext cx="3984107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spc="1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Proven Strategies for PAC Peer-to-Peer Campaigns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982681-9A31-0C2F-DE0B-2C409C61C375}"/>
              </a:ext>
            </a:extLst>
          </p:cNvPr>
          <p:cNvCxnSpPr>
            <a:cxnSpLocks/>
          </p:cNvCxnSpPr>
          <p:nvPr/>
        </p:nvCxnSpPr>
        <p:spPr>
          <a:xfrm>
            <a:off x="4014216" y="6429170"/>
            <a:ext cx="70347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C18871A-7893-A5F4-1345-90C99C947881}"/>
              </a:ext>
            </a:extLst>
          </p:cNvPr>
          <p:cNvSpPr txBox="1"/>
          <p:nvPr/>
        </p:nvSpPr>
        <p:spPr>
          <a:xfrm>
            <a:off x="438912" y="744197"/>
            <a:ext cx="1144716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005DAA"/>
                </a:solidFill>
                <a:latin typeface="Century Gothic" panose="020B0502020202020204" pitchFamily="34" charset="0"/>
              </a:rPr>
              <a:t>Step 5: Equip, Launch, and Track Success</a:t>
            </a:r>
          </a:p>
          <a:p>
            <a:pPr>
              <a:buNone/>
            </a:pPr>
            <a:endParaRPr lang="en-US" sz="1400" b="1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US" sz="1400" dirty="0">
                <a:solidFill>
                  <a:srgbClr val="005DAA"/>
                </a:solidFill>
                <a:latin typeface="Century Gothic" panose="020B0502020202020204" pitchFamily="34" charset="0"/>
              </a:rPr>
              <a:t>Give your ambassadors the knowledge, confidence, and structure they need to succeed.</a:t>
            </a:r>
          </a:p>
          <a:p>
            <a:pPr>
              <a:buNone/>
            </a:pPr>
            <a:endParaRPr lang="en-US" sz="1400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DAA"/>
                </a:solidFill>
                <a:latin typeface="Century Gothic" panose="020B0502020202020204" pitchFamily="34" charset="0"/>
              </a:rPr>
              <a:t>Train for Success:</a:t>
            </a:r>
            <a:r>
              <a:rPr lang="en-US" sz="1400" dirty="0">
                <a:solidFill>
                  <a:srgbClr val="005DAA"/>
                </a:solidFill>
                <a:latin typeface="Century Gothic" panose="020B0502020202020204" pitchFamily="34" charset="0"/>
              </a:rPr>
              <a:t> Cover PAC rules, key issues, effective fundraising techniques, public speaking tips, and how to handle tough questions.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DAA"/>
                </a:solidFill>
                <a:latin typeface="Century Gothic" panose="020B0502020202020204" pitchFamily="34" charset="0"/>
              </a:rPr>
              <a:t>Practice the Pitch:</a:t>
            </a:r>
            <a:r>
              <a:rPr lang="en-US" sz="1400" dirty="0">
                <a:solidFill>
                  <a:srgbClr val="005DAA"/>
                </a:solidFill>
                <a:latin typeface="Century Gothic" panose="020B0502020202020204" pitchFamily="34" charset="0"/>
              </a:rPr>
              <a:t> Help ambassadors feel comfortable sharing the PAC story and making the ask with confidence.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DAA"/>
                </a:solidFill>
                <a:latin typeface="Century Gothic" panose="020B0502020202020204" pitchFamily="34" charset="0"/>
              </a:rPr>
              <a:t>Set Clear Goals:</a:t>
            </a:r>
            <a:r>
              <a:rPr lang="en-US" sz="1400" dirty="0">
                <a:solidFill>
                  <a:srgbClr val="005DAA"/>
                </a:solidFill>
                <a:latin typeface="Century Gothic" panose="020B0502020202020204" pitchFamily="34" charset="0"/>
              </a:rPr>
              <a:t> Establish a timeline, define success metrics, and create a plan to keep the campaign moving forward.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DAA"/>
                </a:solidFill>
                <a:latin typeface="Century Gothic" panose="020B0502020202020204" pitchFamily="34" charset="0"/>
              </a:rPr>
              <a:t>Track Progress:</a:t>
            </a:r>
            <a:r>
              <a:rPr lang="en-US" sz="1400" dirty="0">
                <a:solidFill>
                  <a:srgbClr val="005DAA"/>
                </a:solidFill>
                <a:latin typeface="Century Gothic" panose="020B0502020202020204" pitchFamily="34" charset="0"/>
              </a:rPr>
              <a:t> Check in regularly, monitor results, and maintain a system for follow-up and accountability.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5DAA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5DAA"/>
                </a:solidFill>
                <a:latin typeface="Century Gothic" panose="020B0502020202020204" pitchFamily="34" charset="0"/>
              </a:rPr>
              <a:t>Stay Flexible:</a:t>
            </a:r>
            <a:r>
              <a:rPr lang="en-US" sz="1400" dirty="0">
                <a:solidFill>
                  <a:srgbClr val="005DAA"/>
                </a:solidFill>
                <a:latin typeface="Century Gothic" panose="020B0502020202020204" pitchFamily="34" charset="0"/>
              </a:rPr>
              <a:t> Be ready to answer questions, celebrate wins, and adjust your strategy as you learn what works best.</a:t>
            </a:r>
          </a:p>
        </p:txBody>
      </p:sp>
    </p:spTree>
    <p:extLst>
      <p:ext uri="{BB962C8B-B14F-4D97-AF65-F5344CB8AC3E}">
        <p14:creationId xmlns:p14="http://schemas.microsoft.com/office/powerpoint/2010/main" val="1969674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48328"/>
            <a:ext cx="12192000" cy="301442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5" t="34095" r="207" b="33740"/>
          <a:stretch/>
        </p:blipFill>
        <p:spPr>
          <a:xfrm>
            <a:off x="0" y="3848328"/>
            <a:ext cx="12192000" cy="30144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5870" y="6195543"/>
            <a:ext cx="470204" cy="4702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CC7F76F-E5B1-664E-905B-7944A4B61D5E}"/>
              </a:ext>
            </a:extLst>
          </p:cNvPr>
          <p:cNvSpPr txBox="1">
            <a:spLocks/>
          </p:cNvSpPr>
          <p:nvPr/>
        </p:nvSpPr>
        <p:spPr>
          <a:xfrm>
            <a:off x="0" y="6301992"/>
            <a:ext cx="4050792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spc="1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Proven Strategies for PAC Peer-to Peer Campaigns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021260-A56A-5B4A-959C-974B1BEDFB69}"/>
              </a:ext>
            </a:extLst>
          </p:cNvPr>
          <p:cNvCxnSpPr>
            <a:cxnSpLocks/>
          </p:cNvCxnSpPr>
          <p:nvPr/>
        </p:nvCxnSpPr>
        <p:spPr>
          <a:xfrm>
            <a:off x="4123944" y="6429170"/>
            <a:ext cx="69250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DA32B0D-3BD0-1745-ACC9-FF03C13A9737}"/>
              </a:ext>
            </a:extLst>
          </p:cNvPr>
          <p:cNvSpPr txBox="1">
            <a:spLocks/>
          </p:cNvSpPr>
          <p:nvPr/>
        </p:nvSpPr>
        <p:spPr>
          <a:xfrm>
            <a:off x="4257732" y="1540460"/>
            <a:ext cx="2947038" cy="1017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b="1" dirty="0">
                <a:solidFill>
                  <a:srgbClr val="005DAA"/>
                </a:solidFill>
                <a:latin typeface="Century Gothic" charset="0"/>
                <a:ea typeface="Century Gothic" charset="0"/>
                <a:cs typeface="Century Gothic" charset="0"/>
              </a:rPr>
              <a:t>Questions?</a:t>
            </a:r>
            <a:endParaRPr lang="en-US" sz="3600" b="1" dirty="0">
              <a:solidFill>
                <a:srgbClr val="005DA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93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289630" y="-1"/>
            <a:ext cx="6902370" cy="6863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408" y="2560909"/>
            <a:ext cx="3269224" cy="1741655"/>
          </a:xfrm>
        </p:spPr>
        <p:txBody>
          <a:bodyPr anchor="t">
            <a:noAutofit/>
          </a:bodyPr>
          <a:lstStyle/>
          <a:p>
            <a:pPr algn="l"/>
            <a:r>
              <a:rPr lang="en-US" altLang="en-US" sz="3600" b="1" dirty="0">
                <a:solidFill>
                  <a:srgbClr val="005DAA"/>
                </a:solidFill>
                <a:latin typeface="Century Gothic" charset="0"/>
                <a:ea typeface="Century Gothic" charset="0"/>
                <a:cs typeface="Century Gothic" charset="0"/>
              </a:rPr>
              <a:t>Agenda</a:t>
            </a:r>
            <a:endParaRPr lang="en-US" sz="3600" b="1" dirty="0">
              <a:solidFill>
                <a:srgbClr val="005DA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18772" y="1040326"/>
            <a:ext cx="5062372" cy="504781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charset="0"/>
              <a:buChar char="•"/>
            </a:pPr>
            <a:r>
              <a:rPr lang="en-US" altLang="en-US" sz="2000" dirty="0">
                <a:latin typeface="Century Gothic" charset="0"/>
                <a:ea typeface="Century Gothic" charset="0"/>
                <a:cs typeface="Century Gothic" charset="0"/>
              </a:rPr>
              <a:t>Why peer-to-peer campaigns drive PAC fundraising and engagement</a:t>
            </a: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charset="0"/>
              <a:buChar char="•"/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Key elements of a successful campaign strategy, including goals and metrics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charset="0"/>
              <a:buChar char="•"/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Priority activities for launching and scaling your campaign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charset="0"/>
              <a:buChar char="•"/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How to set realistic short – and long-term benchmarks for success</a:t>
            </a:r>
            <a:endParaRPr lang="en-US" altLang="en-US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870" y="6194067"/>
            <a:ext cx="470204" cy="47020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02216" y="6300516"/>
            <a:ext cx="4681488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spc="10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Proven Strategies for Peer-to Peer Campaigns </a:t>
            </a:r>
          </a:p>
        </p:txBody>
      </p:sp>
      <p:cxnSp>
        <p:nvCxnSpPr>
          <p:cNvPr id="16" name="Straight Connector 15"/>
          <p:cNvCxnSpPr>
            <a:cxnSpLocks/>
            <a:stCxn id="15" idx="3"/>
          </p:cNvCxnSpPr>
          <p:nvPr/>
        </p:nvCxnSpPr>
        <p:spPr>
          <a:xfrm flipV="1">
            <a:off x="4983704" y="6420026"/>
            <a:ext cx="6065296" cy="6236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4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705" b="53500"/>
          <a:stretch/>
        </p:blipFill>
        <p:spPr>
          <a:xfrm>
            <a:off x="0" y="3921072"/>
            <a:ext cx="12192000" cy="2936928"/>
          </a:xfrm>
          <a:prstGeom prst="rect">
            <a:avLst/>
          </a:prstGeom>
          <a:solidFill>
            <a:srgbClr val="EE5555"/>
          </a:solidFill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571990" y="3432979"/>
            <a:ext cx="6790841" cy="37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endParaRPr lang="en-US" sz="20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86809" y="1944759"/>
            <a:ext cx="4859080" cy="2206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Century Gothic" panose="020B0502020202020204" pitchFamily="34" charset="0"/>
              </a:rPr>
              <a:t>Peer-to-peer solicitations signaled a stronger PAC. PACs using peer-to-peer solicitors raised more than those that didn’t.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2492038" y="569917"/>
            <a:ext cx="6950747" cy="542740"/>
          </a:xfrm>
        </p:spPr>
        <p:txBody>
          <a:bodyPr anchor="t">
            <a:noAutofit/>
          </a:bodyPr>
          <a:lstStyle/>
          <a:p>
            <a:r>
              <a:rPr lang="en-US" altLang="en-US" sz="3600" b="1" dirty="0">
                <a:solidFill>
                  <a:srgbClr val="EE5555"/>
                </a:solidFill>
                <a:latin typeface="Century Gothic" charset="0"/>
                <a:ea typeface="Century Gothic" charset="0"/>
                <a:cs typeface="Century Gothic" charset="0"/>
              </a:rPr>
              <a:t>Power of Peer-to-Peer </a:t>
            </a:r>
            <a:endParaRPr lang="en-US" sz="3600" b="1" dirty="0">
              <a:solidFill>
                <a:srgbClr val="EE5555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303280" y="1944758"/>
            <a:ext cx="5016897" cy="2206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Century Gothic" panose="020B0502020202020204" pitchFamily="34" charset="0"/>
              </a:rPr>
              <a:t>Over 80% of PACs used peer-to-peer solicitations and 64% of PACs list it as one of the three most effective solicitation approaches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5870" y="6195543"/>
            <a:ext cx="470204" cy="47020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8742343-CE03-B04D-A317-C3AC8A5B87F7}"/>
              </a:ext>
            </a:extLst>
          </p:cNvPr>
          <p:cNvSpPr txBox="1">
            <a:spLocks/>
          </p:cNvSpPr>
          <p:nvPr/>
        </p:nvSpPr>
        <p:spPr>
          <a:xfrm>
            <a:off x="302217" y="6300516"/>
            <a:ext cx="3770416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spc="1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Proven Strategies for PAC-to-PAC Campaigns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49F94F-675D-7D42-BE58-E08D234FD966}"/>
              </a:ext>
            </a:extLst>
          </p:cNvPr>
          <p:cNvCxnSpPr>
            <a:cxnSpLocks/>
          </p:cNvCxnSpPr>
          <p:nvPr/>
        </p:nvCxnSpPr>
        <p:spPr>
          <a:xfrm>
            <a:off x="3721608" y="6429170"/>
            <a:ext cx="73273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40946E7-6DFE-8096-6ABB-89D0629057BC}"/>
              </a:ext>
            </a:extLst>
          </p:cNvPr>
          <p:cNvSpPr txBox="1"/>
          <p:nvPr/>
        </p:nvSpPr>
        <p:spPr>
          <a:xfrm>
            <a:off x="8784770" y="3532083"/>
            <a:ext cx="36876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Century Gothic" panose="020B0502020202020204" pitchFamily="34" charset="0"/>
              </a:rPr>
              <a:t>From the 2025 PAC Benchmarking Report</a:t>
            </a:r>
          </a:p>
        </p:txBody>
      </p:sp>
    </p:spTree>
    <p:extLst>
      <p:ext uri="{BB962C8B-B14F-4D97-AF65-F5344CB8AC3E}">
        <p14:creationId xmlns:p14="http://schemas.microsoft.com/office/powerpoint/2010/main" val="241919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6013622"/>
            <a:ext cx="12192000" cy="852616"/>
          </a:xfrm>
          <a:prstGeom prst="rect">
            <a:avLst/>
          </a:prstGeom>
          <a:solidFill>
            <a:srgbClr val="A62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6808" y="575834"/>
            <a:ext cx="10926656" cy="607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3600" b="1" u="sng" dirty="0">
                <a:solidFill>
                  <a:srgbClr val="A62866"/>
                </a:solidFill>
                <a:latin typeface="Century Gothic" charset="0"/>
                <a:ea typeface="Century Gothic" charset="0"/>
                <a:cs typeface="Century Gothic" charset="0"/>
              </a:rPr>
              <a:t>Peer-to-Peer conversations connect the dots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79282" y="1488352"/>
            <a:ext cx="8325293" cy="4096319"/>
          </a:xfrm>
          <a:prstGeom prst="rect">
            <a:avLst/>
          </a:prstGeom>
        </p:spPr>
        <p:txBody>
          <a:bodyPr vert="horz" lIns="0" tIns="45720" rIns="91440" bIns="45720" numCol="1" spcCol="18288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tabLst>
                <a:tab pos="449263" algn="l"/>
              </a:tabLst>
            </a:pP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870" y="6195543"/>
            <a:ext cx="470204" cy="4702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4A6E5D0-D0F6-EB48-B7EB-054949DC7972}"/>
              </a:ext>
            </a:extLst>
          </p:cNvPr>
          <p:cNvSpPr txBox="1">
            <a:spLocks/>
          </p:cNvSpPr>
          <p:nvPr/>
        </p:nvSpPr>
        <p:spPr>
          <a:xfrm>
            <a:off x="302217" y="6300516"/>
            <a:ext cx="3770416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spc="1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Proven Strategies for Peer-to-Peer Campaigns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7F739E-255D-A540-807A-90DE3A775E9C}"/>
              </a:ext>
            </a:extLst>
          </p:cNvPr>
          <p:cNvCxnSpPr>
            <a:cxnSpLocks/>
          </p:cNvCxnSpPr>
          <p:nvPr/>
        </p:nvCxnSpPr>
        <p:spPr>
          <a:xfrm>
            <a:off x="3770438" y="6429170"/>
            <a:ext cx="72785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ircular flowchart with solid fill">
            <a:extLst>
              <a:ext uri="{FF2B5EF4-FFF2-40B4-BE49-F238E27FC236}">
                <a16:creationId xmlns:a16="http://schemas.microsoft.com/office/drawing/2014/main" id="{BCC5B59F-09EE-B083-F731-9ADE57627B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0438" y="1488352"/>
            <a:ext cx="4011520" cy="40115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9B6E93E-CF0D-B22D-C40A-35928E6A7D06}"/>
              </a:ext>
            </a:extLst>
          </p:cNvPr>
          <p:cNvSpPr txBox="1"/>
          <p:nvPr/>
        </p:nvSpPr>
        <p:spPr>
          <a:xfrm>
            <a:off x="2361161" y="3981432"/>
            <a:ext cx="1988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highlight>
                  <a:srgbClr val="A62866"/>
                </a:highlight>
                <a:latin typeface="Century Gothic" panose="020B0502020202020204" pitchFamily="34" charset="0"/>
              </a:rPr>
              <a:t>Company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464691-1C8B-73A6-4D11-8C90E7A46E10}"/>
              </a:ext>
            </a:extLst>
          </p:cNvPr>
          <p:cNvSpPr txBox="1"/>
          <p:nvPr/>
        </p:nvSpPr>
        <p:spPr>
          <a:xfrm>
            <a:off x="4072633" y="1495376"/>
            <a:ext cx="3355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highlight>
                  <a:srgbClr val="A62866"/>
                </a:highlight>
                <a:latin typeface="Century Gothic" panose="020B0502020202020204" pitchFamily="34" charset="0"/>
              </a:rPr>
              <a:t>Career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ED81E1-7D31-98D9-DBE7-95E737583888}"/>
              </a:ext>
            </a:extLst>
          </p:cNvPr>
          <p:cNvSpPr txBox="1"/>
          <p:nvPr/>
        </p:nvSpPr>
        <p:spPr>
          <a:xfrm>
            <a:off x="6732847" y="3981432"/>
            <a:ext cx="2458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highlight>
                  <a:srgbClr val="A62866"/>
                </a:highlight>
                <a:latin typeface="Century Gothic" panose="020B0502020202020204" pitchFamily="34" charset="0"/>
              </a:rPr>
              <a:t>Cause</a:t>
            </a:r>
            <a:r>
              <a:rPr lang="en-US" sz="2800" b="1" dirty="0">
                <a:highlight>
                  <a:srgbClr val="A62866"/>
                </a:highlight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567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41023918"/>
              </p:ext>
            </p:extLst>
          </p:nvPr>
        </p:nvGraphicFramePr>
        <p:xfrm>
          <a:off x="2697480" y="1208848"/>
          <a:ext cx="7419534" cy="473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2744" y="443938"/>
            <a:ext cx="9746512" cy="1044248"/>
          </a:xfrm>
        </p:spPr>
        <p:txBody>
          <a:bodyPr anchor="t">
            <a:noAutofit/>
          </a:bodyPr>
          <a:lstStyle/>
          <a:p>
            <a:r>
              <a:rPr lang="en-US" altLang="en-US" sz="3600" b="1" dirty="0">
                <a:solidFill>
                  <a:srgbClr val="005DAA"/>
                </a:solidFill>
                <a:latin typeface="Century Gothic" charset="0"/>
                <a:ea typeface="Century Gothic" charset="0"/>
                <a:cs typeface="Century Gothic" charset="0"/>
              </a:rPr>
              <a:t>Corporate PAC use of Peer-to-Peer </a:t>
            </a:r>
            <a:endParaRPr lang="en-US" sz="3600" b="1" dirty="0">
              <a:solidFill>
                <a:srgbClr val="005DA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5504624"/>
            <a:ext cx="60967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From the 2025 Corporate PAC Benchmarking Report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5870" y="6194067"/>
            <a:ext cx="470204" cy="47020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93246D6-F9B8-5943-88AC-A10EFFD35469}"/>
              </a:ext>
            </a:extLst>
          </p:cNvPr>
          <p:cNvSpPr txBox="1">
            <a:spLocks/>
          </p:cNvSpPr>
          <p:nvPr/>
        </p:nvSpPr>
        <p:spPr>
          <a:xfrm>
            <a:off x="100584" y="6300516"/>
            <a:ext cx="4059935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spc="10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Proven Strategies for PAC Peer-to-Peer Campaigns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AE8886-1557-D74E-9C09-B885E3E5179D}"/>
              </a:ext>
            </a:extLst>
          </p:cNvPr>
          <p:cNvCxnSpPr>
            <a:cxnSpLocks/>
          </p:cNvCxnSpPr>
          <p:nvPr/>
        </p:nvCxnSpPr>
        <p:spPr>
          <a:xfrm>
            <a:off x="4160520" y="6429170"/>
            <a:ext cx="6888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2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0376B-221C-556F-6025-B936AF8A6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8642CF6-E06F-8A6A-E65A-0931799A73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5039448"/>
              </p:ext>
            </p:extLst>
          </p:nvPr>
        </p:nvGraphicFramePr>
        <p:xfrm>
          <a:off x="2697480" y="1208848"/>
          <a:ext cx="7419534" cy="473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3634F68-816C-D1E2-3A4D-2A6439CC0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2744" y="443938"/>
            <a:ext cx="9746512" cy="1044248"/>
          </a:xfrm>
        </p:spPr>
        <p:txBody>
          <a:bodyPr anchor="t">
            <a:noAutofit/>
          </a:bodyPr>
          <a:lstStyle/>
          <a:p>
            <a:r>
              <a:rPr lang="en-US" altLang="en-US" sz="3600" b="1" dirty="0">
                <a:solidFill>
                  <a:srgbClr val="005DAA"/>
                </a:solidFill>
                <a:latin typeface="Century Gothic" charset="0"/>
                <a:ea typeface="Century Gothic" charset="0"/>
                <a:cs typeface="Century Gothic" charset="0"/>
              </a:rPr>
              <a:t>Corporate PAC use of Peer-to-Peer </a:t>
            </a:r>
            <a:endParaRPr lang="en-US" sz="3600" b="1" dirty="0">
              <a:solidFill>
                <a:srgbClr val="005DA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D471F7-9891-4C23-169D-496B9AE1CD4E}"/>
              </a:ext>
            </a:extLst>
          </p:cNvPr>
          <p:cNvSpPr/>
          <p:nvPr/>
        </p:nvSpPr>
        <p:spPr>
          <a:xfrm>
            <a:off x="6224016" y="5660391"/>
            <a:ext cx="60967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From the 2025 Corporate PAC Benchmarking Report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3038D3-481C-8216-7DBE-F8F1C230F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5870" y="6194067"/>
            <a:ext cx="470204" cy="47020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824DA6A-77D6-850F-18C4-678B5A5004C2}"/>
              </a:ext>
            </a:extLst>
          </p:cNvPr>
          <p:cNvSpPr txBox="1">
            <a:spLocks/>
          </p:cNvSpPr>
          <p:nvPr/>
        </p:nvSpPr>
        <p:spPr>
          <a:xfrm>
            <a:off x="0" y="6291527"/>
            <a:ext cx="4087368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spc="10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Proven Strategies for PAC Peer-to-Peer Campaigns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9D58A3-6EE5-3885-498B-0C1B3DF719F5}"/>
              </a:ext>
            </a:extLst>
          </p:cNvPr>
          <p:cNvCxnSpPr>
            <a:cxnSpLocks/>
          </p:cNvCxnSpPr>
          <p:nvPr/>
        </p:nvCxnSpPr>
        <p:spPr>
          <a:xfrm>
            <a:off x="4087368" y="6414062"/>
            <a:ext cx="6961632" cy="151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02398CE-37C8-54A7-AE8A-7E1F99654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001" y="1180029"/>
            <a:ext cx="6816367" cy="45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4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2D8F1-9EF3-2677-7615-6B0774525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5FAEF4B-5B57-38D6-5724-E505C3147C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3720063"/>
              </p:ext>
            </p:extLst>
          </p:nvPr>
        </p:nvGraphicFramePr>
        <p:xfrm>
          <a:off x="2697479" y="1199693"/>
          <a:ext cx="7419534" cy="473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378ED0A-E35C-33F4-DF42-1C0D0FB0B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2744" y="37818"/>
            <a:ext cx="9746512" cy="1044248"/>
          </a:xfrm>
        </p:spPr>
        <p:txBody>
          <a:bodyPr anchor="t">
            <a:noAutofit/>
          </a:bodyPr>
          <a:lstStyle/>
          <a:p>
            <a:r>
              <a:rPr lang="en-US" altLang="en-US" sz="3600" b="1" dirty="0">
                <a:solidFill>
                  <a:srgbClr val="005DAA"/>
                </a:solidFill>
                <a:latin typeface="Century Gothic" charset="0"/>
                <a:ea typeface="Century Gothic" charset="0"/>
                <a:cs typeface="Century Gothic" charset="0"/>
              </a:rPr>
              <a:t>Corporate PAC use of Peer-to-Peer </a:t>
            </a:r>
            <a:endParaRPr lang="en-US" sz="3600" b="1" dirty="0">
              <a:solidFill>
                <a:srgbClr val="005DA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995F3D-3331-02F9-8750-A36B9820288B}"/>
              </a:ext>
            </a:extLst>
          </p:cNvPr>
          <p:cNvSpPr/>
          <p:nvPr/>
        </p:nvSpPr>
        <p:spPr>
          <a:xfrm>
            <a:off x="6205728" y="6106285"/>
            <a:ext cx="60967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From the 2025 Corporate PAC Benchmarking Report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4265AD-6841-EAED-4BC1-582D38887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5870" y="6194067"/>
            <a:ext cx="470204" cy="47020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CE0A079-CFF5-9E0E-5284-D8259E707367}"/>
              </a:ext>
            </a:extLst>
          </p:cNvPr>
          <p:cNvSpPr txBox="1">
            <a:spLocks/>
          </p:cNvSpPr>
          <p:nvPr/>
        </p:nvSpPr>
        <p:spPr>
          <a:xfrm>
            <a:off x="0" y="6291527"/>
            <a:ext cx="4087368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spc="10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Proven Strategies for PAC Peer-to-Peer Campaigns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774677-1AB6-01E7-CF8C-8E158341ADF3}"/>
              </a:ext>
            </a:extLst>
          </p:cNvPr>
          <p:cNvCxnSpPr>
            <a:cxnSpLocks/>
          </p:cNvCxnSpPr>
          <p:nvPr/>
        </p:nvCxnSpPr>
        <p:spPr>
          <a:xfrm>
            <a:off x="4087368" y="6414062"/>
            <a:ext cx="6961632" cy="151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73C2650-2206-E1D6-3B69-4A64A5194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439" y="665557"/>
            <a:ext cx="5366578" cy="526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8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1168E-7DDF-701F-D16C-6243F682B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108C531-BC17-9571-703C-4FFAB74D9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51271"/>
              </p:ext>
            </p:extLst>
          </p:nvPr>
        </p:nvGraphicFramePr>
        <p:xfrm>
          <a:off x="2697479" y="1199693"/>
          <a:ext cx="7419534" cy="473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36A69CC-05C6-2552-F64C-7725510CB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488" y="401434"/>
            <a:ext cx="9746512" cy="1044248"/>
          </a:xfrm>
        </p:spPr>
        <p:txBody>
          <a:bodyPr anchor="t">
            <a:noAutofit/>
          </a:bodyPr>
          <a:lstStyle/>
          <a:p>
            <a:r>
              <a:rPr lang="en-US" altLang="en-US" sz="3600" b="1" dirty="0">
                <a:solidFill>
                  <a:srgbClr val="005DAA"/>
                </a:solidFill>
                <a:latin typeface="Century Gothic" charset="0"/>
                <a:ea typeface="Century Gothic" charset="0"/>
                <a:cs typeface="Century Gothic" charset="0"/>
              </a:rPr>
              <a:t>Corporate PAC use of Peer-to-Peer </a:t>
            </a:r>
            <a:endParaRPr lang="en-US" sz="3600" b="1" dirty="0">
              <a:solidFill>
                <a:srgbClr val="005DA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BAE7A9-B869-BF3E-CA2F-96B7C4986451}"/>
              </a:ext>
            </a:extLst>
          </p:cNvPr>
          <p:cNvSpPr/>
          <p:nvPr/>
        </p:nvSpPr>
        <p:spPr>
          <a:xfrm>
            <a:off x="6003857" y="4195189"/>
            <a:ext cx="60967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From the 2025 Corporate PAC Benchmarking Report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78416-C655-5817-6458-DE2A008C4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5870" y="6194067"/>
            <a:ext cx="470204" cy="47020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AB99A27-81F5-0ECF-CE43-0F355A171FE2}"/>
              </a:ext>
            </a:extLst>
          </p:cNvPr>
          <p:cNvSpPr txBox="1">
            <a:spLocks/>
          </p:cNvSpPr>
          <p:nvPr/>
        </p:nvSpPr>
        <p:spPr>
          <a:xfrm>
            <a:off x="0" y="6291527"/>
            <a:ext cx="4087368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spc="10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Proven Strategies for PAC Peer-to-Peer Campaigns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1EA49-D01F-6D66-948F-7AAD789D5073}"/>
              </a:ext>
            </a:extLst>
          </p:cNvPr>
          <p:cNvCxnSpPr>
            <a:cxnSpLocks/>
          </p:cNvCxnSpPr>
          <p:nvPr/>
        </p:nvCxnSpPr>
        <p:spPr>
          <a:xfrm>
            <a:off x="4087368" y="6414062"/>
            <a:ext cx="6961632" cy="151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25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A878A-64A5-C7D2-608F-DB97922B2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E004453-7A3E-0760-3CB9-9758705BE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127054"/>
              </p:ext>
            </p:extLst>
          </p:nvPr>
        </p:nvGraphicFramePr>
        <p:xfrm>
          <a:off x="2898649" y="863151"/>
          <a:ext cx="6729983" cy="512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8E03B41-74CC-FB23-1B2C-C33A4A0F8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038" y="108752"/>
            <a:ext cx="9746512" cy="522124"/>
          </a:xfrm>
        </p:spPr>
        <p:txBody>
          <a:bodyPr anchor="t">
            <a:noAutofit/>
          </a:bodyPr>
          <a:lstStyle/>
          <a:p>
            <a:r>
              <a:rPr lang="en-US" altLang="en-US" sz="3600" b="1" dirty="0">
                <a:solidFill>
                  <a:srgbClr val="005DAA"/>
                </a:solidFill>
                <a:latin typeface="Century Gothic" charset="0"/>
                <a:ea typeface="Century Gothic" charset="0"/>
                <a:cs typeface="Century Gothic" charset="0"/>
              </a:rPr>
              <a:t>Association PAC use of Peer-to-Peer </a:t>
            </a:r>
            <a:endParaRPr lang="en-US" sz="3600" b="1" dirty="0">
              <a:solidFill>
                <a:srgbClr val="005DA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3EDF42-C8AE-19C6-79EC-C5D1A209D2AC}"/>
              </a:ext>
            </a:extLst>
          </p:cNvPr>
          <p:cNvSpPr/>
          <p:nvPr/>
        </p:nvSpPr>
        <p:spPr>
          <a:xfrm>
            <a:off x="6662225" y="5934442"/>
            <a:ext cx="60967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From the 2025 Association PAC Benchmarking Report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2D0665-AE0C-E8FA-12A8-DDA6A3070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5870" y="6194067"/>
            <a:ext cx="470204" cy="47020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7716674-5494-7576-09AB-DFEFE26F21C5}"/>
              </a:ext>
            </a:extLst>
          </p:cNvPr>
          <p:cNvSpPr txBox="1">
            <a:spLocks/>
          </p:cNvSpPr>
          <p:nvPr/>
        </p:nvSpPr>
        <p:spPr>
          <a:xfrm>
            <a:off x="0" y="6291527"/>
            <a:ext cx="4087368" cy="363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spc="10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Proven Strategies for PAC Peer-to-Peer Campaigns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D79B34-767F-0A65-626E-9D43548B3D1C}"/>
              </a:ext>
            </a:extLst>
          </p:cNvPr>
          <p:cNvCxnSpPr>
            <a:cxnSpLocks/>
          </p:cNvCxnSpPr>
          <p:nvPr/>
        </p:nvCxnSpPr>
        <p:spPr>
          <a:xfrm>
            <a:off x="4087368" y="6414062"/>
            <a:ext cx="6961632" cy="151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549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tem_x0020_count xmlns="b3e6ff32-8c65-4a8f-9ff9-76e10d9c261d" xsi:nil="true"/>
    <lcf76f155ced4ddcb4097134ff3c332f xmlns="b3e6ff32-8c65-4a8f-9ff9-76e10d9c261d">
      <Terms xmlns="http://schemas.microsoft.com/office/infopath/2007/PartnerControls"/>
    </lcf76f155ced4ddcb4097134ff3c332f>
    <TaxCatchAll xmlns="5d0f2384-c6bc-4f52-a0ae-f854a3b784f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E2511C2E5B80429A1BF8D256D25D09" ma:contentTypeVersion="20" ma:contentTypeDescription="Create a new document." ma:contentTypeScope="" ma:versionID="cabf9e7e6cdbc07978df7d04ffdbffd3">
  <xsd:schema xmlns:xsd="http://www.w3.org/2001/XMLSchema" xmlns:xs="http://www.w3.org/2001/XMLSchema" xmlns:p="http://schemas.microsoft.com/office/2006/metadata/properties" xmlns:ns2="b3e6ff32-8c65-4a8f-9ff9-76e10d9c261d" xmlns:ns3="5d0f2384-c6bc-4f52-a0ae-f854a3b784f6" targetNamespace="http://schemas.microsoft.com/office/2006/metadata/properties" ma:root="true" ma:fieldsID="5bd11331ee6ec61d5d888fc0d1f29738" ns2:_="" ns3:_="">
    <xsd:import namespace="b3e6ff32-8c65-4a8f-9ff9-76e10d9c261d"/>
    <xsd:import namespace="5d0f2384-c6bc-4f52-a0ae-f854a3b78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Item_x0020_count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e6ff32-8c65-4a8f-9ff9-76e10d9c2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Item_x0020_count" ma:index="20" nillable="true" ma:displayName="Item count" ma:internalName="Item_x0020_count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009cbbb-1dfc-48eb-a5a3-426765c0f8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2384-c6bc-4f52-a0ae-f854a3b784f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4278fc9-930f-4fce-b172-fbe2609bdad6}" ma:internalName="TaxCatchAll" ma:showField="CatchAllData" ma:web="5d0f2384-c6bc-4f52-a0ae-f854a3b78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FAA73B-7F29-47D8-A93E-1FB1A3F649F3}">
  <ds:schemaRefs>
    <ds:schemaRef ds:uri="5d0f2384-c6bc-4f52-a0ae-f854a3b784f6"/>
    <ds:schemaRef ds:uri="b3e6ff32-8c65-4a8f-9ff9-76e10d9c261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57291E3-94DE-4153-8082-6F37C4205B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e6ff32-8c65-4a8f-9ff9-76e10d9c261d"/>
    <ds:schemaRef ds:uri="5d0f2384-c6bc-4f52-a0ae-f854a3b78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C0B6BA-554F-4EE2-98DC-12CCBC1388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</TotalTime>
  <Words>885</Words>
  <Application>Microsoft Office PowerPoint</Application>
  <PresentationFormat>Widescreen</PresentationFormat>
  <Paragraphs>111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Agenda</vt:lpstr>
      <vt:lpstr>Power of Peer-to-Peer </vt:lpstr>
      <vt:lpstr>PowerPoint Presentation</vt:lpstr>
      <vt:lpstr>Corporate PAC use of Peer-to-Peer </vt:lpstr>
      <vt:lpstr>Corporate PAC use of Peer-to-Peer </vt:lpstr>
      <vt:lpstr>Corporate PAC use of Peer-to-Peer </vt:lpstr>
      <vt:lpstr>Corporate PAC use of Peer-to-Peer </vt:lpstr>
      <vt:lpstr>Association PAC use of Peer-to-Peer </vt:lpstr>
      <vt:lpstr>Association PAC use of Peer-to-Peer </vt:lpstr>
      <vt:lpstr>Association PAC use of Peer-to-Peer </vt:lpstr>
      <vt:lpstr>Association PAC use of Peer-to-Peer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Affairs During Turbulent Times</dc:title>
  <dc:creator>Drew Ellis</dc:creator>
  <cp:lastModifiedBy>Monica Day</cp:lastModifiedBy>
  <cp:revision>5</cp:revision>
  <dcterms:created xsi:type="dcterms:W3CDTF">2018-10-04T20:28:03Z</dcterms:created>
  <dcterms:modified xsi:type="dcterms:W3CDTF">2026-06-16T14:21:37Z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0x010100DFE2511C2E5B80429A1BF8D256D25D09</vt:lpwstr>
  </property>
  <property fmtid="{D5CDD505-2E9C-101B-9397-08002B2CF9AE}" pid="3" name="Order">
    <vt:r8>70000</vt:r8>
  </property>
  <property fmtid="{D5CDD505-2E9C-101B-9397-08002B2CF9AE}" pid="4" name="MediaServiceImageTags">
    <vt:lpwstr/>
  </property>
</Properties>
</file>