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23182" y="3289249"/>
            <a:ext cx="4945634" cy="76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14042" y="4252531"/>
            <a:ext cx="7952105" cy="838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62"/>
            <a:ext cx="12189460" cy="6859905"/>
          </a:xfrm>
          <a:custGeom>
            <a:avLst/>
            <a:gdLst/>
            <a:ahLst/>
            <a:cxnLst/>
            <a:rect l="l" t="t" r="r" b="b"/>
            <a:pathLst>
              <a:path w="12189460" h="6859905">
                <a:moveTo>
                  <a:pt x="12188952" y="0"/>
                </a:moveTo>
                <a:lnTo>
                  <a:pt x="0" y="0"/>
                </a:lnTo>
                <a:lnTo>
                  <a:pt x="0" y="6859778"/>
                </a:lnTo>
                <a:lnTo>
                  <a:pt x="12188952" y="6859778"/>
                </a:lnTo>
                <a:lnTo>
                  <a:pt x="12188952" y="0"/>
                </a:lnTo>
                <a:close/>
              </a:path>
            </a:pathLst>
          </a:custGeom>
          <a:solidFill>
            <a:srgbClr val="30303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6900"/>
            <a:ext cx="704087" cy="97839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85632" y="247002"/>
            <a:ext cx="3401568" cy="106973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790955" y="1230122"/>
            <a:ext cx="9456420" cy="0"/>
          </a:xfrm>
          <a:custGeom>
            <a:avLst/>
            <a:gdLst/>
            <a:ahLst/>
            <a:cxnLst/>
            <a:rect l="l" t="t" r="r" b="b"/>
            <a:pathLst>
              <a:path w="9456420" h="0">
                <a:moveTo>
                  <a:pt x="9455912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62"/>
            <a:ext cx="12189460" cy="6055360"/>
          </a:xfrm>
          <a:custGeom>
            <a:avLst/>
            <a:gdLst/>
            <a:ahLst/>
            <a:cxnLst/>
            <a:rect l="l" t="t" r="r" b="b"/>
            <a:pathLst>
              <a:path w="12189460" h="6055360">
                <a:moveTo>
                  <a:pt x="0" y="6054902"/>
                </a:moveTo>
                <a:lnTo>
                  <a:pt x="12188952" y="6054902"/>
                </a:lnTo>
                <a:lnTo>
                  <a:pt x="12188952" y="0"/>
                </a:lnTo>
                <a:lnTo>
                  <a:pt x="0" y="0"/>
                </a:lnTo>
                <a:lnTo>
                  <a:pt x="0" y="6054902"/>
                </a:lnTo>
                <a:close/>
              </a:path>
            </a:pathLst>
          </a:custGeom>
          <a:solidFill>
            <a:srgbClr val="3030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6054840"/>
            <a:ext cx="12189460" cy="805180"/>
          </a:xfrm>
          <a:custGeom>
            <a:avLst/>
            <a:gdLst/>
            <a:ahLst/>
            <a:cxnLst/>
            <a:rect l="l" t="t" r="r" b="b"/>
            <a:pathLst>
              <a:path w="12189460" h="805179">
                <a:moveTo>
                  <a:pt x="12188952" y="0"/>
                </a:moveTo>
                <a:lnTo>
                  <a:pt x="0" y="0"/>
                </a:lnTo>
                <a:lnTo>
                  <a:pt x="0" y="804875"/>
                </a:lnTo>
                <a:lnTo>
                  <a:pt x="12188952" y="804875"/>
                </a:lnTo>
                <a:lnTo>
                  <a:pt x="12188952" y="0"/>
                </a:lnTo>
                <a:close/>
              </a:path>
            </a:pathLst>
          </a:custGeom>
          <a:solidFill>
            <a:srgbClr val="CFDB9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9848" y="554545"/>
            <a:ext cx="6425565" cy="526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20159" y="1553146"/>
            <a:ext cx="6809105" cy="1739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info@ethicoregroup.com" TargetMode="Externa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1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14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0088" y="6286258"/>
            <a:ext cx="2211705" cy="2343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b="1">
                <a:latin typeface="Arial"/>
                <a:cs typeface="Arial"/>
              </a:rPr>
              <a:t>Abdul</a:t>
            </a:r>
            <a:r>
              <a:rPr dirty="0" sz="1350" spc="13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Waheed</a:t>
            </a:r>
            <a:r>
              <a:rPr dirty="0" sz="1350" spc="10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Patel,</a:t>
            </a:r>
            <a:r>
              <a:rPr dirty="0" sz="1350" spc="130" b="1">
                <a:latin typeface="Arial"/>
                <a:cs typeface="Arial"/>
              </a:rPr>
              <a:t> </a:t>
            </a:r>
            <a:r>
              <a:rPr dirty="0" sz="1350" spc="-25" b="1">
                <a:latin typeface="Arial"/>
                <a:cs typeface="Arial"/>
              </a:rPr>
              <a:t>CEO</a:t>
            </a:r>
            <a:endParaRPr sz="13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51496" y="6286258"/>
            <a:ext cx="1622425" cy="2343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spc="-10" b="1">
                <a:latin typeface="Arial"/>
                <a:cs typeface="Arial"/>
              </a:rPr>
              <a:t>ethicoregroup.com</a:t>
            </a:r>
            <a:endParaRPr sz="13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10864" y="6286258"/>
            <a:ext cx="2116455" cy="2343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spc="-10" b="1">
                <a:latin typeface="Arial"/>
                <a:cs typeface="Arial"/>
                <a:hlinkClick r:id="rId2"/>
              </a:rPr>
              <a:t>info@ethicoregroup.com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2189460" cy="6740525"/>
            <a:chOff x="0" y="0"/>
            <a:chExt cx="12189460" cy="6740525"/>
          </a:xfrm>
        </p:grpSpPr>
        <p:sp>
          <p:nvSpPr>
            <p:cNvPr id="6" name="object 6"/>
            <p:cNvSpPr/>
            <p:nvPr/>
          </p:nvSpPr>
          <p:spPr>
            <a:xfrm>
              <a:off x="3012948" y="6141732"/>
              <a:ext cx="6647815" cy="598805"/>
            </a:xfrm>
            <a:custGeom>
              <a:avLst/>
              <a:gdLst/>
              <a:ahLst/>
              <a:cxnLst/>
              <a:rect l="l" t="t" r="r" b="b"/>
              <a:pathLst>
                <a:path w="6647815" h="598804">
                  <a:moveTo>
                    <a:pt x="0" y="0"/>
                  </a:moveTo>
                  <a:lnTo>
                    <a:pt x="0" y="598512"/>
                  </a:lnTo>
                </a:path>
                <a:path w="6647815" h="598804">
                  <a:moveTo>
                    <a:pt x="3419855" y="0"/>
                  </a:moveTo>
                  <a:lnTo>
                    <a:pt x="3419855" y="598512"/>
                  </a:lnTo>
                </a:path>
                <a:path w="6647815" h="598804">
                  <a:moveTo>
                    <a:pt x="6647687" y="0"/>
                  </a:moveTo>
                  <a:lnTo>
                    <a:pt x="6647687" y="598512"/>
                  </a:lnTo>
                </a:path>
              </a:pathLst>
            </a:custGeom>
            <a:ln w="12700">
              <a:solidFill>
                <a:srgbClr val="3E3E3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88952" cy="59893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1176" y="676655"/>
              <a:ext cx="6844283" cy="22448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7751" y="713486"/>
              <a:ext cx="6720840" cy="212128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75719" y="6274358"/>
              <a:ext cx="265175" cy="27430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87583" y="6274358"/>
              <a:ext cx="274320" cy="27430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53343" y="6274358"/>
              <a:ext cx="265175" cy="27430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109960" y="6274358"/>
              <a:ext cx="274320" cy="27430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155823" y="3903167"/>
            <a:ext cx="5483225" cy="6413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4000" b="1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dirty="0" sz="40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FFFFFF"/>
                </a:solidFill>
                <a:latin typeface="Arial"/>
                <a:cs typeface="Arial"/>
              </a:rPr>
              <a:t>Affairs</a:t>
            </a:r>
            <a:r>
              <a:rPr dirty="0" sz="4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40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10" b="1">
                <a:solidFill>
                  <a:srgbClr val="FFFFFF"/>
                </a:solidFill>
                <a:latin typeface="Arial"/>
                <a:cs typeface="Arial"/>
              </a:rPr>
              <a:t>Africa</a:t>
            </a:r>
            <a:endParaRPr sz="4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47213" y="4526152"/>
            <a:ext cx="6080760" cy="819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3150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3150" spc="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150" i="1">
                <a:solidFill>
                  <a:srgbClr val="FFFFFF"/>
                </a:solidFill>
                <a:latin typeface="Arial"/>
                <a:cs typeface="Arial"/>
              </a:rPr>
              <a:t>Southern</a:t>
            </a:r>
            <a:r>
              <a:rPr dirty="0" sz="3150" spc="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150" i="1">
                <a:solidFill>
                  <a:srgbClr val="FFFFFF"/>
                </a:solidFill>
                <a:latin typeface="Arial"/>
                <a:cs typeface="Arial"/>
              </a:rPr>
              <a:t>African</a:t>
            </a:r>
            <a:r>
              <a:rPr dirty="0" sz="315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150" spc="-10" i="1">
                <a:solidFill>
                  <a:srgbClr val="FFFFFF"/>
                </a:solidFill>
                <a:latin typeface="Arial"/>
                <a:cs typeface="Arial"/>
              </a:rPr>
              <a:t>Dimensions</a:t>
            </a:r>
            <a:endParaRPr sz="3150">
              <a:latin typeface="Arial"/>
              <a:cs typeface="Arial"/>
            </a:endParaRPr>
          </a:p>
          <a:p>
            <a:pPr algn="ctr" marL="21590">
              <a:lnSpc>
                <a:spcPct val="100000"/>
              </a:lnSpc>
              <a:spcBef>
                <a:spcPts val="40"/>
              </a:spcBef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Affairs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Council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Webinar,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28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2026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62"/>
            <a:ext cx="12188952" cy="6859778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828791" y="3283280"/>
            <a:ext cx="4447540" cy="81661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5200" spc="-35" b="0">
                <a:solidFill>
                  <a:srgbClr val="FFFFFF"/>
                </a:solidFill>
                <a:latin typeface="Trebuchet MS"/>
                <a:cs typeface="Trebuchet MS"/>
              </a:rPr>
              <a:t>Key</a:t>
            </a:r>
            <a:r>
              <a:rPr dirty="0" sz="5200" spc="-409" b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5200" spc="-10" b="0">
                <a:solidFill>
                  <a:srgbClr val="FFFFFF"/>
                </a:solidFill>
                <a:latin typeface="Trebuchet MS"/>
                <a:cs typeface="Trebuchet MS"/>
              </a:rPr>
              <a:t>Challenges</a:t>
            </a:r>
            <a:endParaRPr sz="5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62"/>
            <a:ext cx="12189460" cy="6859905"/>
          </a:xfrm>
          <a:custGeom>
            <a:avLst/>
            <a:gdLst/>
            <a:ahLst/>
            <a:cxnLst/>
            <a:rect l="l" t="t" r="r" b="b"/>
            <a:pathLst>
              <a:path w="12189460" h="6859905">
                <a:moveTo>
                  <a:pt x="12188952" y="0"/>
                </a:moveTo>
                <a:lnTo>
                  <a:pt x="0" y="0"/>
                </a:lnTo>
                <a:lnTo>
                  <a:pt x="0" y="6859778"/>
                </a:lnTo>
                <a:lnTo>
                  <a:pt x="12188952" y="6859778"/>
                </a:lnTo>
                <a:lnTo>
                  <a:pt x="12188952" y="0"/>
                </a:lnTo>
                <a:close/>
              </a:path>
            </a:pathLst>
          </a:custGeom>
          <a:solidFill>
            <a:srgbClr val="30303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6900"/>
            <a:ext cx="704087" cy="97839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90955" y="247002"/>
            <a:ext cx="11096625" cy="1069975"/>
            <a:chOff x="790955" y="247002"/>
            <a:chExt cx="11096625" cy="10699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85632" y="247002"/>
              <a:ext cx="3401568" cy="106973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90955" y="1230122"/>
              <a:ext cx="9456420" cy="0"/>
            </a:xfrm>
            <a:custGeom>
              <a:avLst/>
              <a:gdLst/>
              <a:ahLst/>
              <a:cxnLst/>
              <a:rect l="l" t="t" r="r" b="b"/>
              <a:pathLst>
                <a:path w="9456420" h="0">
                  <a:moveTo>
                    <a:pt x="94559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CFDA9B"/>
                </a:solidFill>
              </a:rPr>
              <a:t>The</a:t>
            </a:r>
            <a:r>
              <a:rPr dirty="0" spc="-100">
                <a:solidFill>
                  <a:srgbClr val="CFDA9B"/>
                </a:solidFill>
              </a:rPr>
              <a:t> </a:t>
            </a:r>
            <a:r>
              <a:rPr dirty="0">
                <a:solidFill>
                  <a:srgbClr val="CFDA9B"/>
                </a:solidFill>
              </a:rPr>
              <a:t>‘Helicopter’</a:t>
            </a:r>
            <a:r>
              <a:rPr dirty="0" spc="-35">
                <a:solidFill>
                  <a:srgbClr val="CFDA9B"/>
                </a:solidFill>
              </a:rPr>
              <a:t> </a:t>
            </a:r>
            <a:r>
              <a:rPr dirty="0">
                <a:solidFill>
                  <a:srgbClr val="CFDA9B"/>
                </a:solidFill>
              </a:rPr>
              <a:t>Approach</a:t>
            </a:r>
            <a:r>
              <a:rPr dirty="0" spc="-95">
                <a:solidFill>
                  <a:srgbClr val="CFDA9B"/>
                </a:solidFill>
              </a:rPr>
              <a:t> </a:t>
            </a:r>
            <a:r>
              <a:rPr dirty="0" spc="-10">
                <a:solidFill>
                  <a:srgbClr val="CFDA9B"/>
                </a:solidFill>
              </a:rPr>
              <a:t>Challenge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7305" rIns="0" bIns="0" rtlCol="0" vert="horz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215"/>
              </a:spcBef>
            </a:pPr>
            <a:r>
              <a:rPr dirty="0" b="0">
                <a:latin typeface="Arial"/>
                <a:cs typeface="Arial"/>
              </a:rPr>
              <a:t>African</a:t>
            </a:r>
            <a:r>
              <a:rPr dirty="0" spc="-70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governments</a:t>
            </a:r>
            <a:r>
              <a:rPr dirty="0" spc="-9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and</a:t>
            </a:r>
            <a:r>
              <a:rPr dirty="0" spc="-7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institutions</a:t>
            </a:r>
            <a:r>
              <a:rPr dirty="0" spc="-2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35" b="0">
                <a:latin typeface="Arial"/>
                <a:cs typeface="Arial"/>
              </a:rPr>
              <a:t> </a:t>
            </a:r>
            <a:r>
              <a:rPr dirty="0"/>
              <a:t>rarely</a:t>
            </a:r>
            <a:r>
              <a:rPr dirty="0" spc="-60"/>
              <a:t> </a:t>
            </a:r>
            <a:r>
              <a:rPr dirty="0"/>
              <a:t>receptive</a:t>
            </a:r>
            <a:r>
              <a:rPr dirty="0" spc="-70"/>
              <a:t> </a:t>
            </a:r>
            <a:r>
              <a:rPr dirty="0" spc="-25"/>
              <a:t>to </a:t>
            </a:r>
            <a:r>
              <a:rPr dirty="0" spc="-10"/>
              <a:t>transactional</a:t>
            </a:r>
            <a:r>
              <a:rPr dirty="0" spc="-65"/>
              <a:t> </a:t>
            </a:r>
            <a:r>
              <a:rPr dirty="0"/>
              <a:t>engagement</a:t>
            </a:r>
            <a:r>
              <a:rPr dirty="0" spc="-35"/>
              <a:t> </a:t>
            </a:r>
            <a:r>
              <a:rPr dirty="0" spc="-10"/>
              <a:t>only</a:t>
            </a:r>
            <a:r>
              <a:rPr dirty="0" spc="-10" b="0">
                <a:latin typeface="Arial"/>
                <a:cs typeface="Arial"/>
              </a:rPr>
              <a:t>.</a:t>
            </a:r>
          </a:p>
          <a:p>
            <a:pPr>
              <a:lnSpc>
                <a:spcPct val="100000"/>
              </a:lnSpc>
              <a:spcBef>
                <a:spcPts val="1635"/>
              </a:spcBef>
            </a:pPr>
          </a:p>
          <a:p>
            <a:pPr marL="12700" marR="555625">
              <a:lnSpc>
                <a:spcPts val="2380"/>
              </a:lnSpc>
            </a:pPr>
            <a:r>
              <a:rPr dirty="0" spc="-10"/>
              <a:t>Short-</a:t>
            </a:r>
            <a:r>
              <a:rPr dirty="0"/>
              <a:t>term</a:t>
            </a:r>
            <a:r>
              <a:rPr dirty="0" spc="-5"/>
              <a:t> </a:t>
            </a:r>
            <a:r>
              <a:rPr dirty="0" spc="-10"/>
              <a:t>interventions</a:t>
            </a:r>
            <a:r>
              <a:rPr dirty="0" spc="-65"/>
              <a:t> </a:t>
            </a:r>
            <a:r>
              <a:rPr dirty="0" b="0">
                <a:latin typeface="Arial"/>
                <a:cs typeface="Arial"/>
              </a:rPr>
              <a:t>risks</a:t>
            </a:r>
            <a:r>
              <a:rPr dirty="0" spc="-10" b="0">
                <a:latin typeface="Arial"/>
                <a:cs typeface="Arial"/>
              </a:rPr>
              <a:t> securing</a:t>
            </a:r>
            <a:r>
              <a:rPr dirty="0" spc="-4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enduring</a:t>
            </a:r>
            <a:r>
              <a:rPr dirty="0" spc="-45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local commitment.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69848" y="4558347"/>
            <a:ext cx="7140575" cy="154432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215"/>
              </a:spcBef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Sustainable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stakeholder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institutional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cultivation</a:t>
            </a:r>
            <a:r>
              <a:rPr dirty="0" sz="20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after-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20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remains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central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effective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affairs.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000">
              <a:latin typeface="Arial"/>
              <a:cs typeface="Arial"/>
            </a:endParaRPr>
          </a:p>
          <a:p>
            <a:pPr marL="12700" marR="105410">
              <a:lnSpc>
                <a:spcPts val="2380"/>
              </a:lnSpc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Markets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expect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engagement</a:t>
            </a:r>
            <a:r>
              <a:rPr dirty="0" sz="20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beyond</a:t>
            </a: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crisis,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cycles,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moments,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events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outside-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purely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commercial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interests.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45239" y="1583490"/>
            <a:ext cx="818515" cy="491490"/>
            <a:chOff x="2645239" y="1583490"/>
            <a:chExt cx="818515" cy="49149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09127" y="1855809"/>
              <a:ext cx="269332" cy="20373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45239" y="1583490"/>
              <a:ext cx="188364" cy="22421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761175" y="1668332"/>
              <a:ext cx="505459" cy="406400"/>
            </a:xfrm>
            <a:custGeom>
              <a:avLst/>
              <a:gdLst/>
              <a:ahLst/>
              <a:cxnLst/>
              <a:rect l="l" t="t" r="r" b="b"/>
              <a:pathLst>
                <a:path w="505460" h="406400">
                  <a:moveTo>
                    <a:pt x="451713" y="290347"/>
                  </a:moveTo>
                  <a:lnTo>
                    <a:pt x="299729" y="290347"/>
                  </a:lnTo>
                  <a:lnTo>
                    <a:pt x="306607" y="290892"/>
                  </a:lnTo>
                  <a:lnTo>
                    <a:pt x="313043" y="292586"/>
                  </a:lnTo>
                  <a:lnTo>
                    <a:pt x="337431" y="325227"/>
                  </a:lnTo>
                  <a:lnTo>
                    <a:pt x="337284" y="332812"/>
                  </a:lnTo>
                  <a:lnTo>
                    <a:pt x="335546" y="339956"/>
                  </a:lnTo>
                  <a:lnTo>
                    <a:pt x="332394" y="346570"/>
                  </a:lnTo>
                  <a:lnTo>
                    <a:pt x="328006" y="352565"/>
                  </a:lnTo>
                  <a:lnTo>
                    <a:pt x="295959" y="389329"/>
                  </a:lnTo>
                  <a:lnTo>
                    <a:pt x="309155" y="399699"/>
                  </a:lnTo>
                  <a:lnTo>
                    <a:pt x="315753" y="403470"/>
                  </a:lnTo>
                  <a:lnTo>
                    <a:pt x="323293" y="406298"/>
                  </a:lnTo>
                  <a:lnTo>
                    <a:pt x="331776" y="405355"/>
                  </a:lnTo>
                  <a:lnTo>
                    <a:pt x="346091" y="401142"/>
                  </a:lnTo>
                  <a:lnTo>
                    <a:pt x="357225" y="392157"/>
                  </a:lnTo>
                  <a:lnTo>
                    <a:pt x="364117" y="379637"/>
                  </a:lnTo>
                  <a:lnTo>
                    <a:pt x="365708" y="364820"/>
                  </a:lnTo>
                  <a:lnTo>
                    <a:pt x="365708" y="363877"/>
                  </a:lnTo>
                  <a:lnTo>
                    <a:pt x="378336" y="363877"/>
                  </a:lnTo>
                  <a:lnTo>
                    <a:pt x="407474" y="339102"/>
                  </a:lnTo>
                  <a:lnTo>
                    <a:pt x="409065" y="323341"/>
                  </a:lnTo>
                  <a:lnTo>
                    <a:pt x="421693" y="323341"/>
                  </a:lnTo>
                  <a:lnTo>
                    <a:pt x="432805" y="320071"/>
                  </a:lnTo>
                  <a:lnTo>
                    <a:pt x="443939" y="311086"/>
                  </a:lnTo>
                  <a:lnTo>
                    <a:pt x="450831" y="298566"/>
                  </a:lnTo>
                  <a:lnTo>
                    <a:pt x="451473" y="292586"/>
                  </a:lnTo>
                  <a:lnTo>
                    <a:pt x="451511" y="292233"/>
                  </a:lnTo>
                  <a:lnTo>
                    <a:pt x="451612" y="291290"/>
                  </a:lnTo>
                  <a:lnTo>
                    <a:pt x="451713" y="290347"/>
                  </a:lnTo>
                  <a:close/>
                </a:path>
                <a:path w="505460" h="406400">
                  <a:moveTo>
                    <a:pt x="378336" y="363877"/>
                  </a:moveTo>
                  <a:lnTo>
                    <a:pt x="365708" y="363877"/>
                  </a:lnTo>
                  <a:lnTo>
                    <a:pt x="368535" y="364820"/>
                  </a:lnTo>
                  <a:lnTo>
                    <a:pt x="375133" y="364820"/>
                  </a:lnTo>
                  <a:lnTo>
                    <a:pt x="378336" y="363877"/>
                  </a:lnTo>
                  <a:close/>
                </a:path>
                <a:path w="505460" h="406400">
                  <a:moveTo>
                    <a:pt x="421693" y="323341"/>
                  </a:moveTo>
                  <a:lnTo>
                    <a:pt x="409065" y="323341"/>
                  </a:lnTo>
                  <a:lnTo>
                    <a:pt x="411892" y="324284"/>
                  </a:lnTo>
                  <a:lnTo>
                    <a:pt x="418490" y="324284"/>
                  </a:lnTo>
                  <a:lnTo>
                    <a:pt x="421693" y="323341"/>
                  </a:lnTo>
                  <a:close/>
                </a:path>
                <a:path w="505460" h="406400">
                  <a:moveTo>
                    <a:pt x="503990" y="252640"/>
                  </a:moveTo>
                  <a:lnTo>
                    <a:pt x="246947" y="252640"/>
                  </a:lnTo>
                  <a:lnTo>
                    <a:pt x="254546" y="253332"/>
                  </a:lnTo>
                  <a:lnTo>
                    <a:pt x="261792" y="255350"/>
                  </a:lnTo>
                  <a:lnTo>
                    <a:pt x="287872" y="283748"/>
                  </a:lnTo>
                  <a:lnTo>
                    <a:pt x="287947" y="283955"/>
                  </a:lnTo>
                  <a:lnTo>
                    <a:pt x="289361" y="292233"/>
                  </a:lnTo>
                  <a:lnTo>
                    <a:pt x="292189" y="291290"/>
                  </a:lnTo>
                  <a:lnTo>
                    <a:pt x="295959" y="290347"/>
                  </a:lnTo>
                  <a:lnTo>
                    <a:pt x="451713" y="290347"/>
                  </a:lnTo>
                  <a:lnTo>
                    <a:pt x="452400" y="283955"/>
                  </a:lnTo>
                  <a:lnTo>
                    <a:pt x="452422" y="281863"/>
                  </a:lnTo>
                  <a:lnTo>
                    <a:pt x="451479" y="279978"/>
                  </a:lnTo>
                  <a:lnTo>
                    <a:pt x="451479" y="278092"/>
                  </a:lnTo>
                  <a:lnTo>
                    <a:pt x="496721" y="268666"/>
                  </a:lnTo>
                  <a:lnTo>
                    <a:pt x="503788" y="254525"/>
                  </a:lnTo>
                  <a:lnTo>
                    <a:pt x="503889" y="253583"/>
                  </a:lnTo>
                  <a:lnTo>
                    <a:pt x="503990" y="252640"/>
                  </a:lnTo>
                  <a:close/>
                </a:path>
                <a:path w="505460" h="406400">
                  <a:moveTo>
                    <a:pt x="484086" y="278092"/>
                  </a:moveTo>
                  <a:lnTo>
                    <a:pt x="451479" y="278092"/>
                  </a:lnTo>
                  <a:lnTo>
                    <a:pt x="457135" y="280920"/>
                  </a:lnTo>
                  <a:lnTo>
                    <a:pt x="463732" y="282806"/>
                  </a:lnTo>
                  <a:lnTo>
                    <a:pt x="471273" y="281863"/>
                  </a:lnTo>
                  <a:lnTo>
                    <a:pt x="484086" y="278092"/>
                  </a:lnTo>
                  <a:close/>
                </a:path>
                <a:path w="505460" h="406400">
                  <a:moveTo>
                    <a:pt x="486039" y="208334"/>
                  </a:moveTo>
                  <a:lnTo>
                    <a:pt x="187566" y="208333"/>
                  </a:lnTo>
                  <a:lnTo>
                    <a:pt x="196005" y="209040"/>
                  </a:lnTo>
                  <a:lnTo>
                    <a:pt x="204179" y="211161"/>
                  </a:lnTo>
                  <a:lnTo>
                    <a:pt x="233648" y="244833"/>
                  </a:lnTo>
                  <a:lnTo>
                    <a:pt x="234490" y="252640"/>
                  </a:lnTo>
                  <a:lnTo>
                    <a:pt x="234592" y="253582"/>
                  </a:lnTo>
                  <a:lnTo>
                    <a:pt x="234694" y="254525"/>
                  </a:lnTo>
                  <a:lnTo>
                    <a:pt x="238464" y="253582"/>
                  </a:lnTo>
                  <a:lnTo>
                    <a:pt x="243176" y="252640"/>
                  </a:lnTo>
                  <a:lnTo>
                    <a:pt x="503990" y="252640"/>
                  </a:lnTo>
                  <a:lnTo>
                    <a:pt x="505204" y="241328"/>
                  </a:lnTo>
                  <a:lnTo>
                    <a:pt x="504980" y="235671"/>
                  </a:lnTo>
                  <a:lnTo>
                    <a:pt x="504910" y="233904"/>
                  </a:lnTo>
                  <a:lnTo>
                    <a:pt x="502857" y="227217"/>
                  </a:lnTo>
                  <a:lnTo>
                    <a:pt x="499372" y="221178"/>
                  </a:lnTo>
                  <a:lnTo>
                    <a:pt x="494836" y="215875"/>
                  </a:lnTo>
                  <a:lnTo>
                    <a:pt x="486039" y="208334"/>
                  </a:lnTo>
                  <a:close/>
                </a:path>
                <a:path w="505460" h="406400">
                  <a:moveTo>
                    <a:pt x="204648" y="165912"/>
                  </a:moveTo>
                  <a:lnTo>
                    <a:pt x="124416" y="165912"/>
                  </a:lnTo>
                  <a:lnTo>
                    <a:pt x="132854" y="166619"/>
                  </a:lnTo>
                  <a:lnTo>
                    <a:pt x="141155" y="168799"/>
                  </a:lnTo>
                  <a:lnTo>
                    <a:pt x="170100" y="201484"/>
                  </a:lnTo>
                  <a:lnTo>
                    <a:pt x="171543" y="211161"/>
                  </a:lnTo>
                  <a:lnTo>
                    <a:pt x="176256" y="209276"/>
                  </a:lnTo>
                  <a:lnTo>
                    <a:pt x="181911" y="208333"/>
                  </a:lnTo>
                  <a:lnTo>
                    <a:pt x="486039" y="208334"/>
                  </a:lnTo>
                  <a:lnTo>
                    <a:pt x="440954" y="169683"/>
                  </a:lnTo>
                  <a:lnTo>
                    <a:pt x="225268" y="169683"/>
                  </a:lnTo>
                  <a:lnTo>
                    <a:pt x="214885" y="168799"/>
                  </a:lnTo>
                  <a:lnTo>
                    <a:pt x="205121" y="166148"/>
                  </a:lnTo>
                  <a:lnTo>
                    <a:pt x="204648" y="165912"/>
                  </a:lnTo>
                  <a:close/>
                </a:path>
                <a:path w="505460" h="406400">
                  <a:moveTo>
                    <a:pt x="82001" y="0"/>
                  </a:moveTo>
                  <a:lnTo>
                    <a:pt x="0" y="135746"/>
                  </a:lnTo>
                  <a:lnTo>
                    <a:pt x="64093" y="210219"/>
                  </a:lnTo>
                  <a:lnTo>
                    <a:pt x="88599" y="181938"/>
                  </a:lnTo>
                  <a:lnTo>
                    <a:pt x="95786" y="175059"/>
                  </a:lnTo>
                  <a:lnTo>
                    <a:pt x="104387" y="170037"/>
                  </a:lnTo>
                  <a:lnTo>
                    <a:pt x="114048" y="166958"/>
                  </a:lnTo>
                  <a:lnTo>
                    <a:pt x="124416" y="165912"/>
                  </a:lnTo>
                  <a:lnTo>
                    <a:pt x="204648" y="165912"/>
                  </a:lnTo>
                  <a:lnTo>
                    <a:pt x="196241" y="161729"/>
                  </a:lnTo>
                  <a:lnTo>
                    <a:pt x="188509" y="155543"/>
                  </a:lnTo>
                  <a:lnTo>
                    <a:pt x="174901" y="137588"/>
                  </a:lnTo>
                  <a:lnTo>
                    <a:pt x="169422" y="116539"/>
                  </a:lnTo>
                  <a:lnTo>
                    <a:pt x="172073" y="94961"/>
                  </a:lnTo>
                  <a:lnTo>
                    <a:pt x="182853" y="75415"/>
                  </a:lnTo>
                  <a:lnTo>
                    <a:pt x="236010" y="14140"/>
                  </a:lnTo>
                  <a:lnTo>
                    <a:pt x="165534" y="14140"/>
                  </a:lnTo>
                  <a:lnTo>
                    <a:pt x="124607" y="12903"/>
                  </a:lnTo>
                  <a:lnTo>
                    <a:pt x="82001" y="0"/>
                  </a:lnTo>
                  <a:close/>
                </a:path>
                <a:path w="505460" h="406400">
                  <a:moveTo>
                    <a:pt x="332718" y="76357"/>
                  </a:moveTo>
                  <a:lnTo>
                    <a:pt x="267683" y="150830"/>
                  </a:lnTo>
                  <a:lnTo>
                    <a:pt x="229981" y="169683"/>
                  </a:lnTo>
                  <a:lnTo>
                    <a:pt x="440954" y="169683"/>
                  </a:lnTo>
                  <a:lnTo>
                    <a:pt x="343086" y="85784"/>
                  </a:lnTo>
                  <a:lnTo>
                    <a:pt x="332718" y="76357"/>
                  </a:lnTo>
                  <a:close/>
                </a:path>
                <a:path w="505460" h="406400">
                  <a:moveTo>
                    <a:pt x="203810" y="11135"/>
                  </a:moveTo>
                  <a:lnTo>
                    <a:pt x="165534" y="14140"/>
                  </a:lnTo>
                  <a:lnTo>
                    <a:pt x="236010" y="14140"/>
                  </a:lnTo>
                  <a:lnTo>
                    <a:pt x="238464" y="11312"/>
                  </a:lnTo>
                  <a:lnTo>
                    <a:pt x="203810" y="11135"/>
                  </a:lnTo>
                  <a:close/>
                </a:path>
              </a:pathLst>
            </a:custGeom>
            <a:solidFill>
              <a:srgbClr val="F6C5A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75010" y="1583491"/>
              <a:ext cx="188362" cy="22421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947799" y="1659848"/>
              <a:ext cx="398780" cy="221615"/>
            </a:xfrm>
            <a:custGeom>
              <a:avLst/>
              <a:gdLst/>
              <a:ahLst/>
              <a:cxnLst/>
              <a:rect l="l" t="t" r="r" b="b"/>
              <a:pathLst>
                <a:path w="398779" h="221614">
                  <a:moveTo>
                    <a:pt x="346246" y="57504"/>
                  </a:moveTo>
                  <a:lnTo>
                    <a:pt x="144209" y="57503"/>
                  </a:lnTo>
                  <a:lnTo>
                    <a:pt x="320465" y="209276"/>
                  </a:lnTo>
                  <a:lnTo>
                    <a:pt x="327063" y="215875"/>
                  </a:lnTo>
                  <a:lnTo>
                    <a:pt x="330833" y="221531"/>
                  </a:lnTo>
                  <a:lnTo>
                    <a:pt x="398697" y="143288"/>
                  </a:lnTo>
                  <a:lnTo>
                    <a:pt x="346246" y="57504"/>
                  </a:lnTo>
                  <a:close/>
                </a:path>
                <a:path w="398779" h="221614">
                  <a:moveTo>
                    <a:pt x="115933" y="0"/>
                  </a:moveTo>
                  <a:lnTo>
                    <a:pt x="9425" y="97096"/>
                  </a:lnTo>
                  <a:lnTo>
                    <a:pt x="0" y="124552"/>
                  </a:lnTo>
                  <a:lnTo>
                    <a:pt x="3858" y="138324"/>
                  </a:lnTo>
                  <a:lnTo>
                    <a:pt x="41472" y="159314"/>
                  </a:lnTo>
                  <a:lnTo>
                    <a:pt x="48496" y="158047"/>
                  </a:lnTo>
                  <a:lnTo>
                    <a:pt x="55256" y="155543"/>
                  </a:lnTo>
                  <a:lnTo>
                    <a:pt x="61486" y="151625"/>
                  </a:lnTo>
                  <a:lnTo>
                    <a:pt x="66920" y="146116"/>
                  </a:lnTo>
                  <a:lnTo>
                    <a:pt x="144209" y="57503"/>
                  </a:lnTo>
                  <a:lnTo>
                    <a:pt x="346246" y="57504"/>
                  </a:lnTo>
                  <a:lnTo>
                    <a:pt x="325848" y="24141"/>
                  </a:lnTo>
                  <a:lnTo>
                    <a:pt x="263530" y="24141"/>
                  </a:lnTo>
                  <a:lnTo>
                    <a:pt x="213958" y="21799"/>
                  </a:lnTo>
                  <a:lnTo>
                    <a:pt x="167213" y="11857"/>
                  </a:lnTo>
                  <a:lnTo>
                    <a:pt x="120645" y="942"/>
                  </a:lnTo>
                  <a:lnTo>
                    <a:pt x="119703" y="942"/>
                  </a:lnTo>
                  <a:lnTo>
                    <a:pt x="115933" y="0"/>
                  </a:lnTo>
                  <a:close/>
                </a:path>
                <a:path w="398779" h="221614">
                  <a:moveTo>
                    <a:pt x="318580" y="12255"/>
                  </a:moveTo>
                  <a:lnTo>
                    <a:pt x="263530" y="24141"/>
                  </a:lnTo>
                  <a:lnTo>
                    <a:pt x="325848" y="24141"/>
                  </a:lnTo>
                  <a:lnTo>
                    <a:pt x="318580" y="12255"/>
                  </a:lnTo>
                  <a:close/>
                </a:path>
              </a:pathLst>
            </a:custGeom>
            <a:solidFill>
              <a:srgbClr val="F6C5A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862617" y="1777504"/>
            <a:ext cx="1348105" cy="1348740"/>
          </a:xfrm>
          <a:custGeom>
            <a:avLst/>
            <a:gdLst/>
            <a:ahLst/>
            <a:cxnLst/>
            <a:rect l="l" t="t" r="r" b="b"/>
            <a:pathLst>
              <a:path w="1348105" h="1348739">
                <a:moveTo>
                  <a:pt x="1186161" y="0"/>
                </a:moveTo>
                <a:lnTo>
                  <a:pt x="674001" y="512261"/>
                </a:lnTo>
                <a:lnTo>
                  <a:pt x="161840" y="0"/>
                </a:lnTo>
                <a:lnTo>
                  <a:pt x="0" y="161867"/>
                </a:lnTo>
                <a:lnTo>
                  <a:pt x="512165" y="674128"/>
                </a:lnTo>
                <a:lnTo>
                  <a:pt x="0" y="1186390"/>
                </a:lnTo>
                <a:lnTo>
                  <a:pt x="161840" y="1348260"/>
                </a:lnTo>
                <a:lnTo>
                  <a:pt x="674001" y="835996"/>
                </a:lnTo>
                <a:lnTo>
                  <a:pt x="1186162" y="1348260"/>
                </a:lnTo>
                <a:lnTo>
                  <a:pt x="1347997" y="1186390"/>
                </a:lnTo>
                <a:lnTo>
                  <a:pt x="835836" y="674128"/>
                </a:lnTo>
                <a:lnTo>
                  <a:pt x="1347997" y="161867"/>
                </a:lnTo>
                <a:lnTo>
                  <a:pt x="118616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537352" y="4527504"/>
            <a:ext cx="1820545" cy="1273175"/>
          </a:xfrm>
          <a:custGeom>
            <a:avLst/>
            <a:gdLst/>
            <a:ahLst/>
            <a:cxnLst/>
            <a:rect l="l" t="t" r="r" b="b"/>
            <a:pathLst>
              <a:path w="1820545" h="1273175">
                <a:moveTo>
                  <a:pt x="1660649" y="0"/>
                </a:moveTo>
                <a:lnTo>
                  <a:pt x="652049" y="949060"/>
                </a:lnTo>
                <a:lnTo>
                  <a:pt x="167443" y="454921"/>
                </a:lnTo>
                <a:lnTo>
                  <a:pt x="0" y="613751"/>
                </a:lnTo>
                <a:lnTo>
                  <a:pt x="644169" y="1272603"/>
                </a:lnTo>
                <a:lnTo>
                  <a:pt x="813583" y="1115734"/>
                </a:lnTo>
                <a:lnTo>
                  <a:pt x="1820213" y="164712"/>
                </a:lnTo>
                <a:lnTo>
                  <a:pt x="1660649" y="0"/>
                </a:lnTo>
                <a:close/>
              </a:path>
            </a:pathLst>
          </a:custGeom>
          <a:solidFill>
            <a:srgbClr val="79A7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199958" y="4272686"/>
            <a:ext cx="772795" cy="853440"/>
          </a:xfrm>
          <a:custGeom>
            <a:avLst/>
            <a:gdLst/>
            <a:ahLst/>
            <a:cxnLst/>
            <a:rect l="l" t="t" r="r" b="b"/>
            <a:pathLst>
              <a:path w="772795" h="853439">
                <a:moveTo>
                  <a:pt x="498551" y="536536"/>
                </a:moveTo>
                <a:lnTo>
                  <a:pt x="495274" y="523633"/>
                </a:lnTo>
                <a:lnTo>
                  <a:pt x="488086" y="508812"/>
                </a:lnTo>
                <a:lnTo>
                  <a:pt x="480885" y="496608"/>
                </a:lnTo>
                <a:lnTo>
                  <a:pt x="477608" y="491540"/>
                </a:lnTo>
                <a:lnTo>
                  <a:pt x="474332" y="496608"/>
                </a:lnTo>
                <a:lnTo>
                  <a:pt x="467118" y="508812"/>
                </a:lnTo>
                <a:lnTo>
                  <a:pt x="459930" y="523633"/>
                </a:lnTo>
                <a:lnTo>
                  <a:pt x="456666" y="536536"/>
                </a:lnTo>
                <a:lnTo>
                  <a:pt x="458317" y="544690"/>
                </a:lnTo>
                <a:lnTo>
                  <a:pt x="462813" y="551357"/>
                </a:lnTo>
                <a:lnTo>
                  <a:pt x="469480" y="555840"/>
                </a:lnTo>
                <a:lnTo>
                  <a:pt x="477583" y="557491"/>
                </a:lnTo>
                <a:lnTo>
                  <a:pt x="485762" y="555840"/>
                </a:lnTo>
                <a:lnTo>
                  <a:pt x="492417" y="551357"/>
                </a:lnTo>
                <a:lnTo>
                  <a:pt x="496900" y="544690"/>
                </a:lnTo>
                <a:lnTo>
                  <a:pt x="498551" y="536536"/>
                </a:lnTo>
                <a:close/>
              </a:path>
              <a:path w="772795" h="853439">
                <a:moveTo>
                  <a:pt x="557199" y="386676"/>
                </a:moveTo>
                <a:lnTo>
                  <a:pt x="557187" y="350634"/>
                </a:lnTo>
                <a:lnTo>
                  <a:pt x="557174" y="321335"/>
                </a:lnTo>
                <a:lnTo>
                  <a:pt x="549694" y="313817"/>
                </a:lnTo>
                <a:lnTo>
                  <a:pt x="531152" y="313817"/>
                </a:lnTo>
                <a:lnTo>
                  <a:pt x="523659" y="321335"/>
                </a:lnTo>
                <a:lnTo>
                  <a:pt x="523684" y="331127"/>
                </a:lnTo>
                <a:lnTo>
                  <a:pt x="522681" y="350634"/>
                </a:lnTo>
                <a:lnTo>
                  <a:pt x="289382" y="350634"/>
                </a:lnTo>
                <a:lnTo>
                  <a:pt x="360197" y="279793"/>
                </a:lnTo>
                <a:lnTo>
                  <a:pt x="361251" y="278701"/>
                </a:lnTo>
                <a:lnTo>
                  <a:pt x="362127" y="277520"/>
                </a:lnTo>
                <a:lnTo>
                  <a:pt x="362839" y="276237"/>
                </a:lnTo>
                <a:lnTo>
                  <a:pt x="384810" y="242468"/>
                </a:lnTo>
                <a:lnTo>
                  <a:pt x="387337" y="238582"/>
                </a:lnTo>
                <a:lnTo>
                  <a:pt x="400621" y="197243"/>
                </a:lnTo>
                <a:lnTo>
                  <a:pt x="402869" y="154470"/>
                </a:lnTo>
                <a:lnTo>
                  <a:pt x="394258" y="112509"/>
                </a:lnTo>
                <a:lnTo>
                  <a:pt x="374942" y="73609"/>
                </a:lnTo>
                <a:lnTo>
                  <a:pt x="370065" y="68135"/>
                </a:lnTo>
                <a:lnTo>
                  <a:pt x="370065" y="162928"/>
                </a:lnTo>
                <a:lnTo>
                  <a:pt x="369011" y="184010"/>
                </a:lnTo>
                <a:lnTo>
                  <a:pt x="364693" y="204546"/>
                </a:lnTo>
                <a:lnTo>
                  <a:pt x="357225" y="224155"/>
                </a:lnTo>
                <a:lnTo>
                  <a:pt x="346722" y="242468"/>
                </a:lnTo>
                <a:lnTo>
                  <a:pt x="274929" y="170662"/>
                </a:lnTo>
                <a:lnTo>
                  <a:pt x="200393" y="96100"/>
                </a:lnTo>
                <a:lnTo>
                  <a:pt x="194856" y="92417"/>
                </a:lnTo>
                <a:lnTo>
                  <a:pt x="188556" y="91186"/>
                </a:lnTo>
                <a:lnTo>
                  <a:pt x="182232" y="92417"/>
                </a:lnTo>
                <a:lnTo>
                  <a:pt x="176682" y="96100"/>
                </a:lnTo>
                <a:lnTo>
                  <a:pt x="102133" y="170662"/>
                </a:lnTo>
                <a:lnTo>
                  <a:pt x="107734" y="128117"/>
                </a:lnTo>
                <a:lnTo>
                  <a:pt x="125691" y="90779"/>
                </a:lnTo>
                <a:lnTo>
                  <a:pt x="153847" y="60934"/>
                </a:lnTo>
                <a:lnTo>
                  <a:pt x="190080" y="40855"/>
                </a:lnTo>
                <a:lnTo>
                  <a:pt x="232219" y="32804"/>
                </a:lnTo>
                <a:lnTo>
                  <a:pt x="274764" y="38404"/>
                </a:lnTo>
                <a:lnTo>
                  <a:pt x="312089" y="56362"/>
                </a:lnTo>
                <a:lnTo>
                  <a:pt x="341922" y="84531"/>
                </a:lnTo>
                <a:lnTo>
                  <a:pt x="362013" y="120777"/>
                </a:lnTo>
                <a:lnTo>
                  <a:pt x="370001" y="162623"/>
                </a:lnTo>
                <a:lnTo>
                  <a:pt x="370065" y="162928"/>
                </a:lnTo>
                <a:lnTo>
                  <a:pt x="370065" y="68135"/>
                </a:lnTo>
                <a:lnTo>
                  <a:pt x="345097" y="40043"/>
                </a:lnTo>
                <a:lnTo>
                  <a:pt x="333971" y="32804"/>
                </a:lnTo>
                <a:lnTo>
                  <a:pt x="307454" y="15544"/>
                </a:lnTo>
                <a:lnTo>
                  <a:pt x="266128" y="2247"/>
                </a:lnTo>
                <a:lnTo>
                  <a:pt x="223354" y="0"/>
                </a:lnTo>
                <a:lnTo>
                  <a:pt x="181406" y="8610"/>
                </a:lnTo>
                <a:lnTo>
                  <a:pt x="142532" y="27940"/>
                </a:lnTo>
                <a:lnTo>
                  <a:pt x="108966" y="57797"/>
                </a:lnTo>
                <a:lnTo>
                  <a:pt x="87414" y="89611"/>
                </a:lnTo>
                <a:lnTo>
                  <a:pt x="68516" y="162623"/>
                </a:lnTo>
                <a:lnTo>
                  <a:pt x="71932" y="200901"/>
                </a:lnTo>
                <a:lnTo>
                  <a:pt x="4902" y="267944"/>
                </a:lnTo>
                <a:lnTo>
                  <a:pt x="1219" y="273481"/>
                </a:lnTo>
                <a:lnTo>
                  <a:pt x="0" y="279793"/>
                </a:lnTo>
                <a:lnTo>
                  <a:pt x="1219" y="286105"/>
                </a:lnTo>
                <a:lnTo>
                  <a:pt x="4902" y="291655"/>
                </a:lnTo>
                <a:lnTo>
                  <a:pt x="165150" y="451548"/>
                </a:lnTo>
                <a:lnTo>
                  <a:pt x="170713" y="455218"/>
                </a:lnTo>
                <a:lnTo>
                  <a:pt x="176911" y="456438"/>
                </a:lnTo>
                <a:lnTo>
                  <a:pt x="183210" y="455218"/>
                </a:lnTo>
                <a:lnTo>
                  <a:pt x="188760" y="451548"/>
                </a:lnTo>
                <a:lnTo>
                  <a:pt x="218440" y="421855"/>
                </a:lnTo>
                <a:lnTo>
                  <a:pt x="523684" y="386676"/>
                </a:lnTo>
                <a:lnTo>
                  <a:pt x="523684" y="402996"/>
                </a:lnTo>
                <a:lnTo>
                  <a:pt x="523976" y="411480"/>
                </a:lnTo>
                <a:lnTo>
                  <a:pt x="524002" y="412254"/>
                </a:lnTo>
                <a:lnTo>
                  <a:pt x="531736" y="419506"/>
                </a:lnTo>
                <a:lnTo>
                  <a:pt x="550037" y="418884"/>
                </a:lnTo>
                <a:lnTo>
                  <a:pt x="557199" y="411480"/>
                </a:lnTo>
                <a:lnTo>
                  <a:pt x="557199" y="386676"/>
                </a:lnTo>
                <a:close/>
              </a:path>
              <a:path w="772795" h="853439">
                <a:moveTo>
                  <a:pt x="566902" y="480606"/>
                </a:moveTo>
                <a:lnTo>
                  <a:pt x="563613" y="467410"/>
                </a:lnTo>
                <a:lnTo>
                  <a:pt x="556412" y="452602"/>
                </a:lnTo>
                <a:lnTo>
                  <a:pt x="549211" y="440397"/>
                </a:lnTo>
                <a:lnTo>
                  <a:pt x="545947" y="435317"/>
                </a:lnTo>
                <a:lnTo>
                  <a:pt x="542671" y="440385"/>
                </a:lnTo>
                <a:lnTo>
                  <a:pt x="535482" y="452564"/>
                </a:lnTo>
                <a:lnTo>
                  <a:pt x="528281" y="467372"/>
                </a:lnTo>
                <a:lnTo>
                  <a:pt x="525018" y="480314"/>
                </a:lnTo>
                <a:lnTo>
                  <a:pt x="526491" y="488492"/>
                </a:lnTo>
                <a:lnTo>
                  <a:pt x="530834" y="495249"/>
                </a:lnTo>
                <a:lnTo>
                  <a:pt x="537387" y="499884"/>
                </a:lnTo>
                <a:lnTo>
                  <a:pt x="545515" y="501700"/>
                </a:lnTo>
                <a:lnTo>
                  <a:pt x="553694" y="500227"/>
                </a:lnTo>
                <a:lnTo>
                  <a:pt x="560438" y="495884"/>
                </a:lnTo>
                <a:lnTo>
                  <a:pt x="565073" y="489318"/>
                </a:lnTo>
                <a:lnTo>
                  <a:pt x="566902" y="480606"/>
                </a:lnTo>
                <a:close/>
              </a:path>
              <a:path w="772795" h="853439">
                <a:moveTo>
                  <a:pt x="619086" y="566889"/>
                </a:moveTo>
                <a:lnTo>
                  <a:pt x="615810" y="553999"/>
                </a:lnTo>
                <a:lnTo>
                  <a:pt x="608609" y="539178"/>
                </a:lnTo>
                <a:lnTo>
                  <a:pt x="601408" y="526973"/>
                </a:lnTo>
                <a:lnTo>
                  <a:pt x="598131" y="521906"/>
                </a:lnTo>
                <a:lnTo>
                  <a:pt x="594868" y="526961"/>
                </a:lnTo>
                <a:lnTo>
                  <a:pt x="587667" y="539153"/>
                </a:lnTo>
                <a:lnTo>
                  <a:pt x="580466" y="553961"/>
                </a:lnTo>
                <a:lnTo>
                  <a:pt x="577202" y="566889"/>
                </a:lnTo>
                <a:lnTo>
                  <a:pt x="578675" y="575297"/>
                </a:lnTo>
                <a:lnTo>
                  <a:pt x="583107" y="582244"/>
                </a:lnTo>
                <a:lnTo>
                  <a:pt x="589826" y="587019"/>
                </a:lnTo>
                <a:lnTo>
                  <a:pt x="598131" y="588924"/>
                </a:lnTo>
                <a:lnTo>
                  <a:pt x="606450" y="587019"/>
                </a:lnTo>
                <a:lnTo>
                  <a:pt x="613156" y="582244"/>
                </a:lnTo>
                <a:lnTo>
                  <a:pt x="617601" y="575297"/>
                </a:lnTo>
                <a:lnTo>
                  <a:pt x="619086" y="566889"/>
                </a:lnTo>
                <a:close/>
              </a:path>
              <a:path w="772795" h="853439">
                <a:moveTo>
                  <a:pt x="772795" y="564070"/>
                </a:moveTo>
                <a:lnTo>
                  <a:pt x="771918" y="552196"/>
                </a:lnTo>
                <a:lnTo>
                  <a:pt x="760031" y="551319"/>
                </a:lnTo>
                <a:lnTo>
                  <a:pt x="731012" y="552297"/>
                </a:lnTo>
                <a:lnTo>
                  <a:pt x="661149" y="581393"/>
                </a:lnTo>
                <a:lnTo>
                  <a:pt x="635495" y="630999"/>
                </a:lnTo>
                <a:lnTo>
                  <a:pt x="631037" y="677227"/>
                </a:lnTo>
                <a:lnTo>
                  <a:pt x="621919" y="684923"/>
                </a:lnTo>
                <a:lnTo>
                  <a:pt x="613905" y="693686"/>
                </a:lnTo>
                <a:lnTo>
                  <a:pt x="607085" y="703414"/>
                </a:lnTo>
                <a:lnTo>
                  <a:pt x="601548" y="713994"/>
                </a:lnTo>
                <a:lnTo>
                  <a:pt x="598398" y="709320"/>
                </a:lnTo>
                <a:lnTo>
                  <a:pt x="596607" y="707136"/>
                </a:lnTo>
                <a:lnTo>
                  <a:pt x="596112" y="689940"/>
                </a:lnTo>
                <a:lnTo>
                  <a:pt x="592899" y="669124"/>
                </a:lnTo>
                <a:lnTo>
                  <a:pt x="571817" y="628446"/>
                </a:lnTo>
                <a:lnTo>
                  <a:pt x="514299" y="604520"/>
                </a:lnTo>
                <a:lnTo>
                  <a:pt x="490410" y="603732"/>
                </a:lnTo>
                <a:lnTo>
                  <a:pt x="480631" y="604456"/>
                </a:lnTo>
                <a:lnTo>
                  <a:pt x="479907" y="614235"/>
                </a:lnTo>
                <a:lnTo>
                  <a:pt x="480707" y="638124"/>
                </a:lnTo>
                <a:lnTo>
                  <a:pt x="504621" y="695655"/>
                </a:lnTo>
                <a:lnTo>
                  <a:pt x="541210" y="715695"/>
                </a:lnTo>
                <a:lnTo>
                  <a:pt x="577443" y="720496"/>
                </a:lnTo>
                <a:lnTo>
                  <a:pt x="581406" y="725919"/>
                </a:lnTo>
                <a:lnTo>
                  <a:pt x="591159" y="751230"/>
                </a:lnTo>
                <a:lnTo>
                  <a:pt x="590994" y="754862"/>
                </a:lnTo>
                <a:lnTo>
                  <a:pt x="590994" y="799172"/>
                </a:lnTo>
                <a:lnTo>
                  <a:pt x="585139" y="802474"/>
                </a:lnTo>
                <a:lnTo>
                  <a:pt x="579564" y="806221"/>
                </a:lnTo>
                <a:lnTo>
                  <a:pt x="574294" y="810399"/>
                </a:lnTo>
                <a:lnTo>
                  <a:pt x="569366" y="814971"/>
                </a:lnTo>
                <a:lnTo>
                  <a:pt x="537070" y="806831"/>
                </a:lnTo>
                <a:lnTo>
                  <a:pt x="505167" y="811199"/>
                </a:lnTo>
                <a:lnTo>
                  <a:pt x="477075" y="826947"/>
                </a:lnTo>
                <a:lnTo>
                  <a:pt x="456209" y="852906"/>
                </a:lnTo>
                <a:lnTo>
                  <a:pt x="755815" y="852906"/>
                </a:lnTo>
                <a:lnTo>
                  <a:pt x="743191" y="837285"/>
                </a:lnTo>
                <a:lnTo>
                  <a:pt x="727532" y="825131"/>
                </a:lnTo>
                <a:lnTo>
                  <a:pt x="709510" y="816864"/>
                </a:lnTo>
                <a:lnTo>
                  <a:pt x="689813" y="812888"/>
                </a:lnTo>
                <a:lnTo>
                  <a:pt x="676935" y="802868"/>
                </a:lnTo>
                <a:lnTo>
                  <a:pt x="662520" y="795528"/>
                </a:lnTo>
                <a:lnTo>
                  <a:pt x="646988" y="790994"/>
                </a:lnTo>
                <a:lnTo>
                  <a:pt x="630745" y="789457"/>
                </a:lnTo>
                <a:lnTo>
                  <a:pt x="625094" y="789609"/>
                </a:lnTo>
                <a:lnTo>
                  <a:pt x="622261" y="789889"/>
                </a:lnTo>
                <a:lnTo>
                  <a:pt x="615734" y="791489"/>
                </a:lnTo>
                <a:lnTo>
                  <a:pt x="615010" y="754862"/>
                </a:lnTo>
                <a:lnTo>
                  <a:pt x="626618" y="715822"/>
                </a:lnTo>
                <a:lnTo>
                  <a:pt x="670013" y="692315"/>
                </a:lnTo>
                <a:lnTo>
                  <a:pt x="694791" y="688238"/>
                </a:lnTo>
                <a:lnTo>
                  <a:pt x="720153" y="679056"/>
                </a:lnTo>
                <a:lnTo>
                  <a:pt x="742772" y="662952"/>
                </a:lnTo>
                <a:lnTo>
                  <a:pt x="763625" y="629348"/>
                </a:lnTo>
                <a:lnTo>
                  <a:pt x="771829" y="593077"/>
                </a:lnTo>
                <a:lnTo>
                  <a:pt x="772795" y="564070"/>
                </a:lnTo>
                <a:close/>
              </a:path>
            </a:pathLst>
          </a:custGeom>
          <a:solidFill>
            <a:srgbClr val="B7D3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265960" y="5414708"/>
            <a:ext cx="641350" cy="640715"/>
          </a:xfrm>
          <a:custGeom>
            <a:avLst/>
            <a:gdLst/>
            <a:ahLst/>
            <a:cxnLst/>
            <a:rect l="l" t="t" r="r" b="b"/>
            <a:pathLst>
              <a:path w="641350" h="640714">
                <a:moveTo>
                  <a:pt x="640473" y="301332"/>
                </a:moveTo>
                <a:lnTo>
                  <a:pt x="574001" y="188201"/>
                </a:lnTo>
                <a:lnTo>
                  <a:pt x="460895" y="254723"/>
                </a:lnTo>
                <a:lnTo>
                  <a:pt x="523671" y="271018"/>
                </a:lnTo>
                <a:lnTo>
                  <a:pt x="506679" y="335026"/>
                </a:lnTo>
                <a:lnTo>
                  <a:pt x="487972" y="379552"/>
                </a:lnTo>
                <a:lnTo>
                  <a:pt x="469303" y="405574"/>
                </a:lnTo>
                <a:lnTo>
                  <a:pt x="452412" y="414032"/>
                </a:lnTo>
                <a:lnTo>
                  <a:pt x="432739" y="402234"/>
                </a:lnTo>
                <a:lnTo>
                  <a:pt x="409359" y="370840"/>
                </a:lnTo>
                <a:lnTo>
                  <a:pt x="385978" y="325907"/>
                </a:lnTo>
                <a:lnTo>
                  <a:pt x="366280" y="273456"/>
                </a:lnTo>
                <a:lnTo>
                  <a:pt x="354698" y="238963"/>
                </a:lnTo>
                <a:lnTo>
                  <a:pt x="337832" y="197523"/>
                </a:lnTo>
                <a:lnTo>
                  <a:pt x="315772" y="155028"/>
                </a:lnTo>
                <a:lnTo>
                  <a:pt x="288594" y="117386"/>
                </a:lnTo>
                <a:lnTo>
                  <a:pt x="256387" y="90474"/>
                </a:lnTo>
                <a:lnTo>
                  <a:pt x="219240" y="80187"/>
                </a:lnTo>
                <a:lnTo>
                  <a:pt x="180886" y="92024"/>
                </a:lnTo>
                <a:lnTo>
                  <a:pt x="150368" y="123532"/>
                </a:lnTo>
                <a:lnTo>
                  <a:pt x="126796" y="168770"/>
                </a:lnTo>
                <a:lnTo>
                  <a:pt x="109308" y="221780"/>
                </a:lnTo>
                <a:lnTo>
                  <a:pt x="97040" y="276618"/>
                </a:lnTo>
                <a:lnTo>
                  <a:pt x="152654" y="286931"/>
                </a:lnTo>
                <a:lnTo>
                  <a:pt x="169494" y="217322"/>
                </a:lnTo>
                <a:lnTo>
                  <a:pt x="187921" y="170827"/>
                </a:lnTo>
                <a:lnTo>
                  <a:pt x="205371" y="144843"/>
                </a:lnTo>
                <a:lnTo>
                  <a:pt x="219252" y="136753"/>
                </a:lnTo>
                <a:lnTo>
                  <a:pt x="239001" y="147396"/>
                </a:lnTo>
                <a:lnTo>
                  <a:pt x="263105" y="177901"/>
                </a:lnTo>
                <a:lnTo>
                  <a:pt x="288518" y="226161"/>
                </a:lnTo>
                <a:lnTo>
                  <a:pt x="312191" y="290068"/>
                </a:lnTo>
                <a:lnTo>
                  <a:pt x="321030" y="315937"/>
                </a:lnTo>
                <a:lnTo>
                  <a:pt x="340245" y="361594"/>
                </a:lnTo>
                <a:lnTo>
                  <a:pt x="369049" y="412381"/>
                </a:lnTo>
                <a:lnTo>
                  <a:pt x="406692" y="453605"/>
                </a:lnTo>
                <a:lnTo>
                  <a:pt x="452386" y="470598"/>
                </a:lnTo>
                <a:lnTo>
                  <a:pt x="485063" y="463130"/>
                </a:lnTo>
                <a:lnTo>
                  <a:pt x="514057" y="440766"/>
                </a:lnTo>
                <a:lnTo>
                  <a:pt x="539318" y="403606"/>
                </a:lnTo>
                <a:lnTo>
                  <a:pt x="560793" y="351739"/>
                </a:lnTo>
                <a:lnTo>
                  <a:pt x="578421" y="285254"/>
                </a:lnTo>
                <a:lnTo>
                  <a:pt x="640473" y="301332"/>
                </a:lnTo>
                <a:close/>
              </a:path>
              <a:path w="641350" h="640714">
                <a:moveTo>
                  <a:pt x="640930" y="584276"/>
                </a:moveTo>
                <a:lnTo>
                  <a:pt x="56553" y="584276"/>
                </a:lnTo>
                <a:lnTo>
                  <a:pt x="56553" y="0"/>
                </a:lnTo>
                <a:lnTo>
                  <a:pt x="0" y="0"/>
                </a:lnTo>
                <a:lnTo>
                  <a:pt x="0" y="584276"/>
                </a:lnTo>
                <a:lnTo>
                  <a:pt x="0" y="640156"/>
                </a:lnTo>
                <a:lnTo>
                  <a:pt x="640930" y="640156"/>
                </a:lnTo>
                <a:lnTo>
                  <a:pt x="640930" y="584276"/>
                </a:lnTo>
                <a:close/>
              </a:path>
            </a:pathLst>
          </a:custGeom>
          <a:solidFill>
            <a:srgbClr val="B7D3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705557" y="2608262"/>
            <a:ext cx="697865" cy="528320"/>
          </a:xfrm>
          <a:custGeom>
            <a:avLst/>
            <a:gdLst/>
            <a:ahLst/>
            <a:cxnLst/>
            <a:rect l="l" t="t" r="r" b="b"/>
            <a:pathLst>
              <a:path w="697864" h="528319">
                <a:moveTo>
                  <a:pt x="278053" y="263944"/>
                </a:moveTo>
                <a:lnTo>
                  <a:pt x="0" y="0"/>
                </a:lnTo>
                <a:lnTo>
                  <a:pt x="0" y="527900"/>
                </a:lnTo>
                <a:lnTo>
                  <a:pt x="278053" y="263944"/>
                </a:lnTo>
                <a:close/>
              </a:path>
              <a:path w="697864" h="528319">
                <a:moveTo>
                  <a:pt x="570242" y="263944"/>
                </a:moveTo>
                <a:lnTo>
                  <a:pt x="292188" y="0"/>
                </a:lnTo>
                <a:lnTo>
                  <a:pt x="292188" y="527900"/>
                </a:lnTo>
                <a:lnTo>
                  <a:pt x="570242" y="263944"/>
                </a:lnTo>
                <a:close/>
              </a:path>
              <a:path w="697864" h="528319">
                <a:moveTo>
                  <a:pt x="697484" y="0"/>
                </a:moveTo>
                <a:lnTo>
                  <a:pt x="584377" y="0"/>
                </a:lnTo>
                <a:lnTo>
                  <a:pt x="584377" y="527900"/>
                </a:lnTo>
                <a:lnTo>
                  <a:pt x="697484" y="527900"/>
                </a:lnTo>
                <a:lnTo>
                  <a:pt x="697484" y="0"/>
                </a:lnTo>
                <a:close/>
              </a:path>
            </a:pathLst>
          </a:custGeom>
          <a:solidFill>
            <a:srgbClr val="F6C5AC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59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CFDA9B"/>
                </a:solidFill>
              </a:rPr>
              <a:t>Correcting</a:t>
            </a:r>
            <a:r>
              <a:rPr dirty="0" spc="-70">
                <a:solidFill>
                  <a:srgbClr val="CFDA9B"/>
                </a:solidFill>
              </a:rPr>
              <a:t> </a:t>
            </a:r>
            <a:r>
              <a:rPr dirty="0" spc="-10">
                <a:solidFill>
                  <a:srgbClr val="CFDA9B"/>
                </a:solidFill>
              </a:rPr>
              <a:t>Misconceptions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51151" y="1996185"/>
            <a:ext cx="3075940" cy="104838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00"/>
              </a:spcBef>
            </a:pP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African</a:t>
            </a:r>
            <a:r>
              <a:rPr dirty="0" sz="235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markets</a:t>
            </a:r>
            <a:r>
              <a:rPr dirty="0" sz="235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-25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procedurally</a:t>
            </a:r>
            <a:r>
              <a:rPr dirty="0" sz="235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flexible</a:t>
            </a:r>
            <a:r>
              <a:rPr dirty="0" sz="235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-25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dirty="0" sz="2350" spc="-10">
                <a:solidFill>
                  <a:srgbClr val="FFFFFF"/>
                </a:solidFill>
                <a:latin typeface="Arial"/>
                <a:cs typeface="Arial"/>
              </a:rPr>
              <a:t>informal.</a:t>
            </a:r>
            <a:endParaRPr sz="23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51151" y="3967098"/>
            <a:ext cx="2851785" cy="112141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65"/>
              </a:spcBef>
            </a:pP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Clients</a:t>
            </a:r>
            <a:r>
              <a:rPr dirty="0" sz="235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often</a:t>
            </a:r>
            <a:r>
              <a:rPr dirty="0" sz="235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-10">
                <a:solidFill>
                  <a:srgbClr val="FFFFFF"/>
                </a:solidFill>
                <a:latin typeface="Arial"/>
                <a:cs typeface="Arial"/>
              </a:rPr>
              <a:t>mistake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unfamiliarity</a:t>
            </a:r>
            <a:r>
              <a:rPr dirty="0" sz="235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-25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absence</a:t>
            </a:r>
            <a:r>
              <a:rPr dirty="0" sz="235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35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-10">
                <a:solidFill>
                  <a:srgbClr val="FFFFFF"/>
                </a:solidFill>
                <a:latin typeface="Arial"/>
                <a:cs typeface="Arial"/>
              </a:rPr>
              <a:t>process.</a:t>
            </a:r>
            <a:endParaRPr sz="23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54086" y="1990725"/>
            <a:ext cx="4345305" cy="328676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65"/>
              </a:spcBef>
            </a:pP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dirty="0" sz="235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affairs</a:t>
            </a:r>
            <a:r>
              <a:rPr dirty="0" sz="235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processes</a:t>
            </a:r>
            <a:r>
              <a:rPr dirty="0" sz="235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institutional</a:t>
            </a:r>
            <a:r>
              <a:rPr dirty="0" sz="235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methodologies</a:t>
            </a:r>
            <a:r>
              <a:rPr dirty="0" sz="2350" spc="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-25">
                <a:solidFill>
                  <a:srgbClr val="FFFFFF"/>
                </a:solidFill>
                <a:latin typeface="Arial"/>
                <a:cs typeface="Arial"/>
              </a:rPr>
              <a:t>do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exist</a:t>
            </a:r>
            <a:r>
              <a:rPr dirty="0" sz="235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—</a:t>
            </a:r>
            <a:r>
              <a:rPr dirty="0" sz="235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even</a:t>
            </a:r>
            <a:r>
              <a:rPr dirty="0" sz="235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dirty="0" sz="235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unfamiliar</a:t>
            </a:r>
            <a:r>
              <a:rPr dirty="0" sz="235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-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external</a:t>
            </a:r>
            <a:r>
              <a:rPr dirty="0" sz="235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-10">
                <a:solidFill>
                  <a:srgbClr val="FFFFFF"/>
                </a:solidFill>
                <a:latin typeface="Arial"/>
                <a:cs typeface="Arial"/>
              </a:rPr>
              <a:t>actors.</a:t>
            </a:r>
            <a:endParaRPr sz="2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20"/>
              </a:spcBef>
            </a:pPr>
            <a:endParaRPr sz="2350">
              <a:latin typeface="Arial"/>
              <a:cs typeface="Arial"/>
            </a:endParaRPr>
          </a:p>
          <a:p>
            <a:pPr marL="12700" marR="784225">
              <a:lnSpc>
                <a:spcPts val="2600"/>
              </a:lnSpc>
              <a:spcBef>
                <a:spcPts val="5"/>
              </a:spcBef>
            </a:pP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Professional</a:t>
            </a:r>
            <a:r>
              <a:rPr dirty="0" sz="235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dirty="0" sz="235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-10">
                <a:solidFill>
                  <a:srgbClr val="FFFFFF"/>
                </a:solidFill>
                <a:latin typeface="Arial"/>
                <a:cs typeface="Arial"/>
              </a:rPr>
              <a:t>affairs’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role</a:t>
            </a:r>
            <a:r>
              <a:rPr dirty="0" sz="235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35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translating </a:t>
            </a:r>
            <a:r>
              <a:rPr dirty="0" sz="235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contextualising</a:t>
            </a:r>
            <a:r>
              <a:rPr dirty="0" sz="235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-20">
                <a:solidFill>
                  <a:srgbClr val="FFFFFF"/>
                </a:solidFill>
                <a:latin typeface="Arial"/>
                <a:cs typeface="Arial"/>
              </a:rPr>
              <a:t>these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systems</a:t>
            </a:r>
            <a:r>
              <a:rPr dirty="0" sz="235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35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-10">
                <a:solidFill>
                  <a:srgbClr val="FFFFFF"/>
                </a:solidFill>
                <a:latin typeface="Arial"/>
                <a:cs typeface="Arial"/>
              </a:rPr>
              <a:t>clients.</a:t>
            </a:r>
            <a:endParaRPr sz="23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7648" y="2056654"/>
            <a:ext cx="716280" cy="716280"/>
          </a:xfrm>
          <a:custGeom>
            <a:avLst/>
            <a:gdLst/>
            <a:ahLst/>
            <a:cxnLst/>
            <a:rect l="l" t="t" r="r" b="b"/>
            <a:pathLst>
              <a:path w="716280" h="716280">
                <a:moveTo>
                  <a:pt x="358268" y="0"/>
                </a:moveTo>
                <a:lnTo>
                  <a:pt x="357979" y="0"/>
                </a:lnTo>
                <a:lnTo>
                  <a:pt x="309149" y="3285"/>
                </a:lnTo>
                <a:lnTo>
                  <a:pt x="309321" y="3285"/>
                </a:lnTo>
                <a:lnTo>
                  <a:pt x="262728" y="12819"/>
                </a:lnTo>
                <a:lnTo>
                  <a:pt x="218558" y="28175"/>
                </a:lnTo>
                <a:lnTo>
                  <a:pt x="177232" y="48927"/>
                </a:lnTo>
                <a:lnTo>
                  <a:pt x="139173" y="74649"/>
                </a:lnTo>
                <a:lnTo>
                  <a:pt x="104806" y="104913"/>
                </a:lnTo>
                <a:lnTo>
                  <a:pt x="74558" y="139293"/>
                </a:lnTo>
                <a:lnTo>
                  <a:pt x="48854" y="177362"/>
                </a:lnTo>
                <a:lnTo>
                  <a:pt x="28121" y="218695"/>
                </a:lnTo>
                <a:lnTo>
                  <a:pt x="12783" y="262864"/>
                </a:lnTo>
                <a:lnTo>
                  <a:pt x="3267" y="309444"/>
                </a:lnTo>
                <a:lnTo>
                  <a:pt x="0" y="358045"/>
                </a:lnTo>
                <a:lnTo>
                  <a:pt x="3269" y="406628"/>
                </a:lnTo>
                <a:lnTo>
                  <a:pt x="12790" y="453224"/>
                </a:lnTo>
                <a:lnTo>
                  <a:pt x="28136" y="497407"/>
                </a:lnTo>
                <a:lnTo>
                  <a:pt x="48881" y="538749"/>
                </a:lnTo>
                <a:lnTo>
                  <a:pt x="74597" y="576825"/>
                </a:lnTo>
                <a:lnTo>
                  <a:pt x="104858" y="611208"/>
                </a:lnTo>
                <a:lnTo>
                  <a:pt x="139238" y="641472"/>
                </a:lnTo>
                <a:lnTo>
                  <a:pt x="177310" y="667189"/>
                </a:lnTo>
                <a:lnTo>
                  <a:pt x="218649" y="687934"/>
                </a:lnTo>
                <a:lnTo>
                  <a:pt x="262828" y="703279"/>
                </a:lnTo>
                <a:lnTo>
                  <a:pt x="309430" y="712799"/>
                </a:lnTo>
                <a:lnTo>
                  <a:pt x="357967" y="716066"/>
                </a:lnTo>
                <a:lnTo>
                  <a:pt x="406543" y="712799"/>
                </a:lnTo>
                <a:lnTo>
                  <a:pt x="453133" y="703279"/>
                </a:lnTo>
                <a:lnTo>
                  <a:pt x="497310" y="687934"/>
                </a:lnTo>
                <a:lnTo>
                  <a:pt x="538647" y="667189"/>
                </a:lnTo>
                <a:lnTo>
                  <a:pt x="576719" y="641472"/>
                </a:lnTo>
                <a:lnTo>
                  <a:pt x="611099" y="611209"/>
                </a:lnTo>
                <a:lnTo>
                  <a:pt x="641360" y="576826"/>
                </a:lnTo>
                <a:lnTo>
                  <a:pt x="667076" y="538750"/>
                </a:lnTo>
                <a:lnTo>
                  <a:pt x="677481" y="518013"/>
                </a:lnTo>
                <a:lnTo>
                  <a:pt x="243165" y="518012"/>
                </a:lnTo>
                <a:lnTo>
                  <a:pt x="198098" y="472939"/>
                </a:lnTo>
                <a:lnTo>
                  <a:pt x="312850" y="358045"/>
                </a:lnTo>
                <a:lnTo>
                  <a:pt x="198023" y="243100"/>
                </a:lnTo>
                <a:lnTo>
                  <a:pt x="243140" y="198027"/>
                </a:lnTo>
                <a:lnTo>
                  <a:pt x="677531" y="198027"/>
                </a:lnTo>
                <a:lnTo>
                  <a:pt x="667173" y="177363"/>
                </a:lnTo>
                <a:lnTo>
                  <a:pt x="641484" y="139293"/>
                </a:lnTo>
                <a:lnTo>
                  <a:pt x="611250" y="104913"/>
                </a:lnTo>
                <a:lnTo>
                  <a:pt x="576897" y="74649"/>
                </a:lnTo>
                <a:lnTo>
                  <a:pt x="538851" y="48928"/>
                </a:lnTo>
                <a:lnTo>
                  <a:pt x="497539" y="28175"/>
                </a:lnTo>
                <a:lnTo>
                  <a:pt x="453388" y="12819"/>
                </a:lnTo>
                <a:lnTo>
                  <a:pt x="406822" y="3285"/>
                </a:lnTo>
                <a:lnTo>
                  <a:pt x="358268" y="0"/>
                </a:lnTo>
                <a:close/>
              </a:path>
              <a:path w="716280" h="716280">
                <a:moveTo>
                  <a:pt x="357979" y="403080"/>
                </a:moveTo>
                <a:lnTo>
                  <a:pt x="243114" y="518012"/>
                </a:lnTo>
                <a:lnTo>
                  <a:pt x="472870" y="518012"/>
                </a:lnTo>
                <a:lnTo>
                  <a:pt x="357979" y="403080"/>
                </a:lnTo>
                <a:close/>
              </a:path>
              <a:path w="716280" h="716280">
                <a:moveTo>
                  <a:pt x="677531" y="198027"/>
                </a:moveTo>
                <a:lnTo>
                  <a:pt x="472870" y="198027"/>
                </a:lnTo>
                <a:lnTo>
                  <a:pt x="517936" y="243100"/>
                </a:lnTo>
                <a:lnTo>
                  <a:pt x="403083" y="358045"/>
                </a:lnTo>
                <a:lnTo>
                  <a:pt x="517936" y="472939"/>
                </a:lnTo>
                <a:lnTo>
                  <a:pt x="472870" y="518012"/>
                </a:lnTo>
                <a:lnTo>
                  <a:pt x="677481" y="518013"/>
                </a:lnTo>
                <a:lnTo>
                  <a:pt x="687820" y="497407"/>
                </a:lnTo>
                <a:lnTo>
                  <a:pt x="703166" y="453224"/>
                </a:lnTo>
                <a:lnTo>
                  <a:pt x="712688" y="406628"/>
                </a:lnTo>
                <a:lnTo>
                  <a:pt x="715959" y="358045"/>
                </a:lnTo>
                <a:lnTo>
                  <a:pt x="712711" y="309444"/>
                </a:lnTo>
                <a:lnTo>
                  <a:pt x="703213" y="262865"/>
                </a:lnTo>
                <a:lnTo>
                  <a:pt x="687892" y="218695"/>
                </a:lnTo>
                <a:lnTo>
                  <a:pt x="677531" y="198027"/>
                </a:lnTo>
                <a:close/>
              </a:path>
              <a:path w="716280" h="716280">
                <a:moveTo>
                  <a:pt x="472870" y="198027"/>
                </a:moveTo>
                <a:lnTo>
                  <a:pt x="243140" y="198027"/>
                </a:lnTo>
                <a:lnTo>
                  <a:pt x="357979" y="312972"/>
                </a:lnTo>
                <a:lnTo>
                  <a:pt x="472870" y="19802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5080" y="3986419"/>
            <a:ext cx="716280" cy="716280"/>
          </a:xfrm>
          <a:custGeom>
            <a:avLst/>
            <a:gdLst/>
            <a:ahLst/>
            <a:cxnLst/>
            <a:rect l="l" t="t" r="r" b="b"/>
            <a:pathLst>
              <a:path w="716280" h="716279">
                <a:moveTo>
                  <a:pt x="358268" y="0"/>
                </a:moveTo>
                <a:lnTo>
                  <a:pt x="357979" y="0"/>
                </a:lnTo>
                <a:lnTo>
                  <a:pt x="309149" y="3285"/>
                </a:lnTo>
                <a:lnTo>
                  <a:pt x="309321" y="3285"/>
                </a:lnTo>
                <a:lnTo>
                  <a:pt x="262728" y="12819"/>
                </a:lnTo>
                <a:lnTo>
                  <a:pt x="218558" y="28175"/>
                </a:lnTo>
                <a:lnTo>
                  <a:pt x="177232" y="48927"/>
                </a:lnTo>
                <a:lnTo>
                  <a:pt x="139173" y="74649"/>
                </a:lnTo>
                <a:lnTo>
                  <a:pt x="104806" y="104913"/>
                </a:lnTo>
                <a:lnTo>
                  <a:pt x="74558" y="139293"/>
                </a:lnTo>
                <a:lnTo>
                  <a:pt x="48854" y="177362"/>
                </a:lnTo>
                <a:lnTo>
                  <a:pt x="28121" y="218695"/>
                </a:lnTo>
                <a:lnTo>
                  <a:pt x="12783" y="262865"/>
                </a:lnTo>
                <a:lnTo>
                  <a:pt x="3267" y="309444"/>
                </a:lnTo>
                <a:lnTo>
                  <a:pt x="0" y="358045"/>
                </a:lnTo>
                <a:lnTo>
                  <a:pt x="3269" y="406628"/>
                </a:lnTo>
                <a:lnTo>
                  <a:pt x="12790" y="453224"/>
                </a:lnTo>
                <a:lnTo>
                  <a:pt x="28136" y="497407"/>
                </a:lnTo>
                <a:lnTo>
                  <a:pt x="48881" y="538749"/>
                </a:lnTo>
                <a:lnTo>
                  <a:pt x="74597" y="576825"/>
                </a:lnTo>
                <a:lnTo>
                  <a:pt x="104858" y="611208"/>
                </a:lnTo>
                <a:lnTo>
                  <a:pt x="139238" y="641472"/>
                </a:lnTo>
                <a:lnTo>
                  <a:pt x="177310" y="667189"/>
                </a:lnTo>
                <a:lnTo>
                  <a:pt x="218649" y="687934"/>
                </a:lnTo>
                <a:lnTo>
                  <a:pt x="262828" y="703279"/>
                </a:lnTo>
                <a:lnTo>
                  <a:pt x="309430" y="712799"/>
                </a:lnTo>
                <a:lnTo>
                  <a:pt x="357967" y="716066"/>
                </a:lnTo>
                <a:lnTo>
                  <a:pt x="406543" y="712799"/>
                </a:lnTo>
                <a:lnTo>
                  <a:pt x="453133" y="703279"/>
                </a:lnTo>
                <a:lnTo>
                  <a:pt x="497310" y="687934"/>
                </a:lnTo>
                <a:lnTo>
                  <a:pt x="538647" y="667189"/>
                </a:lnTo>
                <a:lnTo>
                  <a:pt x="576719" y="641472"/>
                </a:lnTo>
                <a:lnTo>
                  <a:pt x="611099" y="611209"/>
                </a:lnTo>
                <a:lnTo>
                  <a:pt x="641360" y="576826"/>
                </a:lnTo>
                <a:lnTo>
                  <a:pt x="667076" y="538749"/>
                </a:lnTo>
                <a:lnTo>
                  <a:pt x="677481" y="518012"/>
                </a:lnTo>
                <a:lnTo>
                  <a:pt x="243165" y="518012"/>
                </a:lnTo>
                <a:lnTo>
                  <a:pt x="198098" y="472939"/>
                </a:lnTo>
                <a:lnTo>
                  <a:pt x="312850" y="358045"/>
                </a:lnTo>
                <a:lnTo>
                  <a:pt x="198023" y="243100"/>
                </a:lnTo>
                <a:lnTo>
                  <a:pt x="243140" y="198027"/>
                </a:lnTo>
                <a:lnTo>
                  <a:pt x="677531" y="198027"/>
                </a:lnTo>
                <a:lnTo>
                  <a:pt x="667173" y="177363"/>
                </a:lnTo>
                <a:lnTo>
                  <a:pt x="641484" y="139293"/>
                </a:lnTo>
                <a:lnTo>
                  <a:pt x="611250" y="104913"/>
                </a:lnTo>
                <a:lnTo>
                  <a:pt x="576897" y="74649"/>
                </a:lnTo>
                <a:lnTo>
                  <a:pt x="538851" y="48928"/>
                </a:lnTo>
                <a:lnTo>
                  <a:pt x="497539" y="28175"/>
                </a:lnTo>
                <a:lnTo>
                  <a:pt x="453388" y="12819"/>
                </a:lnTo>
                <a:lnTo>
                  <a:pt x="406822" y="3285"/>
                </a:lnTo>
                <a:lnTo>
                  <a:pt x="358268" y="0"/>
                </a:lnTo>
                <a:close/>
              </a:path>
              <a:path w="716280" h="716279">
                <a:moveTo>
                  <a:pt x="357979" y="403080"/>
                </a:moveTo>
                <a:lnTo>
                  <a:pt x="243114" y="518012"/>
                </a:lnTo>
                <a:lnTo>
                  <a:pt x="472870" y="518012"/>
                </a:lnTo>
                <a:lnTo>
                  <a:pt x="357979" y="403080"/>
                </a:lnTo>
                <a:close/>
              </a:path>
              <a:path w="716280" h="716279">
                <a:moveTo>
                  <a:pt x="677531" y="198027"/>
                </a:moveTo>
                <a:lnTo>
                  <a:pt x="472870" y="198027"/>
                </a:lnTo>
                <a:lnTo>
                  <a:pt x="517936" y="243100"/>
                </a:lnTo>
                <a:lnTo>
                  <a:pt x="403083" y="358045"/>
                </a:lnTo>
                <a:lnTo>
                  <a:pt x="517936" y="472939"/>
                </a:lnTo>
                <a:lnTo>
                  <a:pt x="472870" y="518012"/>
                </a:lnTo>
                <a:lnTo>
                  <a:pt x="677481" y="518012"/>
                </a:lnTo>
                <a:lnTo>
                  <a:pt x="687820" y="497407"/>
                </a:lnTo>
                <a:lnTo>
                  <a:pt x="703166" y="453224"/>
                </a:lnTo>
                <a:lnTo>
                  <a:pt x="712688" y="406628"/>
                </a:lnTo>
                <a:lnTo>
                  <a:pt x="715959" y="358045"/>
                </a:lnTo>
                <a:lnTo>
                  <a:pt x="712711" y="309444"/>
                </a:lnTo>
                <a:lnTo>
                  <a:pt x="703213" y="262865"/>
                </a:lnTo>
                <a:lnTo>
                  <a:pt x="687892" y="218695"/>
                </a:lnTo>
                <a:lnTo>
                  <a:pt x="677531" y="198027"/>
                </a:lnTo>
                <a:close/>
              </a:path>
              <a:path w="716280" h="716279">
                <a:moveTo>
                  <a:pt x="472870" y="198027"/>
                </a:moveTo>
                <a:lnTo>
                  <a:pt x="243140" y="198027"/>
                </a:lnTo>
                <a:lnTo>
                  <a:pt x="357979" y="312972"/>
                </a:lnTo>
                <a:lnTo>
                  <a:pt x="472870" y="19802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490896" y="2056654"/>
            <a:ext cx="716280" cy="716280"/>
          </a:xfrm>
          <a:custGeom>
            <a:avLst/>
            <a:gdLst/>
            <a:ahLst/>
            <a:cxnLst/>
            <a:rect l="l" t="t" r="r" b="b"/>
            <a:pathLst>
              <a:path w="716279" h="716280">
                <a:moveTo>
                  <a:pt x="358245" y="0"/>
                </a:moveTo>
                <a:lnTo>
                  <a:pt x="357968" y="0"/>
                </a:lnTo>
                <a:lnTo>
                  <a:pt x="309185" y="3282"/>
                </a:lnTo>
                <a:lnTo>
                  <a:pt x="309326" y="3282"/>
                </a:lnTo>
                <a:lnTo>
                  <a:pt x="262735" y="12814"/>
                </a:lnTo>
                <a:lnTo>
                  <a:pt x="218567" y="28168"/>
                </a:lnTo>
                <a:lnTo>
                  <a:pt x="177240" y="48919"/>
                </a:lnTo>
                <a:lnTo>
                  <a:pt x="139181" y="74639"/>
                </a:lnTo>
                <a:lnTo>
                  <a:pt x="104813" y="104902"/>
                </a:lnTo>
                <a:lnTo>
                  <a:pt x="74564" y="139281"/>
                </a:lnTo>
                <a:lnTo>
                  <a:pt x="48859" y="177350"/>
                </a:lnTo>
                <a:lnTo>
                  <a:pt x="28124" y="218683"/>
                </a:lnTo>
                <a:lnTo>
                  <a:pt x="12785" y="262852"/>
                </a:lnTo>
                <a:lnTo>
                  <a:pt x="3267" y="309439"/>
                </a:lnTo>
                <a:lnTo>
                  <a:pt x="0" y="358019"/>
                </a:lnTo>
                <a:lnTo>
                  <a:pt x="3267" y="406603"/>
                </a:lnTo>
                <a:lnTo>
                  <a:pt x="12787" y="453199"/>
                </a:lnTo>
                <a:lnTo>
                  <a:pt x="28131" y="497382"/>
                </a:lnTo>
                <a:lnTo>
                  <a:pt x="48874" y="538725"/>
                </a:lnTo>
                <a:lnTo>
                  <a:pt x="74589" y="576801"/>
                </a:lnTo>
                <a:lnTo>
                  <a:pt x="104848" y="611185"/>
                </a:lnTo>
                <a:lnTo>
                  <a:pt x="139227" y="641449"/>
                </a:lnTo>
                <a:lnTo>
                  <a:pt x="177297" y="667167"/>
                </a:lnTo>
                <a:lnTo>
                  <a:pt x="218633" y="687912"/>
                </a:lnTo>
                <a:lnTo>
                  <a:pt x="262808" y="703258"/>
                </a:lnTo>
                <a:lnTo>
                  <a:pt x="309396" y="712779"/>
                </a:lnTo>
                <a:lnTo>
                  <a:pt x="357969" y="716047"/>
                </a:lnTo>
                <a:lnTo>
                  <a:pt x="406542" y="712779"/>
                </a:lnTo>
                <a:lnTo>
                  <a:pt x="453129" y="703258"/>
                </a:lnTo>
                <a:lnTo>
                  <a:pt x="497304" y="687912"/>
                </a:lnTo>
                <a:lnTo>
                  <a:pt x="538640" y="667167"/>
                </a:lnTo>
                <a:lnTo>
                  <a:pt x="576710" y="641449"/>
                </a:lnTo>
                <a:lnTo>
                  <a:pt x="611088" y="611185"/>
                </a:lnTo>
                <a:lnTo>
                  <a:pt x="641347" y="576802"/>
                </a:lnTo>
                <a:lnTo>
                  <a:pt x="667062" y="538725"/>
                </a:lnTo>
                <a:lnTo>
                  <a:pt x="670075" y="532718"/>
                </a:lnTo>
                <a:lnTo>
                  <a:pt x="287278" y="532718"/>
                </a:lnTo>
                <a:lnTo>
                  <a:pt x="152406" y="397813"/>
                </a:lnTo>
                <a:lnTo>
                  <a:pt x="197459" y="352740"/>
                </a:lnTo>
                <a:lnTo>
                  <a:pt x="375917" y="352740"/>
                </a:lnTo>
                <a:lnTo>
                  <a:pt x="446678" y="281251"/>
                </a:lnTo>
                <a:lnTo>
                  <a:pt x="472551" y="255534"/>
                </a:lnTo>
                <a:lnTo>
                  <a:pt x="498725" y="229897"/>
                </a:lnTo>
                <a:lnTo>
                  <a:pt x="528959" y="200591"/>
                </a:lnTo>
                <a:lnTo>
                  <a:pt x="530203" y="199334"/>
                </a:lnTo>
                <a:lnTo>
                  <a:pt x="531560" y="198090"/>
                </a:lnTo>
                <a:lnTo>
                  <a:pt x="534438" y="195613"/>
                </a:lnTo>
                <a:lnTo>
                  <a:pt x="535695" y="194243"/>
                </a:lnTo>
                <a:lnTo>
                  <a:pt x="536788" y="192748"/>
                </a:lnTo>
                <a:lnTo>
                  <a:pt x="674868" y="192748"/>
                </a:lnTo>
                <a:lnTo>
                  <a:pt x="667150" y="177351"/>
                </a:lnTo>
                <a:lnTo>
                  <a:pt x="641460" y="139281"/>
                </a:lnTo>
                <a:lnTo>
                  <a:pt x="611226" y="104902"/>
                </a:lnTo>
                <a:lnTo>
                  <a:pt x="576873" y="74639"/>
                </a:lnTo>
                <a:lnTo>
                  <a:pt x="538827" y="48919"/>
                </a:lnTo>
                <a:lnTo>
                  <a:pt x="497516" y="28168"/>
                </a:lnTo>
                <a:lnTo>
                  <a:pt x="453364" y="12814"/>
                </a:lnTo>
                <a:lnTo>
                  <a:pt x="406798" y="3282"/>
                </a:lnTo>
                <a:lnTo>
                  <a:pt x="358245" y="0"/>
                </a:lnTo>
                <a:close/>
              </a:path>
              <a:path w="716279" h="716280">
                <a:moveTo>
                  <a:pt x="674868" y="192748"/>
                </a:moveTo>
                <a:lnTo>
                  <a:pt x="536788" y="192748"/>
                </a:lnTo>
                <a:lnTo>
                  <a:pt x="582483" y="237808"/>
                </a:lnTo>
                <a:lnTo>
                  <a:pt x="287278" y="532718"/>
                </a:lnTo>
                <a:lnTo>
                  <a:pt x="670075" y="532718"/>
                </a:lnTo>
                <a:lnTo>
                  <a:pt x="687804" y="497382"/>
                </a:lnTo>
                <a:lnTo>
                  <a:pt x="703148" y="453199"/>
                </a:lnTo>
                <a:lnTo>
                  <a:pt x="712667" y="406603"/>
                </a:lnTo>
                <a:lnTo>
                  <a:pt x="715935" y="358020"/>
                </a:lnTo>
                <a:lnTo>
                  <a:pt x="712778" y="310797"/>
                </a:lnTo>
                <a:lnTo>
                  <a:pt x="712688" y="309439"/>
                </a:lnTo>
                <a:lnTo>
                  <a:pt x="703189" y="262852"/>
                </a:lnTo>
                <a:lnTo>
                  <a:pt x="687868" y="218683"/>
                </a:lnTo>
                <a:lnTo>
                  <a:pt x="674868" y="192748"/>
                </a:lnTo>
                <a:close/>
              </a:path>
              <a:path w="716279" h="716280">
                <a:moveTo>
                  <a:pt x="375917" y="352740"/>
                </a:moveTo>
                <a:lnTo>
                  <a:pt x="197459" y="352740"/>
                </a:lnTo>
                <a:lnTo>
                  <a:pt x="287278" y="442572"/>
                </a:lnTo>
                <a:lnTo>
                  <a:pt x="375917" y="352740"/>
                </a:lnTo>
                <a:close/>
              </a:path>
            </a:pathLst>
          </a:custGeom>
          <a:solidFill>
            <a:srgbClr val="B7D3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90896" y="3968131"/>
            <a:ext cx="716280" cy="716280"/>
          </a:xfrm>
          <a:custGeom>
            <a:avLst/>
            <a:gdLst/>
            <a:ahLst/>
            <a:cxnLst/>
            <a:rect l="l" t="t" r="r" b="b"/>
            <a:pathLst>
              <a:path w="716279" h="716279">
                <a:moveTo>
                  <a:pt x="358245" y="0"/>
                </a:moveTo>
                <a:lnTo>
                  <a:pt x="357968" y="0"/>
                </a:lnTo>
                <a:lnTo>
                  <a:pt x="309185" y="3282"/>
                </a:lnTo>
                <a:lnTo>
                  <a:pt x="309326" y="3282"/>
                </a:lnTo>
                <a:lnTo>
                  <a:pt x="262735" y="12814"/>
                </a:lnTo>
                <a:lnTo>
                  <a:pt x="218567" y="28168"/>
                </a:lnTo>
                <a:lnTo>
                  <a:pt x="177240" y="48919"/>
                </a:lnTo>
                <a:lnTo>
                  <a:pt x="139181" y="74639"/>
                </a:lnTo>
                <a:lnTo>
                  <a:pt x="104813" y="104902"/>
                </a:lnTo>
                <a:lnTo>
                  <a:pt x="74564" y="139281"/>
                </a:lnTo>
                <a:lnTo>
                  <a:pt x="48859" y="177350"/>
                </a:lnTo>
                <a:lnTo>
                  <a:pt x="28124" y="218683"/>
                </a:lnTo>
                <a:lnTo>
                  <a:pt x="12785" y="262852"/>
                </a:lnTo>
                <a:lnTo>
                  <a:pt x="3267" y="309439"/>
                </a:lnTo>
                <a:lnTo>
                  <a:pt x="0" y="358019"/>
                </a:lnTo>
                <a:lnTo>
                  <a:pt x="3267" y="406603"/>
                </a:lnTo>
                <a:lnTo>
                  <a:pt x="12787" y="453199"/>
                </a:lnTo>
                <a:lnTo>
                  <a:pt x="28131" y="497382"/>
                </a:lnTo>
                <a:lnTo>
                  <a:pt x="48874" y="538725"/>
                </a:lnTo>
                <a:lnTo>
                  <a:pt x="74589" y="576802"/>
                </a:lnTo>
                <a:lnTo>
                  <a:pt x="104848" y="611185"/>
                </a:lnTo>
                <a:lnTo>
                  <a:pt x="139227" y="641449"/>
                </a:lnTo>
                <a:lnTo>
                  <a:pt x="177297" y="667167"/>
                </a:lnTo>
                <a:lnTo>
                  <a:pt x="218633" y="687912"/>
                </a:lnTo>
                <a:lnTo>
                  <a:pt x="262808" y="703258"/>
                </a:lnTo>
                <a:lnTo>
                  <a:pt x="309396" y="712779"/>
                </a:lnTo>
                <a:lnTo>
                  <a:pt x="357969" y="716047"/>
                </a:lnTo>
                <a:lnTo>
                  <a:pt x="406542" y="712779"/>
                </a:lnTo>
                <a:lnTo>
                  <a:pt x="453129" y="703258"/>
                </a:lnTo>
                <a:lnTo>
                  <a:pt x="497304" y="687912"/>
                </a:lnTo>
                <a:lnTo>
                  <a:pt x="538640" y="667167"/>
                </a:lnTo>
                <a:lnTo>
                  <a:pt x="576710" y="641449"/>
                </a:lnTo>
                <a:lnTo>
                  <a:pt x="611088" y="611185"/>
                </a:lnTo>
                <a:lnTo>
                  <a:pt x="641347" y="576802"/>
                </a:lnTo>
                <a:lnTo>
                  <a:pt x="667062" y="538725"/>
                </a:lnTo>
                <a:lnTo>
                  <a:pt x="670075" y="532718"/>
                </a:lnTo>
                <a:lnTo>
                  <a:pt x="287278" y="532718"/>
                </a:lnTo>
                <a:lnTo>
                  <a:pt x="152406" y="397813"/>
                </a:lnTo>
                <a:lnTo>
                  <a:pt x="197459" y="352740"/>
                </a:lnTo>
                <a:lnTo>
                  <a:pt x="375917" y="352740"/>
                </a:lnTo>
                <a:lnTo>
                  <a:pt x="446678" y="281251"/>
                </a:lnTo>
                <a:lnTo>
                  <a:pt x="472551" y="255534"/>
                </a:lnTo>
                <a:lnTo>
                  <a:pt x="498725" y="229897"/>
                </a:lnTo>
                <a:lnTo>
                  <a:pt x="528959" y="200591"/>
                </a:lnTo>
                <a:lnTo>
                  <a:pt x="530203" y="199334"/>
                </a:lnTo>
                <a:lnTo>
                  <a:pt x="531560" y="198090"/>
                </a:lnTo>
                <a:lnTo>
                  <a:pt x="534438" y="195613"/>
                </a:lnTo>
                <a:lnTo>
                  <a:pt x="535695" y="194243"/>
                </a:lnTo>
                <a:lnTo>
                  <a:pt x="536788" y="192748"/>
                </a:lnTo>
                <a:lnTo>
                  <a:pt x="674868" y="192748"/>
                </a:lnTo>
                <a:lnTo>
                  <a:pt x="667150" y="177350"/>
                </a:lnTo>
                <a:lnTo>
                  <a:pt x="641460" y="139281"/>
                </a:lnTo>
                <a:lnTo>
                  <a:pt x="611226" y="104902"/>
                </a:lnTo>
                <a:lnTo>
                  <a:pt x="576873" y="74639"/>
                </a:lnTo>
                <a:lnTo>
                  <a:pt x="538827" y="48919"/>
                </a:lnTo>
                <a:lnTo>
                  <a:pt x="497516" y="28168"/>
                </a:lnTo>
                <a:lnTo>
                  <a:pt x="453364" y="12814"/>
                </a:lnTo>
                <a:lnTo>
                  <a:pt x="406798" y="3282"/>
                </a:lnTo>
                <a:lnTo>
                  <a:pt x="358245" y="0"/>
                </a:lnTo>
                <a:close/>
              </a:path>
              <a:path w="716279" h="716279">
                <a:moveTo>
                  <a:pt x="674868" y="192748"/>
                </a:moveTo>
                <a:lnTo>
                  <a:pt x="536788" y="192748"/>
                </a:lnTo>
                <a:lnTo>
                  <a:pt x="582483" y="237808"/>
                </a:lnTo>
                <a:lnTo>
                  <a:pt x="287278" y="532718"/>
                </a:lnTo>
                <a:lnTo>
                  <a:pt x="670075" y="532718"/>
                </a:lnTo>
                <a:lnTo>
                  <a:pt x="687804" y="497382"/>
                </a:lnTo>
                <a:lnTo>
                  <a:pt x="703148" y="453199"/>
                </a:lnTo>
                <a:lnTo>
                  <a:pt x="712667" y="406603"/>
                </a:lnTo>
                <a:lnTo>
                  <a:pt x="715935" y="358020"/>
                </a:lnTo>
                <a:lnTo>
                  <a:pt x="712778" y="310797"/>
                </a:lnTo>
                <a:lnTo>
                  <a:pt x="712688" y="309439"/>
                </a:lnTo>
                <a:lnTo>
                  <a:pt x="703189" y="262852"/>
                </a:lnTo>
                <a:lnTo>
                  <a:pt x="687868" y="218683"/>
                </a:lnTo>
                <a:lnTo>
                  <a:pt x="674868" y="192748"/>
                </a:lnTo>
                <a:close/>
              </a:path>
              <a:path w="716279" h="716279">
                <a:moveTo>
                  <a:pt x="375917" y="352740"/>
                </a:moveTo>
                <a:lnTo>
                  <a:pt x="197459" y="352740"/>
                </a:lnTo>
                <a:lnTo>
                  <a:pt x="287278" y="442572"/>
                </a:lnTo>
                <a:lnTo>
                  <a:pt x="375917" y="352740"/>
                </a:lnTo>
                <a:close/>
              </a:path>
            </a:pathLst>
          </a:custGeom>
          <a:solidFill>
            <a:srgbClr val="B7D331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62"/>
            <a:ext cx="12189460" cy="6859905"/>
          </a:xfrm>
          <a:custGeom>
            <a:avLst/>
            <a:gdLst/>
            <a:ahLst/>
            <a:cxnLst/>
            <a:rect l="l" t="t" r="r" b="b"/>
            <a:pathLst>
              <a:path w="12189460" h="6859905">
                <a:moveTo>
                  <a:pt x="12188952" y="0"/>
                </a:moveTo>
                <a:lnTo>
                  <a:pt x="0" y="0"/>
                </a:lnTo>
                <a:lnTo>
                  <a:pt x="0" y="6859778"/>
                </a:lnTo>
                <a:lnTo>
                  <a:pt x="12188952" y="6859778"/>
                </a:lnTo>
                <a:lnTo>
                  <a:pt x="12188952" y="0"/>
                </a:lnTo>
                <a:close/>
              </a:path>
            </a:pathLst>
          </a:custGeom>
          <a:solidFill>
            <a:srgbClr val="30303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6900"/>
            <a:ext cx="704087" cy="97839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90955" y="247002"/>
            <a:ext cx="11096625" cy="1069975"/>
            <a:chOff x="790955" y="247002"/>
            <a:chExt cx="11096625" cy="10699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85632" y="247002"/>
              <a:ext cx="3401568" cy="106973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90955" y="1230122"/>
              <a:ext cx="9456420" cy="0"/>
            </a:xfrm>
            <a:custGeom>
              <a:avLst/>
              <a:gdLst/>
              <a:ahLst/>
              <a:cxnLst/>
              <a:rect l="l" t="t" r="r" b="b"/>
              <a:pathLst>
                <a:path w="9456420" h="0">
                  <a:moveTo>
                    <a:pt x="94559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780935" y="3142234"/>
            <a:ext cx="2204085" cy="185420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65"/>
              </a:spcBef>
            </a:pPr>
            <a:r>
              <a:rPr dirty="0" sz="2350" b="1">
                <a:solidFill>
                  <a:srgbClr val="B7D331"/>
                </a:solidFill>
                <a:latin typeface="Arial"/>
                <a:cs typeface="Arial"/>
              </a:rPr>
              <a:t>1.</a:t>
            </a:r>
            <a:r>
              <a:rPr dirty="0" sz="2350" spc="80" b="1">
                <a:solidFill>
                  <a:srgbClr val="B7D331"/>
                </a:solidFill>
                <a:latin typeface="Arial"/>
                <a:cs typeface="Arial"/>
              </a:rPr>
              <a:t>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Assuming</a:t>
            </a:r>
            <a:r>
              <a:rPr dirty="0" sz="235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domino</a:t>
            </a:r>
            <a:r>
              <a:rPr dirty="0" sz="235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-10">
                <a:solidFill>
                  <a:srgbClr val="FFFFFF"/>
                </a:solidFill>
                <a:latin typeface="Arial"/>
                <a:cs typeface="Arial"/>
              </a:rPr>
              <a:t>effect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35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adoption</a:t>
            </a:r>
            <a:r>
              <a:rPr dirty="0" sz="235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-2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external</a:t>
            </a:r>
            <a:r>
              <a:rPr dirty="0" sz="235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-10">
                <a:solidFill>
                  <a:srgbClr val="FFFFFF"/>
                </a:solidFill>
                <a:latin typeface="Arial"/>
                <a:cs typeface="Arial"/>
              </a:rPr>
              <a:t>global standards</a:t>
            </a:r>
            <a:endParaRPr sz="2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02530" y="3142234"/>
            <a:ext cx="3056890" cy="185420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65"/>
              </a:spcBef>
            </a:pPr>
            <a:r>
              <a:rPr dirty="0" sz="2350" b="1">
                <a:solidFill>
                  <a:srgbClr val="B7D331"/>
                </a:solidFill>
                <a:latin typeface="Arial"/>
                <a:cs typeface="Arial"/>
              </a:rPr>
              <a:t>2.</a:t>
            </a:r>
            <a:r>
              <a:rPr dirty="0" sz="2350" spc="40" b="1">
                <a:solidFill>
                  <a:srgbClr val="B7D331"/>
                </a:solidFill>
                <a:latin typeface="Arial"/>
                <a:cs typeface="Arial"/>
              </a:rPr>
              <a:t>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Managing</a:t>
            </a:r>
            <a:r>
              <a:rPr dirty="0" sz="235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-10">
                <a:solidFill>
                  <a:srgbClr val="FFFFFF"/>
                </a:solidFill>
                <a:latin typeface="Arial"/>
                <a:cs typeface="Arial"/>
              </a:rPr>
              <a:t>remote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dirty="0" sz="235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-10">
                <a:solidFill>
                  <a:srgbClr val="FFFFFF"/>
                </a:solidFill>
                <a:latin typeface="Arial"/>
                <a:cs typeface="Arial"/>
              </a:rPr>
              <a:t>principals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directing</a:t>
            </a:r>
            <a:r>
              <a:rPr dirty="0" sz="235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-10">
                <a:solidFill>
                  <a:srgbClr val="FFFFFF"/>
                </a:solidFill>
                <a:latin typeface="Arial"/>
                <a:cs typeface="Arial"/>
              </a:rPr>
              <a:t>African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market</a:t>
            </a:r>
            <a:r>
              <a:rPr dirty="0" sz="235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strategies</a:t>
            </a:r>
            <a:r>
              <a:rPr dirty="0" sz="235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-2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dirty="0" sz="2350" spc="-10">
                <a:solidFill>
                  <a:srgbClr val="FFFFFF"/>
                </a:solidFill>
                <a:latin typeface="Arial"/>
                <a:cs typeface="Arial"/>
              </a:rPr>
              <a:t>abroad.</a:t>
            </a:r>
            <a:endParaRPr sz="2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58556" y="3142234"/>
            <a:ext cx="3416935" cy="331914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65"/>
              </a:spcBef>
            </a:pPr>
            <a:r>
              <a:rPr dirty="0" sz="2350" b="1">
                <a:solidFill>
                  <a:srgbClr val="B7D331"/>
                </a:solidFill>
                <a:latin typeface="Arial"/>
                <a:cs typeface="Arial"/>
              </a:rPr>
              <a:t>3.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Over-reliance on </a:t>
            </a:r>
            <a:r>
              <a:rPr dirty="0" sz="2350" spc="-20">
                <a:solidFill>
                  <a:srgbClr val="FFFFFF"/>
                </a:solidFill>
                <a:latin typeface="Arial"/>
                <a:cs typeface="Arial"/>
              </a:rPr>
              <a:t>peer-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to-peer</a:t>
            </a:r>
            <a:r>
              <a:rPr dirty="0" sz="235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-10">
                <a:solidFill>
                  <a:srgbClr val="FFFFFF"/>
                </a:solidFill>
                <a:latin typeface="Arial"/>
                <a:cs typeface="Arial"/>
              </a:rPr>
              <a:t>government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comparisons</a:t>
            </a:r>
            <a:r>
              <a:rPr dirty="0" sz="235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-50" b="1">
                <a:solidFill>
                  <a:srgbClr val="FFFFFF"/>
                </a:solidFill>
                <a:latin typeface="Arial"/>
                <a:cs typeface="Arial"/>
              </a:rPr>
              <a:t>+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underappreciation</a:t>
            </a:r>
            <a:r>
              <a:rPr dirty="0" sz="235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-2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political</a:t>
            </a:r>
            <a:r>
              <a:rPr dirty="0" sz="235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35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-10">
                <a:solidFill>
                  <a:srgbClr val="FFFFFF"/>
                </a:solidFill>
                <a:latin typeface="Arial"/>
                <a:cs typeface="Arial"/>
              </a:rPr>
              <a:t>institutional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diversity within </a:t>
            </a:r>
            <a:r>
              <a:rPr dirty="0" sz="2350" spc="-20">
                <a:solidFill>
                  <a:srgbClr val="FFFFFF"/>
                </a:solidFill>
                <a:latin typeface="Arial"/>
                <a:cs typeface="Arial"/>
              </a:rPr>
              <a:t>sub-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regions</a:t>
            </a:r>
            <a:r>
              <a:rPr dirty="0" sz="235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nationally</a:t>
            </a:r>
            <a:r>
              <a:rPr dirty="0" sz="235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-25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regionally</a:t>
            </a:r>
            <a:r>
              <a:rPr dirty="0" sz="235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-10">
                <a:solidFill>
                  <a:srgbClr val="FFFFFF"/>
                </a:solidFill>
                <a:latin typeface="Arial"/>
                <a:cs typeface="Arial"/>
              </a:rPr>
              <a:t>without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contextual</a:t>
            </a:r>
            <a:r>
              <a:rPr dirty="0" sz="235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-10">
                <a:solidFill>
                  <a:srgbClr val="FFFFFF"/>
                </a:solidFill>
                <a:latin typeface="Arial"/>
                <a:cs typeface="Arial"/>
              </a:rPr>
              <a:t>location</a:t>
            </a:r>
            <a:endParaRPr sz="2350">
              <a:latin typeface="Arial"/>
              <a:cs typeface="Arial"/>
            </a:endParaRPr>
          </a:p>
        </p:txBody>
      </p: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CFDA9B"/>
                </a:solidFill>
              </a:rPr>
              <a:t>Three</a:t>
            </a:r>
            <a:r>
              <a:rPr dirty="0" spc="-10">
                <a:solidFill>
                  <a:srgbClr val="CFDA9B"/>
                </a:solidFill>
              </a:rPr>
              <a:t> </a:t>
            </a:r>
            <a:r>
              <a:rPr dirty="0">
                <a:solidFill>
                  <a:srgbClr val="CFDA9B"/>
                </a:solidFill>
              </a:rPr>
              <a:t>Key</a:t>
            </a:r>
            <a:r>
              <a:rPr dirty="0" spc="-65">
                <a:solidFill>
                  <a:srgbClr val="CFDA9B"/>
                </a:solidFill>
              </a:rPr>
              <a:t> </a:t>
            </a:r>
            <a:r>
              <a:rPr dirty="0" spc="-10">
                <a:solidFill>
                  <a:srgbClr val="CFDA9B"/>
                </a:solidFill>
              </a:rPr>
              <a:t>Challenges</a:t>
            </a:r>
          </a:p>
        </p:txBody>
      </p:sp>
      <p:sp>
        <p:nvSpPr>
          <p:cNvPr id="11" name="object 11"/>
          <p:cNvSpPr/>
          <p:nvPr/>
        </p:nvSpPr>
        <p:spPr>
          <a:xfrm>
            <a:off x="899556" y="2275261"/>
            <a:ext cx="386715" cy="773430"/>
          </a:xfrm>
          <a:custGeom>
            <a:avLst/>
            <a:gdLst/>
            <a:ahLst/>
            <a:cxnLst/>
            <a:rect l="l" t="t" r="r" b="b"/>
            <a:pathLst>
              <a:path w="386715" h="773430">
                <a:moveTo>
                  <a:pt x="348742" y="0"/>
                </a:moveTo>
                <a:lnTo>
                  <a:pt x="37701" y="0"/>
                </a:lnTo>
                <a:lnTo>
                  <a:pt x="2962" y="23029"/>
                </a:lnTo>
                <a:lnTo>
                  <a:pt x="0" y="37707"/>
                </a:lnTo>
                <a:lnTo>
                  <a:pt x="0" y="735297"/>
                </a:lnTo>
                <a:lnTo>
                  <a:pt x="23025" y="770041"/>
                </a:lnTo>
                <a:lnTo>
                  <a:pt x="348742" y="773004"/>
                </a:lnTo>
                <a:lnTo>
                  <a:pt x="363418" y="770041"/>
                </a:lnTo>
                <a:lnTo>
                  <a:pt x="375402" y="761960"/>
                </a:lnTo>
                <a:lnTo>
                  <a:pt x="383481" y="749974"/>
                </a:lnTo>
                <a:lnTo>
                  <a:pt x="386444" y="735297"/>
                </a:lnTo>
                <a:lnTo>
                  <a:pt x="386444" y="725870"/>
                </a:lnTo>
                <a:lnTo>
                  <a:pt x="296902" y="725870"/>
                </a:lnTo>
                <a:lnTo>
                  <a:pt x="284059" y="723277"/>
                </a:lnTo>
                <a:lnTo>
                  <a:pt x="273574" y="716207"/>
                </a:lnTo>
                <a:lnTo>
                  <a:pt x="266505" y="705719"/>
                </a:lnTo>
                <a:lnTo>
                  <a:pt x="263913" y="692875"/>
                </a:lnTo>
                <a:lnTo>
                  <a:pt x="266505" y="680031"/>
                </a:lnTo>
                <a:lnTo>
                  <a:pt x="273574" y="669543"/>
                </a:lnTo>
                <a:lnTo>
                  <a:pt x="284059" y="662473"/>
                </a:lnTo>
                <a:lnTo>
                  <a:pt x="296902" y="659881"/>
                </a:lnTo>
                <a:lnTo>
                  <a:pt x="386444" y="659881"/>
                </a:lnTo>
                <a:lnTo>
                  <a:pt x="386444" y="622173"/>
                </a:lnTo>
                <a:lnTo>
                  <a:pt x="193222" y="622173"/>
                </a:lnTo>
                <a:lnTo>
                  <a:pt x="160232" y="589179"/>
                </a:lnTo>
                <a:lnTo>
                  <a:pt x="162824" y="576335"/>
                </a:lnTo>
                <a:lnTo>
                  <a:pt x="169894" y="565848"/>
                </a:lnTo>
                <a:lnTo>
                  <a:pt x="180379" y="558777"/>
                </a:lnTo>
                <a:lnTo>
                  <a:pt x="193222" y="556185"/>
                </a:lnTo>
                <a:lnTo>
                  <a:pt x="386444" y="556185"/>
                </a:lnTo>
                <a:lnTo>
                  <a:pt x="386444" y="518478"/>
                </a:lnTo>
                <a:lnTo>
                  <a:pt x="89541" y="518477"/>
                </a:lnTo>
                <a:lnTo>
                  <a:pt x="56552" y="485483"/>
                </a:lnTo>
                <a:lnTo>
                  <a:pt x="59144" y="472639"/>
                </a:lnTo>
                <a:lnTo>
                  <a:pt x="66213" y="462152"/>
                </a:lnTo>
                <a:lnTo>
                  <a:pt x="76699" y="455082"/>
                </a:lnTo>
                <a:lnTo>
                  <a:pt x="89541" y="452489"/>
                </a:lnTo>
                <a:lnTo>
                  <a:pt x="386444" y="452489"/>
                </a:lnTo>
                <a:lnTo>
                  <a:pt x="386444" y="400642"/>
                </a:lnTo>
                <a:lnTo>
                  <a:pt x="37701" y="400642"/>
                </a:lnTo>
                <a:lnTo>
                  <a:pt x="37701" y="372361"/>
                </a:lnTo>
                <a:lnTo>
                  <a:pt x="386444" y="372361"/>
                </a:lnTo>
                <a:lnTo>
                  <a:pt x="386444" y="320513"/>
                </a:lnTo>
                <a:lnTo>
                  <a:pt x="89541" y="320513"/>
                </a:lnTo>
                <a:lnTo>
                  <a:pt x="56552" y="287519"/>
                </a:lnTo>
                <a:lnTo>
                  <a:pt x="59144" y="274675"/>
                </a:lnTo>
                <a:lnTo>
                  <a:pt x="66213" y="264188"/>
                </a:lnTo>
                <a:lnTo>
                  <a:pt x="76699" y="257117"/>
                </a:lnTo>
                <a:lnTo>
                  <a:pt x="89541" y="254525"/>
                </a:lnTo>
                <a:lnTo>
                  <a:pt x="386444" y="254525"/>
                </a:lnTo>
                <a:lnTo>
                  <a:pt x="386444" y="216818"/>
                </a:lnTo>
                <a:lnTo>
                  <a:pt x="193222" y="216818"/>
                </a:lnTo>
                <a:lnTo>
                  <a:pt x="160232" y="183824"/>
                </a:lnTo>
                <a:lnTo>
                  <a:pt x="162824" y="170979"/>
                </a:lnTo>
                <a:lnTo>
                  <a:pt x="169893" y="160492"/>
                </a:lnTo>
                <a:lnTo>
                  <a:pt x="180379" y="153422"/>
                </a:lnTo>
                <a:lnTo>
                  <a:pt x="193222" y="150830"/>
                </a:lnTo>
                <a:lnTo>
                  <a:pt x="386444" y="150830"/>
                </a:lnTo>
                <a:lnTo>
                  <a:pt x="386444" y="113122"/>
                </a:lnTo>
                <a:lnTo>
                  <a:pt x="89541" y="113122"/>
                </a:lnTo>
                <a:lnTo>
                  <a:pt x="56552" y="80128"/>
                </a:lnTo>
                <a:lnTo>
                  <a:pt x="59144" y="67284"/>
                </a:lnTo>
                <a:lnTo>
                  <a:pt x="66213" y="56796"/>
                </a:lnTo>
                <a:lnTo>
                  <a:pt x="76699" y="49726"/>
                </a:lnTo>
                <a:lnTo>
                  <a:pt x="89541" y="47134"/>
                </a:lnTo>
                <a:lnTo>
                  <a:pt x="386444" y="47134"/>
                </a:lnTo>
                <a:lnTo>
                  <a:pt x="386444" y="37707"/>
                </a:lnTo>
                <a:lnTo>
                  <a:pt x="383481" y="23029"/>
                </a:lnTo>
                <a:lnTo>
                  <a:pt x="375402" y="11043"/>
                </a:lnTo>
                <a:lnTo>
                  <a:pt x="363418" y="2963"/>
                </a:lnTo>
                <a:lnTo>
                  <a:pt x="348742" y="0"/>
                </a:lnTo>
                <a:close/>
              </a:path>
              <a:path w="386715" h="773430">
                <a:moveTo>
                  <a:pt x="386444" y="659881"/>
                </a:moveTo>
                <a:lnTo>
                  <a:pt x="296902" y="659881"/>
                </a:lnTo>
                <a:lnTo>
                  <a:pt x="309739" y="662473"/>
                </a:lnTo>
                <a:lnTo>
                  <a:pt x="320225" y="669543"/>
                </a:lnTo>
                <a:lnTo>
                  <a:pt x="327297" y="680031"/>
                </a:lnTo>
                <a:lnTo>
                  <a:pt x="329891" y="692875"/>
                </a:lnTo>
                <a:lnTo>
                  <a:pt x="327297" y="705719"/>
                </a:lnTo>
                <a:lnTo>
                  <a:pt x="320225" y="716207"/>
                </a:lnTo>
                <a:lnTo>
                  <a:pt x="309739" y="723277"/>
                </a:lnTo>
                <a:lnTo>
                  <a:pt x="296902" y="725870"/>
                </a:lnTo>
                <a:lnTo>
                  <a:pt x="386444" y="725870"/>
                </a:lnTo>
                <a:lnTo>
                  <a:pt x="386444" y="659881"/>
                </a:lnTo>
                <a:close/>
              </a:path>
              <a:path w="386715" h="773430">
                <a:moveTo>
                  <a:pt x="386444" y="556185"/>
                </a:moveTo>
                <a:lnTo>
                  <a:pt x="193222" y="556185"/>
                </a:lnTo>
                <a:lnTo>
                  <a:pt x="206058" y="558777"/>
                </a:lnTo>
                <a:lnTo>
                  <a:pt x="216545" y="565848"/>
                </a:lnTo>
                <a:lnTo>
                  <a:pt x="223617" y="576335"/>
                </a:lnTo>
                <a:lnTo>
                  <a:pt x="226211" y="589179"/>
                </a:lnTo>
                <a:lnTo>
                  <a:pt x="223617" y="602023"/>
                </a:lnTo>
                <a:lnTo>
                  <a:pt x="216545" y="612511"/>
                </a:lnTo>
                <a:lnTo>
                  <a:pt x="206058" y="619581"/>
                </a:lnTo>
                <a:lnTo>
                  <a:pt x="193222" y="622173"/>
                </a:lnTo>
                <a:lnTo>
                  <a:pt x="386444" y="622173"/>
                </a:lnTo>
                <a:lnTo>
                  <a:pt x="386444" y="556185"/>
                </a:lnTo>
                <a:close/>
              </a:path>
              <a:path w="386715" h="773430">
                <a:moveTo>
                  <a:pt x="386444" y="452489"/>
                </a:moveTo>
                <a:lnTo>
                  <a:pt x="89541" y="452489"/>
                </a:lnTo>
                <a:lnTo>
                  <a:pt x="102384" y="455082"/>
                </a:lnTo>
                <a:lnTo>
                  <a:pt x="112869" y="462152"/>
                </a:lnTo>
                <a:lnTo>
                  <a:pt x="119939" y="472639"/>
                </a:lnTo>
                <a:lnTo>
                  <a:pt x="122531" y="485483"/>
                </a:lnTo>
                <a:lnTo>
                  <a:pt x="119939" y="498328"/>
                </a:lnTo>
                <a:lnTo>
                  <a:pt x="112869" y="508815"/>
                </a:lnTo>
                <a:lnTo>
                  <a:pt x="102384" y="515885"/>
                </a:lnTo>
                <a:lnTo>
                  <a:pt x="89541" y="518477"/>
                </a:lnTo>
                <a:lnTo>
                  <a:pt x="386444" y="518478"/>
                </a:lnTo>
                <a:lnTo>
                  <a:pt x="386444" y="452489"/>
                </a:lnTo>
                <a:close/>
              </a:path>
              <a:path w="386715" h="773430">
                <a:moveTo>
                  <a:pt x="386444" y="372361"/>
                </a:moveTo>
                <a:lnTo>
                  <a:pt x="348742" y="372361"/>
                </a:lnTo>
                <a:lnTo>
                  <a:pt x="348742" y="400642"/>
                </a:lnTo>
                <a:lnTo>
                  <a:pt x="386444" y="400642"/>
                </a:lnTo>
                <a:lnTo>
                  <a:pt x="386444" y="372361"/>
                </a:lnTo>
                <a:close/>
              </a:path>
              <a:path w="386715" h="773430">
                <a:moveTo>
                  <a:pt x="296902" y="254525"/>
                </a:moveTo>
                <a:lnTo>
                  <a:pt x="89541" y="254525"/>
                </a:lnTo>
                <a:lnTo>
                  <a:pt x="102384" y="257117"/>
                </a:lnTo>
                <a:lnTo>
                  <a:pt x="112869" y="264188"/>
                </a:lnTo>
                <a:lnTo>
                  <a:pt x="119939" y="274675"/>
                </a:lnTo>
                <a:lnTo>
                  <a:pt x="122531" y="287519"/>
                </a:lnTo>
                <a:lnTo>
                  <a:pt x="119939" y="300363"/>
                </a:lnTo>
                <a:lnTo>
                  <a:pt x="112869" y="310851"/>
                </a:lnTo>
                <a:lnTo>
                  <a:pt x="102384" y="317921"/>
                </a:lnTo>
                <a:lnTo>
                  <a:pt x="89541" y="320513"/>
                </a:lnTo>
                <a:lnTo>
                  <a:pt x="296902" y="320513"/>
                </a:lnTo>
                <a:lnTo>
                  <a:pt x="284059" y="317921"/>
                </a:lnTo>
                <a:lnTo>
                  <a:pt x="273574" y="310851"/>
                </a:lnTo>
                <a:lnTo>
                  <a:pt x="266505" y="300363"/>
                </a:lnTo>
                <a:lnTo>
                  <a:pt x="263913" y="287519"/>
                </a:lnTo>
                <a:lnTo>
                  <a:pt x="266505" y="274675"/>
                </a:lnTo>
                <a:lnTo>
                  <a:pt x="273574" y="264188"/>
                </a:lnTo>
                <a:lnTo>
                  <a:pt x="284059" y="257118"/>
                </a:lnTo>
                <a:lnTo>
                  <a:pt x="296902" y="254525"/>
                </a:lnTo>
                <a:close/>
              </a:path>
              <a:path w="386715" h="773430">
                <a:moveTo>
                  <a:pt x="386444" y="254525"/>
                </a:moveTo>
                <a:lnTo>
                  <a:pt x="296902" y="254525"/>
                </a:lnTo>
                <a:lnTo>
                  <a:pt x="309739" y="257118"/>
                </a:lnTo>
                <a:lnTo>
                  <a:pt x="320225" y="264188"/>
                </a:lnTo>
                <a:lnTo>
                  <a:pt x="327297" y="274675"/>
                </a:lnTo>
                <a:lnTo>
                  <a:pt x="329891" y="287519"/>
                </a:lnTo>
                <a:lnTo>
                  <a:pt x="327297" y="300363"/>
                </a:lnTo>
                <a:lnTo>
                  <a:pt x="320225" y="310851"/>
                </a:lnTo>
                <a:lnTo>
                  <a:pt x="309739" y="317921"/>
                </a:lnTo>
                <a:lnTo>
                  <a:pt x="296902" y="320513"/>
                </a:lnTo>
                <a:lnTo>
                  <a:pt x="386444" y="320513"/>
                </a:lnTo>
                <a:lnTo>
                  <a:pt x="386444" y="254525"/>
                </a:lnTo>
                <a:close/>
              </a:path>
              <a:path w="386715" h="773430">
                <a:moveTo>
                  <a:pt x="386444" y="150830"/>
                </a:moveTo>
                <a:lnTo>
                  <a:pt x="193222" y="150830"/>
                </a:lnTo>
                <a:lnTo>
                  <a:pt x="206058" y="153422"/>
                </a:lnTo>
                <a:lnTo>
                  <a:pt x="216545" y="160492"/>
                </a:lnTo>
                <a:lnTo>
                  <a:pt x="223617" y="170979"/>
                </a:lnTo>
                <a:lnTo>
                  <a:pt x="226211" y="183824"/>
                </a:lnTo>
                <a:lnTo>
                  <a:pt x="223617" y="196668"/>
                </a:lnTo>
                <a:lnTo>
                  <a:pt x="216545" y="207155"/>
                </a:lnTo>
                <a:lnTo>
                  <a:pt x="206058" y="214225"/>
                </a:lnTo>
                <a:lnTo>
                  <a:pt x="193222" y="216818"/>
                </a:lnTo>
                <a:lnTo>
                  <a:pt x="386444" y="216818"/>
                </a:lnTo>
                <a:lnTo>
                  <a:pt x="386444" y="150830"/>
                </a:lnTo>
                <a:close/>
              </a:path>
              <a:path w="386715" h="773430">
                <a:moveTo>
                  <a:pt x="296902" y="47134"/>
                </a:moveTo>
                <a:lnTo>
                  <a:pt x="89541" y="47134"/>
                </a:lnTo>
                <a:lnTo>
                  <a:pt x="102384" y="49726"/>
                </a:lnTo>
                <a:lnTo>
                  <a:pt x="112869" y="56796"/>
                </a:lnTo>
                <a:lnTo>
                  <a:pt x="119939" y="67284"/>
                </a:lnTo>
                <a:lnTo>
                  <a:pt x="122531" y="80128"/>
                </a:lnTo>
                <a:lnTo>
                  <a:pt x="119939" y="92972"/>
                </a:lnTo>
                <a:lnTo>
                  <a:pt x="112869" y="103459"/>
                </a:lnTo>
                <a:lnTo>
                  <a:pt x="102384" y="110530"/>
                </a:lnTo>
                <a:lnTo>
                  <a:pt x="89541" y="113122"/>
                </a:lnTo>
                <a:lnTo>
                  <a:pt x="296902" y="113122"/>
                </a:lnTo>
                <a:lnTo>
                  <a:pt x="284059" y="110530"/>
                </a:lnTo>
                <a:lnTo>
                  <a:pt x="273574" y="103460"/>
                </a:lnTo>
                <a:lnTo>
                  <a:pt x="266504" y="92972"/>
                </a:lnTo>
                <a:lnTo>
                  <a:pt x="263912" y="80128"/>
                </a:lnTo>
                <a:lnTo>
                  <a:pt x="266504" y="67284"/>
                </a:lnTo>
                <a:lnTo>
                  <a:pt x="273574" y="56796"/>
                </a:lnTo>
                <a:lnTo>
                  <a:pt x="284059" y="49726"/>
                </a:lnTo>
                <a:lnTo>
                  <a:pt x="296902" y="47134"/>
                </a:lnTo>
                <a:close/>
              </a:path>
              <a:path w="386715" h="773430">
                <a:moveTo>
                  <a:pt x="386444" y="47134"/>
                </a:moveTo>
                <a:lnTo>
                  <a:pt x="296902" y="47134"/>
                </a:lnTo>
                <a:lnTo>
                  <a:pt x="309739" y="49726"/>
                </a:lnTo>
                <a:lnTo>
                  <a:pt x="320225" y="56797"/>
                </a:lnTo>
                <a:lnTo>
                  <a:pt x="327297" y="67284"/>
                </a:lnTo>
                <a:lnTo>
                  <a:pt x="329891" y="80128"/>
                </a:lnTo>
                <a:lnTo>
                  <a:pt x="327297" y="92972"/>
                </a:lnTo>
                <a:lnTo>
                  <a:pt x="320225" y="103460"/>
                </a:lnTo>
                <a:lnTo>
                  <a:pt x="309739" y="110530"/>
                </a:lnTo>
                <a:lnTo>
                  <a:pt x="296902" y="113122"/>
                </a:lnTo>
                <a:lnTo>
                  <a:pt x="386444" y="113122"/>
                </a:lnTo>
                <a:lnTo>
                  <a:pt x="386444" y="47134"/>
                </a:lnTo>
                <a:close/>
              </a:path>
            </a:pathLst>
          </a:custGeom>
          <a:solidFill>
            <a:srgbClr val="B7D3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632500" y="2288082"/>
            <a:ext cx="794385" cy="528320"/>
          </a:xfrm>
          <a:custGeom>
            <a:avLst/>
            <a:gdLst/>
            <a:ahLst/>
            <a:cxnLst/>
            <a:rect l="l" t="t" r="r" b="b"/>
            <a:pathLst>
              <a:path w="794385" h="528319">
                <a:moveTo>
                  <a:pt x="180125" y="0"/>
                </a:moveTo>
                <a:lnTo>
                  <a:pt x="134749" y="22683"/>
                </a:lnTo>
                <a:lnTo>
                  <a:pt x="90346" y="82485"/>
                </a:lnTo>
                <a:lnTo>
                  <a:pt x="69752" y="122438"/>
                </a:lnTo>
                <a:lnTo>
                  <a:pt x="50891" y="167032"/>
                </a:lnTo>
                <a:lnTo>
                  <a:pt x="34262" y="214719"/>
                </a:lnTo>
                <a:lnTo>
                  <a:pt x="20361" y="263952"/>
                </a:lnTo>
                <a:lnTo>
                  <a:pt x="9686" y="313185"/>
                </a:lnTo>
                <a:lnTo>
                  <a:pt x="2733" y="360872"/>
                </a:lnTo>
                <a:lnTo>
                  <a:pt x="0" y="405465"/>
                </a:lnTo>
                <a:lnTo>
                  <a:pt x="1982" y="445419"/>
                </a:lnTo>
                <a:lnTo>
                  <a:pt x="9179" y="479187"/>
                </a:lnTo>
                <a:lnTo>
                  <a:pt x="22086" y="505221"/>
                </a:lnTo>
                <a:lnTo>
                  <a:pt x="41200" y="521976"/>
                </a:lnTo>
                <a:lnTo>
                  <a:pt x="67020" y="527904"/>
                </a:lnTo>
                <a:lnTo>
                  <a:pt x="104810" y="524209"/>
                </a:lnTo>
                <a:lnTo>
                  <a:pt x="133631" y="514179"/>
                </a:lnTo>
                <a:lnTo>
                  <a:pt x="156446" y="499397"/>
                </a:lnTo>
                <a:lnTo>
                  <a:pt x="176219" y="481449"/>
                </a:lnTo>
                <a:lnTo>
                  <a:pt x="195913" y="461916"/>
                </a:lnTo>
                <a:lnTo>
                  <a:pt x="218490" y="442384"/>
                </a:lnTo>
                <a:lnTo>
                  <a:pt x="246916" y="424435"/>
                </a:lnTo>
                <a:lnTo>
                  <a:pt x="284152" y="409654"/>
                </a:lnTo>
                <a:lnTo>
                  <a:pt x="333163" y="399623"/>
                </a:lnTo>
                <a:lnTo>
                  <a:pt x="396911" y="395928"/>
                </a:lnTo>
                <a:lnTo>
                  <a:pt x="793236" y="395928"/>
                </a:lnTo>
                <a:lnTo>
                  <a:pt x="791087" y="360872"/>
                </a:lnTo>
                <a:lnTo>
                  <a:pt x="784133" y="313185"/>
                </a:lnTo>
                <a:lnTo>
                  <a:pt x="783678" y="311086"/>
                </a:lnTo>
                <a:lnTo>
                  <a:pt x="575995" y="311086"/>
                </a:lnTo>
                <a:lnTo>
                  <a:pt x="564816" y="308921"/>
                </a:lnTo>
                <a:lnTo>
                  <a:pt x="555848" y="302956"/>
                </a:lnTo>
                <a:lnTo>
                  <a:pt x="554986" y="301659"/>
                </a:lnTo>
                <a:lnTo>
                  <a:pt x="217827" y="301659"/>
                </a:lnTo>
                <a:lnTo>
                  <a:pt x="198976" y="245098"/>
                </a:lnTo>
                <a:lnTo>
                  <a:pt x="161274" y="245098"/>
                </a:lnTo>
                <a:lnTo>
                  <a:pt x="153955" y="243610"/>
                </a:lnTo>
                <a:lnTo>
                  <a:pt x="147961" y="239560"/>
                </a:lnTo>
                <a:lnTo>
                  <a:pt x="143911" y="233565"/>
                </a:lnTo>
                <a:lnTo>
                  <a:pt x="142423" y="226244"/>
                </a:lnTo>
                <a:lnTo>
                  <a:pt x="143911" y="218924"/>
                </a:lnTo>
                <a:lnTo>
                  <a:pt x="147961" y="212929"/>
                </a:lnTo>
                <a:lnTo>
                  <a:pt x="153955" y="208878"/>
                </a:lnTo>
                <a:lnTo>
                  <a:pt x="161274" y="207391"/>
                </a:lnTo>
                <a:lnTo>
                  <a:pt x="198976" y="207391"/>
                </a:lnTo>
                <a:lnTo>
                  <a:pt x="198976" y="169683"/>
                </a:lnTo>
                <a:lnTo>
                  <a:pt x="200463" y="162363"/>
                </a:lnTo>
                <a:lnTo>
                  <a:pt x="204513" y="156368"/>
                </a:lnTo>
                <a:lnTo>
                  <a:pt x="210507" y="152317"/>
                </a:lnTo>
                <a:lnTo>
                  <a:pt x="217827" y="150829"/>
                </a:lnTo>
                <a:lnTo>
                  <a:pt x="554986" y="150829"/>
                </a:lnTo>
                <a:lnTo>
                  <a:pt x="555848" y="149533"/>
                </a:lnTo>
                <a:lnTo>
                  <a:pt x="564816" y="143568"/>
                </a:lnTo>
                <a:lnTo>
                  <a:pt x="575994" y="141403"/>
                </a:lnTo>
                <a:lnTo>
                  <a:pt x="732089" y="141403"/>
                </a:lnTo>
                <a:lnTo>
                  <a:pt x="724068" y="122438"/>
                </a:lnTo>
                <a:lnTo>
                  <a:pt x="703474" y="82485"/>
                </a:lnTo>
                <a:lnTo>
                  <a:pt x="686713" y="56561"/>
                </a:lnTo>
                <a:lnTo>
                  <a:pt x="396911" y="56561"/>
                </a:lnTo>
                <a:lnTo>
                  <a:pt x="339693" y="53428"/>
                </a:lnTo>
                <a:lnTo>
                  <a:pt x="302491" y="45347"/>
                </a:lnTo>
                <a:lnTo>
                  <a:pt x="278545" y="34299"/>
                </a:lnTo>
                <a:lnTo>
                  <a:pt x="261096" y="22261"/>
                </a:lnTo>
                <a:lnTo>
                  <a:pt x="243383" y="11213"/>
                </a:lnTo>
                <a:lnTo>
                  <a:pt x="218646" y="3133"/>
                </a:lnTo>
                <a:lnTo>
                  <a:pt x="180125" y="0"/>
                </a:lnTo>
                <a:close/>
              </a:path>
              <a:path w="794385" h="528319">
                <a:moveTo>
                  <a:pt x="793236" y="395928"/>
                </a:moveTo>
                <a:lnTo>
                  <a:pt x="396911" y="395928"/>
                </a:lnTo>
                <a:lnTo>
                  <a:pt x="460659" y="399623"/>
                </a:lnTo>
                <a:lnTo>
                  <a:pt x="509669" y="409654"/>
                </a:lnTo>
                <a:lnTo>
                  <a:pt x="546906" y="424435"/>
                </a:lnTo>
                <a:lnTo>
                  <a:pt x="575331" y="442384"/>
                </a:lnTo>
                <a:lnTo>
                  <a:pt x="597909" y="461916"/>
                </a:lnTo>
                <a:lnTo>
                  <a:pt x="617602" y="481449"/>
                </a:lnTo>
                <a:lnTo>
                  <a:pt x="637375" y="499397"/>
                </a:lnTo>
                <a:lnTo>
                  <a:pt x="660190" y="514179"/>
                </a:lnTo>
                <a:lnTo>
                  <a:pt x="689012" y="524209"/>
                </a:lnTo>
                <a:lnTo>
                  <a:pt x="726802" y="527904"/>
                </a:lnTo>
                <a:lnTo>
                  <a:pt x="752621" y="521976"/>
                </a:lnTo>
                <a:lnTo>
                  <a:pt x="771735" y="505221"/>
                </a:lnTo>
                <a:lnTo>
                  <a:pt x="784642" y="479187"/>
                </a:lnTo>
                <a:lnTo>
                  <a:pt x="791838" y="445419"/>
                </a:lnTo>
                <a:lnTo>
                  <a:pt x="793820" y="405465"/>
                </a:lnTo>
                <a:lnTo>
                  <a:pt x="793236" y="395928"/>
                </a:lnTo>
                <a:close/>
              </a:path>
              <a:path w="794385" h="528319">
                <a:moveTo>
                  <a:pt x="732089" y="141403"/>
                </a:moveTo>
                <a:lnTo>
                  <a:pt x="575994" y="141403"/>
                </a:lnTo>
                <a:lnTo>
                  <a:pt x="587172" y="143568"/>
                </a:lnTo>
                <a:lnTo>
                  <a:pt x="596141" y="149533"/>
                </a:lnTo>
                <a:lnTo>
                  <a:pt x="602106" y="158504"/>
                </a:lnTo>
                <a:lnTo>
                  <a:pt x="604271" y="169683"/>
                </a:lnTo>
                <a:lnTo>
                  <a:pt x="602106" y="180863"/>
                </a:lnTo>
                <a:lnTo>
                  <a:pt x="596141" y="189833"/>
                </a:lnTo>
                <a:lnTo>
                  <a:pt x="587172" y="195799"/>
                </a:lnTo>
                <a:lnTo>
                  <a:pt x="575994" y="197964"/>
                </a:lnTo>
                <a:lnTo>
                  <a:pt x="632547" y="197964"/>
                </a:lnTo>
                <a:lnTo>
                  <a:pt x="643725" y="200129"/>
                </a:lnTo>
                <a:lnTo>
                  <a:pt x="652694" y="206094"/>
                </a:lnTo>
                <a:lnTo>
                  <a:pt x="658659" y="215065"/>
                </a:lnTo>
                <a:lnTo>
                  <a:pt x="660824" y="226244"/>
                </a:lnTo>
                <a:lnTo>
                  <a:pt x="658659" y="237424"/>
                </a:lnTo>
                <a:lnTo>
                  <a:pt x="652694" y="246394"/>
                </a:lnTo>
                <a:lnTo>
                  <a:pt x="643725" y="252360"/>
                </a:lnTo>
                <a:lnTo>
                  <a:pt x="632547" y="254525"/>
                </a:lnTo>
                <a:lnTo>
                  <a:pt x="575994" y="254525"/>
                </a:lnTo>
                <a:lnTo>
                  <a:pt x="587172" y="256690"/>
                </a:lnTo>
                <a:lnTo>
                  <a:pt x="596141" y="262656"/>
                </a:lnTo>
                <a:lnTo>
                  <a:pt x="602106" y="271626"/>
                </a:lnTo>
                <a:lnTo>
                  <a:pt x="604271" y="282806"/>
                </a:lnTo>
                <a:lnTo>
                  <a:pt x="602106" y="293985"/>
                </a:lnTo>
                <a:lnTo>
                  <a:pt x="596141" y="302956"/>
                </a:lnTo>
                <a:lnTo>
                  <a:pt x="587173" y="308921"/>
                </a:lnTo>
                <a:lnTo>
                  <a:pt x="575995" y="311086"/>
                </a:lnTo>
                <a:lnTo>
                  <a:pt x="783678" y="311086"/>
                </a:lnTo>
                <a:lnTo>
                  <a:pt x="773458" y="263952"/>
                </a:lnTo>
                <a:lnTo>
                  <a:pt x="759655" y="215065"/>
                </a:lnTo>
                <a:lnTo>
                  <a:pt x="759557" y="214719"/>
                </a:lnTo>
                <a:lnTo>
                  <a:pt x="742928" y="167032"/>
                </a:lnTo>
                <a:lnTo>
                  <a:pt x="732089" y="141403"/>
                </a:lnTo>
                <a:close/>
              </a:path>
              <a:path w="794385" h="528319">
                <a:moveTo>
                  <a:pt x="554986" y="150829"/>
                </a:moveTo>
                <a:lnTo>
                  <a:pt x="217827" y="150829"/>
                </a:lnTo>
                <a:lnTo>
                  <a:pt x="225146" y="152317"/>
                </a:lnTo>
                <a:lnTo>
                  <a:pt x="231140" y="156368"/>
                </a:lnTo>
                <a:lnTo>
                  <a:pt x="235190" y="162363"/>
                </a:lnTo>
                <a:lnTo>
                  <a:pt x="236678" y="169683"/>
                </a:lnTo>
                <a:lnTo>
                  <a:pt x="236678" y="207391"/>
                </a:lnTo>
                <a:lnTo>
                  <a:pt x="274380" y="207391"/>
                </a:lnTo>
                <a:lnTo>
                  <a:pt x="281699" y="208878"/>
                </a:lnTo>
                <a:lnTo>
                  <a:pt x="287693" y="212929"/>
                </a:lnTo>
                <a:lnTo>
                  <a:pt x="291743" y="218924"/>
                </a:lnTo>
                <a:lnTo>
                  <a:pt x="293231" y="226244"/>
                </a:lnTo>
                <a:lnTo>
                  <a:pt x="291743" y="233565"/>
                </a:lnTo>
                <a:lnTo>
                  <a:pt x="287693" y="239560"/>
                </a:lnTo>
                <a:lnTo>
                  <a:pt x="281699" y="243610"/>
                </a:lnTo>
                <a:lnTo>
                  <a:pt x="274380" y="245098"/>
                </a:lnTo>
                <a:lnTo>
                  <a:pt x="236678" y="245098"/>
                </a:lnTo>
                <a:lnTo>
                  <a:pt x="236678" y="282806"/>
                </a:lnTo>
                <a:lnTo>
                  <a:pt x="235190" y="290126"/>
                </a:lnTo>
                <a:lnTo>
                  <a:pt x="231140" y="296121"/>
                </a:lnTo>
                <a:lnTo>
                  <a:pt x="225146" y="300172"/>
                </a:lnTo>
                <a:lnTo>
                  <a:pt x="217827" y="301659"/>
                </a:lnTo>
                <a:lnTo>
                  <a:pt x="554986" y="301659"/>
                </a:lnTo>
                <a:lnTo>
                  <a:pt x="549883" y="293985"/>
                </a:lnTo>
                <a:lnTo>
                  <a:pt x="547718" y="282806"/>
                </a:lnTo>
                <a:lnTo>
                  <a:pt x="549883" y="271626"/>
                </a:lnTo>
                <a:lnTo>
                  <a:pt x="555848" y="262656"/>
                </a:lnTo>
                <a:lnTo>
                  <a:pt x="564816" y="256690"/>
                </a:lnTo>
                <a:lnTo>
                  <a:pt x="575994" y="254525"/>
                </a:lnTo>
                <a:lnTo>
                  <a:pt x="519442" y="254525"/>
                </a:lnTo>
                <a:lnTo>
                  <a:pt x="508264" y="252360"/>
                </a:lnTo>
                <a:lnTo>
                  <a:pt x="499295" y="246394"/>
                </a:lnTo>
                <a:lnTo>
                  <a:pt x="493330" y="237424"/>
                </a:lnTo>
                <a:lnTo>
                  <a:pt x="491165" y="226244"/>
                </a:lnTo>
                <a:lnTo>
                  <a:pt x="493330" y="215065"/>
                </a:lnTo>
                <a:lnTo>
                  <a:pt x="499295" y="206094"/>
                </a:lnTo>
                <a:lnTo>
                  <a:pt x="508264" y="200129"/>
                </a:lnTo>
                <a:lnTo>
                  <a:pt x="519442" y="197964"/>
                </a:lnTo>
                <a:lnTo>
                  <a:pt x="575994" y="197964"/>
                </a:lnTo>
                <a:lnTo>
                  <a:pt x="564816" y="195799"/>
                </a:lnTo>
                <a:lnTo>
                  <a:pt x="555848" y="189833"/>
                </a:lnTo>
                <a:lnTo>
                  <a:pt x="549883" y="180863"/>
                </a:lnTo>
                <a:lnTo>
                  <a:pt x="547718" y="169683"/>
                </a:lnTo>
                <a:lnTo>
                  <a:pt x="549883" y="158504"/>
                </a:lnTo>
                <a:lnTo>
                  <a:pt x="554986" y="150829"/>
                </a:lnTo>
                <a:close/>
              </a:path>
              <a:path w="794385" h="528319">
                <a:moveTo>
                  <a:pt x="632547" y="197964"/>
                </a:moveTo>
                <a:lnTo>
                  <a:pt x="519442" y="197964"/>
                </a:lnTo>
                <a:lnTo>
                  <a:pt x="530620" y="200129"/>
                </a:lnTo>
                <a:lnTo>
                  <a:pt x="539589" y="206094"/>
                </a:lnTo>
                <a:lnTo>
                  <a:pt x="545553" y="215065"/>
                </a:lnTo>
                <a:lnTo>
                  <a:pt x="547718" y="226244"/>
                </a:lnTo>
                <a:lnTo>
                  <a:pt x="545553" y="237424"/>
                </a:lnTo>
                <a:lnTo>
                  <a:pt x="539589" y="246394"/>
                </a:lnTo>
                <a:lnTo>
                  <a:pt x="530620" y="252360"/>
                </a:lnTo>
                <a:lnTo>
                  <a:pt x="519442" y="254525"/>
                </a:lnTo>
                <a:lnTo>
                  <a:pt x="632547" y="254525"/>
                </a:lnTo>
                <a:lnTo>
                  <a:pt x="621369" y="252360"/>
                </a:lnTo>
                <a:lnTo>
                  <a:pt x="612400" y="246394"/>
                </a:lnTo>
                <a:lnTo>
                  <a:pt x="606436" y="237424"/>
                </a:lnTo>
                <a:lnTo>
                  <a:pt x="604271" y="226244"/>
                </a:lnTo>
                <a:lnTo>
                  <a:pt x="606436" y="215065"/>
                </a:lnTo>
                <a:lnTo>
                  <a:pt x="612400" y="206094"/>
                </a:lnTo>
                <a:lnTo>
                  <a:pt x="621369" y="200129"/>
                </a:lnTo>
                <a:lnTo>
                  <a:pt x="632547" y="197964"/>
                </a:lnTo>
                <a:close/>
              </a:path>
              <a:path w="794385" h="528319">
                <a:moveTo>
                  <a:pt x="613696" y="0"/>
                </a:moveTo>
                <a:lnTo>
                  <a:pt x="575175" y="3133"/>
                </a:lnTo>
                <a:lnTo>
                  <a:pt x="550438" y="11213"/>
                </a:lnTo>
                <a:lnTo>
                  <a:pt x="532725" y="22261"/>
                </a:lnTo>
                <a:lnTo>
                  <a:pt x="515276" y="34299"/>
                </a:lnTo>
                <a:lnTo>
                  <a:pt x="491330" y="45347"/>
                </a:lnTo>
                <a:lnTo>
                  <a:pt x="454128" y="53428"/>
                </a:lnTo>
                <a:lnTo>
                  <a:pt x="396911" y="56561"/>
                </a:lnTo>
                <a:lnTo>
                  <a:pt x="686713" y="56561"/>
                </a:lnTo>
                <a:lnTo>
                  <a:pt x="681642" y="48717"/>
                </a:lnTo>
                <a:lnTo>
                  <a:pt x="659071" y="22683"/>
                </a:lnTo>
                <a:lnTo>
                  <a:pt x="636257" y="5928"/>
                </a:lnTo>
                <a:lnTo>
                  <a:pt x="613696" y="0"/>
                </a:lnTo>
                <a:close/>
              </a:path>
            </a:pathLst>
          </a:custGeom>
          <a:solidFill>
            <a:srgbClr val="B7D33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/>
          <p:cNvGrpSpPr/>
          <p:nvPr/>
        </p:nvGrpSpPr>
        <p:grpSpPr>
          <a:xfrm>
            <a:off x="8301972" y="2197961"/>
            <a:ext cx="684530" cy="702945"/>
            <a:chOff x="8301972" y="2197961"/>
            <a:chExt cx="684530" cy="702945"/>
          </a:xfrm>
        </p:grpSpPr>
        <p:sp>
          <p:nvSpPr>
            <p:cNvPr id="14" name="object 14"/>
            <p:cNvSpPr/>
            <p:nvPr/>
          </p:nvSpPr>
          <p:spPr>
            <a:xfrm>
              <a:off x="8301965" y="2197963"/>
              <a:ext cx="684530" cy="702945"/>
            </a:xfrm>
            <a:custGeom>
              <a:avLst/>
              <a:gdLst/>
              <a:ahLst/>
              <a:cxnLst/>
              <a:rect l="l" t="t" r="r" b="b"/>
              <a:pathLst>
                <a:path w="684529" h="702944">
                  <a:moveTo>
                    <a:pt x="219989" y="406209"/>
                  </a:moveTo>
                  <a:lnTo>
                    <a:pt x="214236" y="377659"/>
                  </a:lnTo>
                  <a:lnTo>
                    <a:pt x="198513" y="354355"/>
                  </a:lnTo>
                  <a:lnTo>
                    <a:pt x="175209" y="338632"/>
                  </a:lnTo>
                  <a:lnTo>
                    <a:pt x="146659" y="332879"/>
                  </a:lnTo>
                  <a:lnTo>
                    <a:pt x="118122" y="338632"/>
                  </a:lnTo>
                  <a:lnTo>
                    <a:pt x="94805" y="354355"/>
                  </a:lnTo>
                  <a:lnTo>
                    <a:pt x="79095" y="377659"/>
                  </a:lnTo>
                  <a:lnTo>
                    <a:pt x="73329" y="406209"/>
                  </a:lnTo>
                  <a:lnTo>
                    <a:pt x="79095" y="434759"/>
                  </a:lnTo>
                  <a:lnTo>
                    <a:pt x="94805" y="458076"/>
                  </a:lnTo>
                  <a:lnTo>
                    <a:pt x="118122" y="473786"/>
                  </a:lnTo>
                  <a:lnTo>
                    <a:pt x="146659" y="479552"/>
                  </a:lnTo>
                  <a:lnTo>
                    <a:pt x="175209" y="473786"/>
                  </a:lnTo>
                  <a:lnTo>
                    <a:pt x="198513" y="458076"/>
                  </a:lnTo>
                  <a:lnTo>
                    <a:pt x="214236" y="434759"/>
                  </a:lnTo>
                  <a:lnTo>
                    <a:pt x="219989" y="406209"/>
                  </a:lnTo>
                  <a:close/>
                </a:path>
                <a:path w="684529" h="702944">
                  <a:moveTo>
                    <a:pt x="265798" y="536587"/>
                  </a:moveTo>
                  <a:lnTo>
                    <a:pt x="221183" y="512826"/>
                  </a:lnTo>
                  <a:lnTo>
                    <a:pt x="177507" y="502196"/>
                  </a:lnTo>
                  <a:lnTo>
                    <a:pt x="147040" y="499440"/>
                  </a:lnTo>
                  <a:lnTo>
                    <a:pt x="131711" y="500011"/>
                  </a:lnTo>
                  <a:lnTo>
                    <a:pt x="86715" y="508863"/>
                  </a:lnTo>
                  <a:lnTo>
                    <a:pt x="49377" y="522808"/>
                  </a:lnTo>
                  <a:lnTo>
                    <a:pt x="15087" y="543090"/>
                  </a:lnTo>
                  <a:lnTo>
                    <a:pt x="0" y="572503"/>
                  </a:lnTo>
                  <a:lnTo>
                    <a:pt x="0" y="646315"/>
                  </a:lnTo>
                  <a:lnTo>
                    <a:pt x="162966" y="646315"/>
                  </a:lnTo>
                  <a:lnTo>
                    <a:pt x="162966" y="629526"/>
                  </a:lnTo>
                  <a:lnTo>
                    <a:pt x="164757" y="613930"/>
                  </a:lnTo>
                  <a:lnTo>
                    <a:pt x="190487" y="574205"/>
                  </a:lnTo>
                  <a:lnTo>
                    <a:pt x="227304" y="552043"/>
                  </a:lnTo>
                  <a:lnTo>
                    <a:pt x="246227" y="543560"/>
                  </a:lnTo>
                  <a:lnTo>
                    <a:pt x="265798" y="536587"/>
                  </a:lnTo>
                  <a:close/>
                </a:path>
                <a:path w="684529" h="702944">
                  <a:moveTo>
                    <a:pt x="372681" y="316369"/>
                  </a:moveTo>
                  <a:lnTo>
                    <a:pt x="312445" y="316369"/>
                  </a:lnTo>
                  <a:lnTo>
                    <a:pt x="315328" y="327494"/>
                  </a:lnTo>
                  <a:lnTo>
                    <a:pt x="321894" y="336461"/>
                  </a:lnTo>
                  <a:lnTo>
                    <a:pt x="331254" y="342455"/>
                  </a:lnTo>
                  <a:lnTo>
                    <a:pt x="342519" y="344652"/>
                  </a:lnTo>
                  <a:lnTo>
                    <a:pt x="353809" y="342468"/>
                  </a:lnTo>
                  <a:lnTo>
                    <a:pt x="363181" y="336473"/>
                  </a:lnTo>
                  <a:lnTo>
                    <a:pt x="369773" y="327494"/>
                  </a:lnTo>
                  <a:lnTo>
                    <a:pt x="372681" y="316369"/>
                  </a:lnTo>
                  <a:close/>
                </a:path>
                <a:path w="684529" h="702944">
                  <a:moveTo>
                    <a:pt x="398221" y="276034"/>
                  </a:moveTo>
                  <a:lnTo>
                    <a:pt x="391896" y="269709"/>
                  </a:lnTo>
                  <a:lnTo>
                    <a:pt x="384086" y="269709"/>
                  </a:lnTo>
                  <a:lnTo>
                    <a:pt x="293230" y="269709"/>
                  </a:lnTo>
                  <a:lnTo>
                    <a:pt x="286918" y="276034"/>
                  </a:lnTo>
                  <a:lnTo>
                    <a:pt x="286918" y="291655"/>
                  </a:lnTo>
                  <a:lnTo>
                    <a:pt x="293230" y="297992"/>
                  </a:lnTo>
                  <a:lnTo>
                    <a:pt x="391896" y="297992"/>
                  </a:lnTo>
                  <a:lnTo>
                    <a:pt x="398221" y="291655"/>
                  </a:lnTo>
                  <a:lnTo>
                    <a:pt x="398221" y="276034"/>
                  </a:lnTo>
                  <a:close/>
                </a:path>
                <a:path w="684529" h="702944">
                  <a:moveTo>
                    <a:pt x="398703" y="98526"/>
                  </a:moveTo>
                  <a:lnTo>
                    <a:pt x="346951" y="108788"/>
                  </a:lnTo>
                  <a:lnTo>
                    <a:pt x="346951" y="52412"/>
                  </a:lnTo>
                  <a:lnTo>
                    <a:pt x="297091" y="149809"/>
                  </a:lnTo>
                  <a:lnTo>
                    <a:pt x="346951" y="138493"/>
                  </a:lnTo>
                  <a:lnTo>
                    <a:pt x="346951" y="193827"/>
                  </a:lnTo>
                  <a:lnTo>
                    <a:pt x="398703" y="98526"/>
                  </a:lnTo>
                  <a:close/>
                </a:path>
                <a:path w="684529" h="702944">
                  <a:moveTo>
                    <a:pt x="463067" y="123786"/>
                  </a:moveTo>
                  <a:lnTo>
                    <a:pt x="462965" y="119164"/>
                  </a:lnTo>
                  <a:lnTo>
                    <a:pt x="453110" y="73152"/>
                  </a:lnTo>
                  <a:lnTo>
                    <a:pt x="435267" y="47053"/>
                  </a:lnTo>
                  <a:lnTo>
                    <a:pt x="435267" y="119164"/>
                  </a:lnTo>
                  <a:lnTo>
                    <a:pt x="435178" y="123786"/>
                  </a:lnTo>
                  <a:lnTo>
                    <a:pt x="425589" y="161950"/>
                  </a:lnTo>
                  <a:lnTo>
                    <a:pt x="412927" y="180530"/>
                  </a:lnTo>
                  <a:lnTo>
                    <a:pt x="405269" y="190373"/>
                  </a:lnTo>
                  <a:lnTo>
                    <a:pt x="398208" y="200634"/>
                  </a:lnTo>
                  <a:lnTo>
                    <a:pt x="391731" y="211277"/>
                  </a:lnTo>
                  <a:lnTo>
                    <a:pt x="385876" y="222288"/>
                  </a:lnTo>
                  <a:lnTo>
                    <a:pt x="299250" y="222288"/>
                  </a:lnTo>
                  <a:lnTo>
                    <a:pt x="272110" y="180530"/>
                  </a:lnTo>
                  <a:lnTo>
                    <a:pt x="267449" y="174790"/>
                  </a:lnTo>
                  <a:lnTo>
                    <a:pt x="263169" y="168503"/>
                  </a:lnTo>
                  <a:lnTo>
                    <a:pt x="250507" y="130873"/>
                  </a:lnTo>
                  <a:lnTo>
                    <a:pt x="249872" y="119164"/>
                  </a:lnTo>
                  <a:lnTo>
                    <a:pt x="257594" y="83515"/>
                  </a:lnTo>
                  <a:lnTo>
                    <a:pt x="277533" y="54470"/>
                  </a:lnTo>
                  <a:lnTo>
                    <a:pt x="306806" y="34848"/>
                  </a:lnTo>
                  <a:lnTo>
                    <a:pt x="342519" y="27533"/>
                  </a:lnTo>
                  <a:lnTo>
                    <a:pt x="378256" y="34848"/>
                  </a:lnTo>
                  <a:lnTo>
                    <a:pt x="407555" y="54470"/>
                  </a:lnTo>
                  <a:lnTo>
                    <a:pt x="427520" y="83515"/>
                  </a:lnTo>
                  <a:lnTo>
                    <a:pt x="435267" y="119164"/>
                  </a:lnTo>
                  <a:lnTo>
                    <a:pt x="435267" y="47053"/>
                  </a:lnTo>
                  <a:lnTo>
                    <a:pt x="427189" y="35229"/>
                  </a:lnTo>
                  <a:lnTo>
                    <a:pt x="415747" y="27533"/>
                  </a:lnTo>
                  <a:lnTo>
                    <a:pt x="389077" y="9601"/>
                  </a:lnTo>
                  <a:lnTo>
                    <a:pt x="342519" y="0"/>
                  </a:lnTo>
                  <a:lnTo>
                    <a:pt x="295884" y="9601"/>
                  </a:lnTo>
                  <a:lnTo>
                    <a:pt x="296024" y="9601"/>
                  </a:lnTo>
                  <a:lnTo>
                    <a:pt x="258051" y="35064"/>
                  </a:lnTo>
                  <a:lnTo>
                    <a:pt x="232130" y="72834"/>
                  </a:lnTo>
                  <a:lnTo>
                    <a:pt x="222072" y="119164"/>
                  </a:lnTo>
                  <a:lnTo>
                    <a:pt x="222097" y="123786"/>
                  </a:lnTo>
                  <a:lnTo>
                    <a:pt x="230454" y="165544"/>
                  </a:lnTo>
                  <a:lnTo>
                    <a:pt x="251371" y="199859"/>
                  </a:lnTo>
                  <a:lnTo>
                    <a:pt x="259448" y="210680"/>
                  </a:lnTo>
                  <a:lnTo>
                    <a:pt x="266852" y="221945"/>
                  </a:lnTo>
                  <a:lnTo>
                    <a:pt x="273596" y="233616"/>
                  </a:lnTo>
                  <a:lnTo>
                    <a:pt x="281228" y="248805"/>
                  </a:lnTo>
                  <a:lnTo>
                    <a:pt x="284441" y="250812"/>
                  </a:lnTo>
                  <a:lnTo>
                    <a:pt x="400799" y="250812"/>
                  </a:lnTo>
                  <a:lnTo>
                    <a:pt x="403987" y="248805"/>
                  </a:lnTo>
                  <a:lnTo>
                    <a:pt x="411632" y="233616"/>
                  </a:lnTo>
                  <a:lnTo>
                    <a:pt x="418172" y="222288"/>
                  </a:lnTo>
                  <a:lnTo>
                    <a:pt x="418376" y="221945"/>
                  </a:lnTo>
                  <a:lnTo>
                    <a:pt x="425792" y="210680"/>
                  </a:lnTo>
                  <a:lnTo>
                    <a:pt x="433857" y="199859"/>
                  </a:lnTo>
                  <a:lnTo>
                    <a:pt x="440169" y="192011"/>
                  </a:lnTo>
                  <a:lnTo>
                    <a:pt x="445770" y="183629"/>
                  </a:lnTo>
                  <a:lnTo>
                    <a:pt x="460616" y="145008"/>
                  </a:lnTo>
                  <a:lnTo>
                    <a:pt x="462280" y="134454"/>
                  </a:lnTo>
                  <a:lnTo>
                    <a:pt x="463067" y="123786"/>
                  </a:lnTo>
                  <a:close/>
                </a:path>
                <a:path w="684529" h="702944">
                  <a:moveTo>
                    <a:pt x="488899" y="629526"/>
                  </a:moveTo>
                  <a:lnTo>
                    <a:pt x="457847" y="588746"/>
                  </a:lnTo>
                  <a:lnTo>
                    <a:pt x="421817" y="571563"/>
                  </a:lnTo>
                  <a:lnTo>
                    <a:pt x="372706" y="559295"/>
                  </a:lnTo>
                  <a:lnTo>
                    <a:pt x="342239" y="556564"/>
                  </a:lnTo>
                  <a:lnTo>
                    <a:pt x="326910" y="557110"/>
                  </a:lnTo>
                  <a:lnTo>
                    <a:pt x="281914" y="565988"/>
                  </a:lnTo>
                  <a:lnTo>
                    <a:pt x="244563" y="579882"/>
                  </a:lnTo>
                  <a:lnTo>
                    <a:pt x="210273" y="600214"/>
                  </a:lnTo>
                  <a:lnTo>
                    <a:pt x="195580" y="629526"/>
                  </a:lnTo>
                  <a:lnTo>
                    <a:pt x="195580" y="702868"/>
                  </a:lnTo>
                  <a:lnTo>
                    <a:pt x="488899" y="702868"/>
                  </a:lnTo>
                  <a:lnTo>
                    <a:pt x="488899" y="629526"/>
                  </a:lnTo>
                  <a:close/>
                </a:path>
                <a:path w="684529" h="702944">
                  <a:moveTo>
                    <a:pt x="611149" y="406209"/>
                  </a:moveTo>
                  <a:lnTo>
                    <a:pt x="605383" y="377659"/>
                  </a:lnTo>
                  <a:lnTo>
                    <a:pt x="589673" y="354355"/>
                  </a:lnTo>
                  <a:lnTo>
                    <a:pt x="566356" y="338632"/>
                  </a:lnTo>
                  <a:lnTo>
                    <a:pt x="537819" y="332879"/>
                  </a:lnTo>
                  <a:lnTo>
                    <a:pt x="509270" y="338632"/>
                  </a:lnTo>
                  <a:lnTo>
                    <a:pt x="485965" y="354355"/>
                  </a:lnTo>
                  <a:lnTo>
                    <a:pt x="470255" y="377659"/>
                  </a:lnTo>
                  <a:lnTo>
                    <a:pt x="464489" y="406209"/>
                  </a:lnTo>
                  <a:lnTo>
                    <a:pt x="470255" y="434759"/>
                  </a:lnTo>
                  <a:lnTo>
                    <a:pt x="485965" y="458076"/>
                  </a:lnTo>
                  <a:lnTo>
                    <a:pt x="509270" y="473786"/>
                  </a:lnTo>
                  <a:lnTo>
                    <a:pt x="537819" y="479552"/>
                  </a:lnTo>
                  <a:lnTo>
                    <a:pt x="566356" y="473786"/>
                  </a:lnTo>
                  <a:lnTo>
                    <a:pt x="589673" y="458076"/>
                  </a:lnTo>
                  <a:lnTo>
                    <a:pt x="605383" y="434759"/>
                  </a:lnTo>
                  <a:lnTo>
                    <a:pt x="611149" y="406209"/>
                  </a:lnTo>
                  <a:close/>
                </a:path>
                <a:path w="684529" h="702944">
                  <a:moveTo>
                    <a:pt x="684479" y="572503"/>
                  </a:moveTo>
                  <a:lnTo>
                    <a:pt x="653338" y="531660"/>
                  </a:lnTo>
                  <a:lnTo>
                    <a:pt x="617359" y="514477"/>
                  </a:lnTo>
                  <a:lnTo>
                    <a:pt x="568286" y="502208"/>
                  </a:lnTo>
                  <a:lnTo>
                    <a:pt x="537819" y="499440"/>
                  </a:lnTo>
                  <a:lnTo>
                    <a:pt x="522490" y="500011"/>
                  </a:lnTo>
                  <a:lnTo>
                    <a:pt x="477494" y="508863"/>
                  </a:lnTo>
                  <a:lnTo>
                    <a:pt x="435254" y="525195"/>
                  </a:lnTo>
                  <a:lnTo>
                    <a:pt x="418680" y="536498"/>
                  </a:lnTo>
                  <a:lnTo>
                    <a:pt x="438886" y="543039"/>
                  </a:lnTo>
                  <a:lnTo>
                    <a:pt x="458279" y="551548"/>
                  </a:lnTo>
                  <a:lnTo>
                    <a:pt x="494080" y="574205"/>
                  </a:lnTo>
                  <a:lnTo>
                    <a:pt x="519988" y="613486"/>
                  </a:lnTo>
                  <a:lnTo>
                    <a:pt x="521703" y="629526"/>
                  </a:lnTo>
                  <a:lnTo>
                    <a:pt x="521703" y="646315"/>
                  </a:lnTo>
                  <a:lnTo>
                    <a:pt x="684479" y="646315"/>
                  </a:lnTo>
                  <a:lnTo>
                    <a:pt x="684479" y="572503"/>
                  </a:lnTo>
                  <a:close/>
                </a:path>
              </a:pathLst>
            </a:custGeom>
            <a:solidFill>
              <a:srgbClr val="B7D3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70877" y="2587857"/>
              <a:ext cx="146660" cy="14668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62"/>
            <a:ext cx="12189460" cy="6859905"/>
            <a:chOff x="0" y="-62"/>
            <a:chExt cx="12189460" cy="6859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62"/>
              <a:ext cx="12188952" cy="68597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1560" y="585381"/>
              <a:ext cx="11137392" cy="5687542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/>
          <p:nvPr/>
        </p:nvSpPr>
        <p:spPr>
          <a:xfrm>
            <a:off x="6445758" y="2658567"/>
            <a:ext cx="3354704" cy="7620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800" spc="-10" b="1">
                <a:solidFill>
                  <a:srgbClr val="FFFFFF"/>
                </a:solidFill>
                <a:latin typeface="Arial"/>
                <a:cs typeface="Arial"/>
              </a:rPr>
              <a:t>Conclusion</a:t>
            </a:r>
            <a:endParaRPr sz="4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45758" y="3370008"/>
            <a:ext cx="5117465" cy="7175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2705"/>
              </a:lnSpc>
              <a:spcBef>
                <a:spcPts val="125"/>
              </a:spcBef>
            </a:pPr>
            <a:r>
              <a:rPr dirty="0" sz="2350" i="1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dirty="0" sz="2350" spc="1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i="1">
                <a:solidFill>
                  <a:srgbClr val="FFFFFF"/>
                </a:solidFill>
                <a:latin typeface="Arial"/>
                <a:cs typeface="Arial"/>
              </a:rPr>
              <a:t>Practice</a:t>
            </a:r>
            <a:r>
              <a:rPr dirty="0" sz="2350" spc="10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i="1">
                <a:solidFill>
                  <a:srgbClr val="FFFFFF"/>
                </a:solidFill>
                <a:latin typeface="Arial"/>
                <a:cs typeface="Arial"/>
              </a:rPr>
              <a:t>Principles,</a:t>
            </a:r>
            <a:r>
              <a:rPr dirty="0" sz="2350" spc="1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i="1">
                <a:solidFill>
                  <a:srgbClr val="FFFFFF"/>
                </a:solidFill>
                <a:latin typeface="Arial"/>
                <a:cs typeface="Arial"/>
              </a:rPr>
              <a:t>Lessons</a:t>
            </a:r>
            <a:r>
              <a:rPr dirty="0" sz="2350" spc="9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-25" i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2350">
              <a:latin typeface="Arial"/>
              <a:cs typeface="Arial"/>
            </a:endParaRPr>
          </a:p>
          <a:p>
            <a:pPr marL="12700">
              <a:lnSpc>
                <a:spcPts val="2705"/>
              </a:lnSpc>
            </a:pPr>
            <a:r>
              <a:rPr dirty="0" sz="2350" spc="-10" i="1">
                <a:solidFill>
                  <a:srgbClr val="FFFFFF"/>
                </a:solidFill>
                <a:latin typeface="Arial"/>
                <a:cs typeface="Arial"/>
              </a:rPr>
              <a:t>Insights</a:t>
            </a:r>
            <a:endParaRPr sz="2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62"/>
            <a:ext cx="12189460" cy="6859905"/>
            <a:chOff x="0" y="-62"/>
            <a:chExt cx="12189460" cy="6859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62"/>
              <a:ext cx="12188952" cy="68597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6900"/>
              <a:ext cx="704087" cy="97839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90955" y="1230121"/>
              <a:ext cx="9227820" cy="0"/>
            </a:xfrm>
            <a:custGeom>
              <a:avLst/>
              <a:gdLst/>
              <a:ahLst/>
              <a:cxnLst/>
              <a:rect l="l" t="t" r="r" b="b"/>
              <a:pathLst>
                <a:path w="9227820" h="0">
                  <a:moveTo>
                    <a:pt x="9227439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9A74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Key</a:t>
            </a:r>
            <a:r>
              <a:rPr dirty="0" spc="-80"/>
              <a:t> </a:t>
            </a:r>
            <a:r>
              <a:rPr dirty="0"/>
              <a:t>Best</a:t>
            </a:r>
            <a:r>
              <a:rPr dirty="0" spc="-35"/>
              <a:t> </a:t>
            </a:r>
            <a:r>
              <a:rPr dirty="0"/>
              <a:t>Practice</a:t>
            </a:r>
            <a:r>
              <a:rPr dirty="0" spc="-10"/>
              <a:t> Principles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85631" y="247002"/>
            <a:ext cx="3401568" cy="106973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40080" y="2661577"/>
            <a:ext cx="2578735" cy="3091815"/>
          </a:xfrm>
          <a:prstGeom prst="rect">
            <a:avLst/>
          </a:prstGeom>
          <a:solidFill>
            <a:srgbClr val="E97030"/>
          </a:solidFill>
          <a:ln w="19050">
            <a:solidFill>
              <a:srgbClr val="E97030"/>
            </a:solidFill>
          </a:ln>
        </p:spPr>
        <p:txBody>
          <a:bodyPr wrap="square" lIns="0" tIns="67945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535"/>
              </a:spcBef>
            </a:pPr>
            <a:r>
              <a:rPr dirty="0" sz="6400" spc="-25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6400">
              <a:latin typeface="Arial"/>
              <a:cs typeface="Arial"/>
            </a:endParaRPr>
          </a:p>
          <a:p>
            <a:pPr marL="259079" marR="901065">
              <a:lnSpc>
                <a:spcPct val="90200"/>
              </a:lnSpc>
              <a:spcBef>
                <a:spcPts val="1505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Pre-execution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mandate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due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diligence.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29000" y="2661577"/>
            <a:ext cx="2578735" cy="3091815"/>
          </a:xfrm>
          <a:prstGeom prst="rect">
            <a:avLst/>
          </a:prstGeom>
          <a:solidFill>
            <a:srgbClr val="C7BD1E"/>
          </a:solidFill>
          <a:ln w="19050">
            <a:solidFill>
              <a:srgbClr val="C7BD1E"/>
            </a:solidFill>
          </a:ln>
        </p:spPr>
        <p:txBody>
          <a:bodyPr wrap="square" lIns="0" tIns="67945" rIns="0" bIns="0" rtlCol="0" vert="horz">
            <a:spAutoFit/>
          </a:bodyPr>
          <a:lstStyle/>
          <a:p>
            <a:pPr marL="254635">
              <a:lnSpc>
                <a:spcPct val="100000"/>
              </a:lnSpc>
              <a:spcBef>
                <a:spcPts val="535"/>
              </a:spcBef>
            </a:pPr>
            <a:r>
              <a:rPr dirty="0" sz="6400" spc="-25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6400">
              <a:latin typeface="Arial"/>
              <a:cs typeface="Arial"/>
            </a:endParaRPr>
          </a:p>
          <a:p>
            <a:pPr marL="254635" marR="918844">
              <a:lnSpc>
                <a:spcPct val="90200"/>
              </a:lnSpc>
              <a:spcBef>
                <a:spcPts val="1505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Prioritising contextual assessments.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08776" y="2661577"/>
            <a:ext cx="2578735" cy="3091815"/>
          </a:xfrm>
          <a:prstGeom prst="rect">
            <a:avLst/>
          </a:prstGeom>
          <a:solidFill>
            <a:srgbClr val="54961D"/>
          </a:solidFill>
          <a:ln w="19050">
            <a:solidFill>
              <a:srgbClr val="54961D"/>
            </a:solidFill>
          </a:ln>
        </p:spPr>
        <p:txBody>
          <a:bodyPr wrap="square" lIns="0" tIns="67945" rIns="0" bIns="0" rtlCol="0" vert="horz">
            <a:spAutoFit/>
          </a:bodyPr>
          <a:lstStyle/>
          <a:p>
            <a:pPr marL="259715">
              <a:lnSpc>
                <a:spcPct val="100000"/>
              </a:lnSpc>
              <a:spcBef>
                <a:spcPts val="535"/>
              </a:spcBef>
            </a:pPr>
            <a:r>
              <a:rPr dirty="0" sz="6400" spc="-25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6400">
              <a:latin typeface="Arial"/>
              <a:cs typeface="Arial"/>
            </a:endParaRPr>
          </a:p>
          <a:p>
            <a:pPr marL="259715" marR="306070">
              <a:lnSpc>
                <a:spcPct val="90200"/>
              </a:lnSpc>
              <a:spcBef>
                <a:spcPts val="150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Providing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realistic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expectations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—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guarantees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quick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wins.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88552" y="2661577"/>
            <a:ext cx="2578735" cy="3091815"/>
          </a:xfrm>
          <a:prstGeom prst="rect">
            <a:avLst/>
          </a:prstGeom>
          <a:solidFill>
            <a:srgbClr val="176922"/>
          </a:solidFill>
          <a:ln w="19050">
            <a:solidFill>
              <a:srgbClr val="176922"/>
            </a:solidFill>
          </a:ln>
        </p:spPr>
        <p:txBody>
          <a:bodyPr wrap="square" lIns="0" tIns="67945" rIns="0" bIns="0" rtlCol="0" vert="horz">
            <a:spAutoFit/>
          </a:bodyPr>
          <a:lstStyle/>
          <a:p>
            <a:pPr marL="264795">
              <a:lnSpc>
                <a:spcPct val="100000"/>
              </a:lnSpc>
              <a:spcBef>
                <a:spcPts val="535"/>
              </a:spcBef>
            </a:pPr>
            <a:r>
              <a:rPr dirty="0" sz="6400" spc="-25">
                <a:solidFill>
                  <a:srgbClr val="FFFFFF"/>
                </a:solidFill>
                <a:latin typeface="Arial"/>
                <a:cs typeface="Arial"/>
              </a:rPr>
              <a:t>04</a:t>
            </a:r>
            <a:endParaRPr sz="6400">
              <a:latin typeface="Arial"/>
              <a:cs typeface="Arial"/>
            </a:endParaRPr>
          </a:p>
          <a:p>
            <a:pPr marL="264795" marR="343535">
              <a:lnSpc>
                <a:spcPct val="90100"/>
              </a:lnSpc>
              <a:spcBef>
                <a:spcPts val="151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Exercising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caution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8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success-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fee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models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perceptions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trading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access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a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service.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62"/>
            <a:ext cx="12189460" cy="6859905"/>
            <a:chOff x="0" y="-62"/>
            <a:chExt cx="12189460" cy="6859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62"/>
              <a:ext cx="12188952" cy="68597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6900"/>
              <a:ext cx="704087" cy="97839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90955" y="1230121"/>
              <a:ext cx="9227820" cy="0"/>
            </a:xfrm>
            <a:custGeom>
              <a:avLst/>
              <a:gdLst/>
              <a:ahLst/>
              <a:cxnLst/>
              <a:rect l="l" t="t" r="r" b="b"/>
              <a:pathLst>
                <a:path w="9227820" h="0">
                  <a:moveTo>
                    <a:pt x="9227439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9A74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85631" y="247002"/>
              <a:ext cx="3401568" cy="1069733"/>
            </a:xfrm>
            <a:prstGeom prst="rect">
              <a:avLst/>
            </a:prstGeom>
          </p:spPr>
        </p:pic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Lessons</a:t>
            </a:r>
            <a:r>
              <a:rPr dirty="0" spc="-35"/>
              <a:t> </a:t>
            </a:r>
            <a:r>
              <a:rPr dirty="0"/>
              <a:t>from</a:t>
            </a:r>
            <a:r>
              <a:rPr dirty="0" spc="-90"/>
              <a:t> </a:t>
            </a:r>
            <a:r>
              <a:rPr dirty="0" spc="-10"/>
              <a:t>Experience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80935" y="1287652"/>
            <a:ext cx="5002530" cy="45465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i="1">
                <a:latin typeface="Arial"/>
                <a:cs typeface="Arial"/>
              </a:rPr>
              <a:t>Advisor</a:t>
            </a:r>
            <a:r>
              <a:rPr dirty="0" sz="2800" spc="-85" i="1">
                <a:latin typeface="Arial"/>
                <a:cs typeface="Arial"/>
              </a:rPr>
              <a:t> </a:t>
            </a:r>
            <a:r>
              <a:rPr dirty="0" sz="2800" i="1">
                <a:latin typeface="Arial"/>
                <a:cs typeface="Arial"/>
              </a:rPr>
              <a:t>First.</a:t>
            </a:r>
            <a:r>
              <a:rPr dirty="0" sz="2800" spc="-70" i="1">
                <a:latin typeface="Arial"/>
                <a:cs typeface="Arial"/>
              </a:rPr>
              <a:t> </a:t>
            </a:r>
            <a:r>
              <a:rPr dirty="0" sz="2800" i="1">
                <a:latin typeface="Arial"/>
                <a:cs typeface="Arial"/>
              </a:rPr>
              <a:t>Executer</a:t>
            </a:r>
            <a:r>
              <a:rPr dirty="0" sz="2800" spc="-85" i="1">
                <a:latin typeface="Arial"/>
                <a:cs typeface="Arial"/>
              </a:rPr>
              <a:t> </a:t>
            </a:r>
            <a:r>
              <a:rPr dirty="0" sz="2800" spc="-10" i="1">
                <a:latin typeface="Arial"/>
                <a:cs typeface="Arial"/>
              </a:rPr>
              <a:t>Second.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94562" y="1966086"/>
            <a:ext cx="8761095" cy="1016000"/>
            <a:chOff x="694562" y="1966086"/>
            <a:chExt cx="8761095" cy="1016000"/>
          </a:xfrm>
        </p:grpSpPr>
        <p:sp>
          <p:nvSpPr>
            <p:cNvPr id="10" name="object 10"/>
            <p:cNvSpPr/>
            <p:nvPr/>
          </p:nvSpPr>
          <p:spPr>
            <a:xfrm>
              <a:off x="704087" y="1975611"/>
              <a:ext cx="8742045" cy="996950"/>
            </a:xfrm>
            <a:custGeom>
              <a:avLst/>
              <a:gdLst/>
              <a:ahLst/>
              <a:cxnLst/>
              <a:rect l="l" t="t" r="r" b="b"/>
              <a:pathLst>
                <a:path w="8742045" h="996950">
                  <a:moveTo>
                    <a:pt x="8641969" y="0"/>
                  </a:moveTo>
                  <a:lnTo>
                    <a:pt x="99669" y="0"/>
                  </a:lnTo>
                  <a:lnTo>
                    <a:pt x="60875" y="7826"/>
                  </a:lnTo>
                  <a:lnTo>
                    <a:pt x="29194" y="29178"/>
                  </a:lnTo>
                  <a:lnTo>
                    <a:pt x="7833" y="60864"/>
                  </a:lnTo>
                  <a:lnTo>
                    <a:pt x="0" y="99695"/>
                  </a:lnTo>
                  <a:lnTo>
                    <a:pt x="0" y="897254"/>
                  </a:lnTo>
                  <a:lnTo>
                    <a:pt x="7833" y="936031"/>
                  </a:lnTo>
                  <a:lnTo>
                    <a:pt x="29194" y="967724"/>
                  </a:lnTo>
                  <a:lnTo>
                    <a:pt x="60875" y="989105"/>
                  </a:lnTo>
                  <a:lnTo>
                    <a:pt x="99669" y="996950"/>
                  </a:lnTo>
                  <a:lnTo>
                    <a:pt x="8641969" y="996950"/>
                  </a:lnTo>
                  <a:lnTo>
                    <a:pt x="8680799" y="989105"/>
                  </a:lnTo>
                  <a:lnTo>
                    <a:pt x="8712485" y="967724"/>
                  </a:lnTo>
                  <a:lnTo>
                    <a:pt x="8733837" y="936031"/>
                  </a:lnTo>
                  <a:lnTo>
                    <a:pt x="8741664" y="897254"/>
                  </a:lnTo>
                  <a:lnTo>
                    <a:pt x="8741664" y="99695"/>
                  </a:lnTo>
                  <a:lnTo>
                    <a:pt x="8733837" y="60864"/>
                  </a:lnTo>
                  <a:lnTo>
                    <a:pt x="8712485" y="29178"/>
                  </a:lnTo>
                  <a:lnTo>
                    <a:pt x="8680799" y="7826"/>
                  </a:lnTo>
                  <a:lnTo>
                    <a:pt x="8641969" y="0"/>
                  </a:lnTo>
                  <a:close/>
                </a:path>
              </a:pathLst>
            </a:custGeom>
            <a:solidFill>
              <a:srgbClr val="E970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04087" y="1975611"/>
              <a:ext cx="8742045" cy="996950"/>
            </a:xfrm>
            <a:custGeom>
              <a:avLst/>
              <a:gdLst/>
              <a:ahLst/>
              <a:cxnLst/>
              <a:rect l="l" t="t" r="r" b="b"/>
              <a:pathLst>
                <a:path w="8742045" h="996950">
                  <a:moveTo>
                    <a:pt x="0" y="99695"/>
                  </a:moveTo>
                  <a:lnTo>
                    <a:pt x="7833" y="60864"/>
                  </a:lnTo>
                  <a:lnTo>
                    <a:pt x="29194" y="29178"/>
                  </a:lnTo>
                  <a:lnTo>
                    <a:pt x="60875" y="7826"/>
                  </a:lnTo>
                  <a:lnTo>
                    <a:pt x="99669" y="0"/>
                  </a:lnTo>
                  <a:lnTo>
                    <a:pt x="8641969" y="0"/>
                  </a:lnTo>
                  <a:lnTo>
                    <a:pt x="8680799" y="7826"/>
                  </a:lnTo>
                  <a:lnTo>
                    <a:pt x="8712485" y="29178"/>
                  </a:lnTo>
                  <a:lnTo>
                    <a:pt x="8733837" y="60864"/>
                  </a:lnTo>
                  <a:lnTo>
                    <a:pt x="8741664" y="99695"/>
                  </a:lnTo>
                  <a:lnTo>
                    <a:pt x="8741664" y="897254"/>
                  </a:lnTo>
                  <a:lnTo>
                    <a:pt x="8733837" y="936031"/>
                  </a:lnTo>
                  <a:lnTo>
                    <a:pt x="8712485" y="967724"/>
                  </a:lnTo>
                  <a:lnTo>
                    <a:pt x="8680799" y="989105"/>
                  </a:lnTo>
                  <a:lnTo>
                    <a:pt x="8641969" y="996950"/>
                  </a:lnTo>
                  <a:lnTo>
                    <a:pt x="99669" y="996950"/>
                  </a:lnTo>
                  <a:lnTo>
                    <a:pt x="60875" y="989105"/>
                  </a:lnTo>
                  <a:lnTo>
                    <a:pt x="29194" y="967724"/>
                  </a:lnTo>
                  <a:lnTo>
                    <a:pt x="7833" y="936031"/>
                  </a:lnTo>
                  <a:lnTo>
                    <a:pt x="0" y="897254"/>
                  </a:lnTo>
                  <a:lnTo>
                    <a:pt x="0" y="9969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794499" y="2291016"/>
            <a:ext cx="7178675" cy="3333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position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ourselves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trusted advisors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before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implementers.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426083" y="3136773"/>
            <a:ext cx="10205720" cy="3357879"/>
            <a:chOff x="1426083" y="3136773"/>
            <a:chExt cx="10205720" cy="3357879"/>
          </a:xfrm>
        </p:grpSpPr>
        <p:sp>
          <p:nvSpPr>
            <p:cNvPr id="14" name="object 14"/>
            <p:cNvSpPr/>
            <p:nvPr/>
          </p:nvSpPr>
          <p:spPr>
            <a:xfrm>
              <a:off x="1435608" y="3146298"/>
              <a:ext cx="8742045" cy="996950"/>
            </a:xfrm>
            <a:custGeom>
              <a:avLst/>
              <a:gdLst/>
              <a:ahLst/>
              <a:cxnLst/>
              <a:rect l="l" t="t" r="r" b="b"/>
              <a:pathLst>
                <a:path w="8742045" h="996950">
                  <a:moveTo>
                    <a:pt x="8641969" y="0"/>
                  </a:moveTo>
                  <a:lnTo>
                    <a:pt x="99694" y="0"/>
                  </a:lnTo>
                  <a:lnTo>
                    <a:pt x="60864" y="7844"/>
                  </a:lnTo>
                  <a:lnTo>
                    <a:pt x="29178" y="29225"/>
                  </a:lnTo>
                  <a:lnTo>
                    <a:pt x="7826" y="60918"/>
                  </a:lnTo>
                  <a:lnTo>
                    <a:pt x="0" y="99694"/>
                  </a:lnTo>
                  <a:lnTo>
                    <a:pt x="0" y="897254"/>
                  </a:lnTo>
                  <a:lnTo>
                    <a:pt x="7826" y="936085"/>
                  </a:lnTo>
                  <a:lnTo>
                    <a:pt x="29178" y="967771"/>
                  </a:lnTo>
                  <a:lnTo>
                    <a:pt x="60864" y="989123"/>
                  </a:lnTo>
                  <a:lnTo>
                    <a:pt x="99694" y="996950"/>
                  </a:lnTo>
                  <a:lnTo>
                    <a:pt x="8641969" y="996950"/>
                  </a:lnTo>
                  <a:lnTo>
                    <a:pt x="8680799" y="989123"/>
                  </a:lnTo>
                  <a:lnTo>
                    <a:pt x="8712485" y="967771"/>
                  </a:lnTo>
                  <a:lnTo>
                    <a:pt x="8733837" y="936085"/>
                  </a:lnTo>
                  <a:lnTo>
                    <a:pt x="8741664" y="897254"/>
                  </a:lnTo>
                  <a:lnTo>
                    <a:pt x="8741664" y="99694"/>
                  </a:lnTo>
                  <a:lnTo>
                    <a:pt x="8733837" y="60918"/>
                  </a:lnTo>
                  <a:lnTo>
                    <a:pt x="8712485" y="29225"/>
                  </a:lnTo>
                  <a:lnTo>
                    <a:pt x="8680799" y="7844"/>
                  </a:lnTo>
                  <a:lnTo>
                    <a:pt x="8641969" y="0"/>
                  </a:lnTo>
                  <a:close/>
                </a:path>
              </a:pathLst>
            </a:custGeom>
            <a:solidFill>
              <a:srgbClr val="C7BD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435608" y="3146298"/>
              <a:ext cx="8742045" cy="996950"/>
            </a:xfrm>
            <a:custGeom>
              <a:avLst/>
              <a:gdLst/>
              <a:ahLst/>
              <a:cxnLst/>
              <a:rect l="l" t="t" r="r" b="b"/>
              <a:pathLst>
                <a:path w="8742045" h="996950">
                  <a:moveTo>
                    <a:pt x="0" y="99694"/>
                  </a:moveTo>
                  <a:lnTo>
                    <a:pt x="7826" y="60918"/>
                  </a:lnTo>
                  <a:lnTo>
                    <a:pt x="29178" y="29225"/>
                  </a:lnTo>
                  <a:lnTo>
                    <a:pt x="60864" y="7844"/>
                  </a:lnTo>
                  <a:lnTo>
                    <a:pt x="99694" y="0"/>
                  </a:lnTo>
                  <a:lnTo>
                    <a:pt x="8641969" y="0"/>
                  </a:lnTo>
                  <a:lnTo>
                    <a:pt x="8680799" y="7844"/>
                  </a:lnTo>
                  <a:lnTo>
                    <a:pt x="8712485" y="29225"/>
                  </a:lnTo>
                  <a:lnTo>
                    <a:pt x="8733837" y="60918"/>
                  </a:lnTo>
                  <a:lnTo>
                    <a:pt x="8741664" y="99694"/>
                  </a:lnTo>
                  <a:lnTo>
                    <a:pt x="8741664" y="897254"/>
                  </a:lnTo>
                  <a:lnTo>
                    <a:pt x="8733837" y="936085"/>
                  </a:lnTo>
                  <a:lnTo>
                    <a:pt x="8712485" y="967771"/>
                  </a:lnTo>
                  <a:lnTo>
                    <a:pt x="8680799" y="989123"/>
                  </a:lnTo>
                  <a:lnTo>
                    <a:pt x="8641969" y="996950"/>
                  </a:lnTo>
                  <a:lnTo>
                    <a:pt x="99694" y="996950"/>
                  </a:lnTo>
                  <a:lnTo>
                    <a:pt x="60864" y="989123"/>
                  </a:lnTo>
                  <a:lnTo>
                    <a:pt x="29178" y="967771"/>
                  </a:lnTo>
                  <a:lnTo>
                    <a:pt x="7826" y="936085"/>
                  </a:lnTo>
                  <a:lnTo>
                    <a:pt x="0" y="897254"/>
                  </a:lnTo>
                  <a:lnTo>
                    <a:pt x="0" y="9969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157984" y="4316984"/>
              <a:ext cx="8732520" cy="996950"/>
            </a:xfrm>
            <a:custGeom>
              <a:avLst/>
              <a:gdLst/>
              <a:ahLst/>
              <a:cxnLst/>
              <a:rect l="l" t="t" r="r" b="b"/>
              <a:pathLst>
                <a:path w="8732520" h="996950">
                  <a:moveTo>
                    <a:pt x="8632825" y="0"/>
                  </a:moveTo>
                  <a:lnTo>
                    <a:pt x="99695" y="0"/>
                  </a:lnTo>
                  <a:lnTo>
                    <a:pt x="60864" y="7846"/>
                  </a:lnTo>
                  <a:lnTo>
                    <a:pt x="29178" y="29241"/>
                  </a:lnTo>
                  <a:lnTo>
                    <a:pt x="7826" y="60971"/>
                  </a:lnTo>
                  <a:lnTo>
                    <a:pt x="0" y="99822"/>
                  </a:lnTo>
                  <a:lnTo>
                    <a:pt x="0" y="897255"/>
                  </a:lnTo>
                  <a:lnTo>
                    <a:pt x="7826" y="936085"/>
                  </a:lnTo>
                  <a:lnTo>
                    <a:pt x="29178" y="967771"/>
                  </a:lnTo>
                  <a:lnTo>
                    <a:pt x="60864" y="989123"/>
                  </a:lnTo>
                  <a:lnTo>
                    <a:pt x="99695" y="996950"/>
                  </a:lnTo>
                  <a:lnTo>
                    <a:pt x="8632825" y="996950"/>
                  </a:lnTo>
                  <a:lnTo>
                    <a:pt x="8671655" y="989123"/>
                  </a:lnTo>
                  <a:lnTo>
                    <a:pt x="8703341" y="967771"/>
                  </a:lnTo>
                  <a:lnTo>
                    <a:pt x="8724693" y="936085"/>
                  </a:lnTo>
                  <a:lnTo>
                    <a:pt x="8732520" y="897255"/>
                  </a:lnTo>
                  <a:lnTo>
                    <a:pt x="8732520" y="99822"/>
                  </a:lnTo>
                  <a:lnTo>
                    <a:pt x="8724693" y="60971"/>
                  </a:lnTo>
                  <a:lnTo>
                    <a:pt x="8703341" y="29241"/>
                  </a:lnTo>
                  <a:lnTo>
                    <a:pt x="8671655" y="7846"/>
                  </a:lnTo>
                  <a:lnTo>
                    <a:pt x="8632825" y="0"/>
                  </a:lnTo>
                  <a:close/>
                </a:path>
              </a:pathLst>
            </a:custGeom>
            <a:solidFill>
              <a:srgbClr val="5496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157984" y="4316984"/>
              <a:ext cx="8732520" cy="996950"/>
            </a:xfrm>
            <a:custGeom>
              <a:avLst/>
              <a:gdLst/>
              <a:ahLst/>
              <a:cxnLst/>
              <a:rect l="l" t="t" r="r" b="b"/>
              <a:pathLst>
                <a:path w="8732520" h="996950">
                  <a:moveTo>
                    <a:pt x="0" y="99822"/>
                  </a:moveTo>
                  <a:lnTo>
                    <a:pt x="7826" y="60971"/>
                  </a:lnTo>
                  <a:lnTo>
                    <a:pt x="29178" y="29241"/>
                  </a:lnTo>
                  <a:lnTo>
                    <a:pt x="60864" y="7846"/>
                  </a:lnTo>
                  <a:lnTo>
                    <a:pt x="99695" y="0"/>
                  </a:lnTo>
                  <a:lnTo>
                    <a:pt x="8632825" y="0"/>
                  </a:lnTo>
                  <a:lnTo>
                    <a:pt x="8671655" y="7846"/>
                  </a:lnTo>
                  <a:lnTo>
                    <a:pt x="8703341" y="29241"/>
                  </a:lnTo>
                  <a:lnTo>
                    <a:pt x="8724693" y="60971"/>
                  </a:lnTo>
                  <a:lnTo>
                    <a:pt x="8732520" y="99822"/>
                  </a:lnTo>
                  <a:lnTo>
                    <a:pt x="8732520" y="897255"/>
                  </a:lnTo>
                  <a:lnTo>
                    <a:pt x="8724693" y="936085"/>
                  </a:lnTo>
                  <a:lnTo>
                    <a:pt x="8703341" y="967771"/>
                  </a:lnTo>
                  <a:lnTo>
                    <a:pt x="8671655" y="989123"/>
                  </a:lnTo>
                  <a:lnTo>
                    <a:pt x="8632825" y="996950"/>
                  </a:lnTo>
                  <a:lnTo>
                    <a:pt x="99695" y="996950"/>
                  </a:lnTo>
                  <a:lnTo>
                    <a:pt x="60864" y="989123"/>
                  </a:lnTo>
                  <a:lnTo>
                    <a:pt x="29178" y="967771"/>
                  </a:lnTo>
                  <a:lnTo>
                    <a:pt x="7826" y="936085"/>
                  </a:lnTo>
                  <a:lnTo>
                    <a:pt x="0" y="897255"/>
                  </a:lnTo>
                  <a:lnTo>
                    <a:pt x="0" y="9982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889504" y="5496941"/>
              <a:ext cx="8732520" cy="988060"/>
            </a:xfrm>
            <a:custGeom>
              <a:avLst/>
              <a:gdLst/>
              <a:ahLst/>
              <a:cxnLst/>
              <a:rect l="l" t="t" r="r" b="b"/>
              <a:pathLst>
                <a:path w="8732520" h="988060">
                  <a:moveTo>
                    <a:pt x="8633714" y="0"/>
                  </a:moveTo>
                  <a:lnTo>
                    <a:pt x="98806" y="0"/>
                  </a:lnTo>
                  <a:lnTo>
                    <a:pt x="60328" y="7758"/>
                  </a:lnTo>
                  <a:lnTo>
                    <a:pt x="28924" y="28917"/>
                  </a:lnTo>
                  <a:lnTo>
                    <a:pt x="7758" y="60307"/>
                  </a:lnTo>
                  <a:lnTo>
                    <a:pt x="0" y="98755"/>
                  </a:lnTo>
                  <a:lnTo>
                    <a:pt x="0" y="889000"/>
                  </a:lnTo>
                  <a:lnTo>
                    <a:pt x="7758" y="927446"/>
                  </a:lnTo>
                  <a:lnTo>
                    <a:pt x="28924" y="958845"/>
                  </a:lnTo>
                  <a:lnTo>
                    <a:pt x="60328" y="980016"/>
                  </a:lnTo>
                  <a:lnTo>
                    <a:pt x="98806" y="987780"/>
                  </a:lnTo>
                  <a:lnTo>
                    <a:pt x="8633714" y="987780"/>
                  </a:lnTo>
                  <a:lnTo>
                    <a:pt x="8672191" y="980016"/>
                  </a:lnTo>
                  <a:lnTo>
                    <a:pt x="8703595" y="958845"/>
                  </a:lnTo>
                  <a:lnTo>
                    <a:pt x="8724761" y="927446"/>
                  </a:lnTo>
                  <a:lnTo>
                    <a:pt x="8732520" y="889000"/>
                  </a:lnTo>
                  <a:lnTo>
                    <a:pt x="8732520" y="98755"/>
                  </a:lnTo>
                  <a:lnTo>
                    <a:pt x="8724761" y="60307"/>
                  </a:lnTo>
                  <a:lnTo>
                    <a:pt x="8703595" y="28917"/>
                  </a:lnTo>
                  <a:lnTo>
                    <a:pt x="8672191" y="7758"/>
                  </a:lnTo>
                  <a:lnTo>
                    <a:pt x="8633714" y="0"/>
                  </a:lnTo>
                  <a:close/>
                </a:path>
              </a:pathLst>
            </a:custGeom>
            <a:solidFill>
              <a:srgbClr val="1769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889504" y="5496941"/>
              <a:ext cx="8732520" cy="988060"/>
            </a:xfrm>
            <a:custGeom>
              <a:avLst/>
              <a:gdLst/>
              <a:ahLst/>
              <a:cxnLst/>
              <a:rect l="l" t="t" r="r" b="b"/>
              <a:pathLst>
                <a:path w="8732520" h="988060">
                  <a:moveTo>
                    <a:pt x="0" y="98755"/>
                  </a:moveTo>
                  <a:lnTo>
                    <a:pt x="7758" y="60307"/>
                  </a:lnTo>
                  <a:lnTo>
                    <a:pt x="28924" y="28917"/>
                  </a:lnTo>
                  <a:lnTo>
                    <a:pt x="60328" y="7758"/>
                  </a:lnTo>
                  <a:lnTo>
                    <a:pt x="98806" y="0"/>
                  </a:lnTo>
                  <a:lnTo>
                    <a:pt x="8633714" y="0"/>
                  </a:lnTo>
                  <a:lnTo>
                    <a:pt x="8672191" y="7758"/>
                  </a:lnTo>
                  <a:lnTo>
                    <a:pt x="8703595" y="28917"/>
                  </a:lnTo>
                  <a:lnTo>
                    <a:pt x="8724761" y="60307"/>
                  </a:lnTo>
                  <a:lnTo>
                    <a:pt x="8732520" y="98755"/>
                  </a:lnTo>
                  <a:lnTo>
                    <a:pt x="8732520" y="889000"/>
                  </a:lnTo>
                  <a:lnTo>
                    <a:pt x="8724761" y="927446"/>
                  </a:lnTo>
                  <a:lnTo>
                    <a:pt x="8703595" y="958845"/>
                  </a:lnTo>
                  <a:lnTo>
                    <a:pt x="8672191" y="980016"/>
                  </a:lnTo>
                  <a:lnTo>
                    <a:pt x="8633714" y="987780"/>
                  </a:lnTo>
                  <a:lnTo>
                    <a:pt x="98806" y="987780"/>
                  </a:lnTo>
                  <a:lnTo>
                    <a:pt x="60328" y="980016"/>
                  </a:lnTo>
                  <a:lnTo>
                    <a:pt x="28924" y="958845"/>
                  </a:lnTo>
                  <a:lnTo>
                    <a:pt x="7758" y="927446"/>
                  </a:lnTo>
                  <a:lnTo>
                    <a:pt x="0" y="889000"/>
                  </a:lnTo>
                  <a:lnTo>
                    <a:pt x="0" y="9875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527302" y="3464496"/>
            <a:ext cx="7953375" cy="295529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Clients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receive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strategic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counsel,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simply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execution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services.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35"/>
              </a:spcBef>
            </a:pPr>
            <a:endParaRPr sz="2000">
              <a:latin typeface="Arial"/>
              <a:cs typeface="Arial"/>
            </a:endParaRPr>
          </a:p>
          <a:p>
            <a:pPr marL="734060" marR="362585">
              <a:lnSpc>
                <a:spcPts val="2160"/>
              </a:lnSpc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provide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risk-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advice,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even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challenges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client assumptions.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40"/>
              </a:spcBef>
            </a:pPr>
            <a:endParaRPr sz="2000">
              <a:latin typeface="Arial"/>
              <a:cs typeface="Arial"/>
            </a:endParaRPr>
          </a:p>
          <a:p>
            <a:pPr marL="1466215" marR="5080">
              <a:lnSpc>
                <a:spcPts val="2160"/>
              </a:lnSpc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Professional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integrity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requires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advising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against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unsuitable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approaches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necessary,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at the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cost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short-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term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unsustainable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wins.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787003" y="2725166"/>
            <a:ext cx="2113280" cy="3010535"/>
            <a:chOff x="8787003" y="2725166"/>
            <a:chExt cx="2113280" cy="3010535"/>
          </a:xfrm>
        </p:grpSpPr>
        <p:sp>
          <p:nvSpPr>
            <p:cNvPr id="22" name="object 22"/>
            <p:cNvSpPr/>
            <p:nvPr/>
          </p:nvSpPr>
          <p:spPr>
            <a:xfrm>
              <a:off x="8796528" y="2734691"/>
              <a:ext cx="649605" cy="649605"/>
            </a:xfrm>
            <a:custGeom>
              <a:avLst/>
              <a:gdLst/>
              <a:ahLst/>
              <a:cxnLst/>
              <a:rect l="l" t="t" r="r" b="b"/>
              <a:pathLst>
                <a:path w="649604" h="649604">
                  <a:moveTo>
                    <a:pt x="503174" y="0"/>
                  </a:moveTo>
                  <a:lnTo>
                    <a:pt x="146050" y="0"/>
                  </a:lnTo>
                  <a:lnTo>
                    <a:pt x="146050" y="357250"/>
                  </a:lnTo>
                  <a:lnTo>
                    <a:pt x="0" y="357250"/>
                  </a:lnTo>
                  <a:lnTo>
                    <a:pt x="324612" y="649478"/>
                  </a:lnTo>
                  <a:lnTo>
                    <a:pt x="649224" y="357250"/>
                  </a:lnTo>
                  <a:lnTo>
                    <a:pt x="503174" y="357250"/>
                  </a:lnTo>
                  <a:lnTo>
                    <a:pt x="503174" y="0"/>
                  </a:lnTo>
                  <a:close/>
                </a:path>
              </a:pathLst>
            </a:custGeom>
            <a:solidFill>
              <a:srgbClr val="F6D3CC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796528" y="2734691"/>
              <a:ext cx="649605" cy="649605"/>
            </a:xfrm>
            <a:custGeom>
              <a:avLst/>
              <a:gdLst/>
              <a:ahLst/>
              <a:cxnLst/>
              <a:rect l="l" t="t" r="r" b="b"/>
              <a:pathLst>
                <a:path w="649604" h="649604">
                  <a:moveTo>
                    <a:pt x="0" y="357250"/>
                  </a:moveTo>
                  <a:lnTo>
                    <a:pt x="146050" y="357250"/>
                  </a:lnTo>
                  <a:lnTo>
                    <a:pt x="146050" y="0"/>
                  </a:lnTo>
                  <a:lnTo>
                    <a:pt x="503174" y="0"/>
                  </a:lnTo>
                  <a:lnTo>
                    <a:pt x="503174" y="357250"/>
                  </a:lnTo>
                  <a:lnTo>
                    <a:pt x="649224" y="357250"/>
                  </a:lnTo>
                  <a:lnTo>
                    <a:pt x="324612" y="649478"/>
                  </a:lnTo>
                  <a:lnTo>
                    <a:pt x="0" y="357250"/>
                  </a:lnTo>
                  <a:close/>
                </a:path>
              </a:pathLst>
            </a:custGeom>
            <a:ln w="19050">
              <a:solidFill>
                <a:srgbClr val="F6D3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528048" y="3905504"/>
              <a:ext cx="649605" cy="649605"/>
            </a:xfrm>
            <a:custGeom>
              <a:avLst/>
              <a:gdLst/>
              <a:ahLst/>
              <a:cxnLst/>
              <a:rect l="l" t="t" r="r" b="b"/>
              <a:pathLst>
                <a:path w="649604" h="649604">
                  <a:moveTo>
                    <a:pt x="503174" y="0"/>
                  </a:moveTo>
                  <a:lnTo>
                    <a:pt x="146050" y="0"/>
                  </a:lnTo>
                  <a:lnTo>
                    <a:pt x="146050" y="357124"/>
                  </a:lnTo>
                  <a:lnTo>
                    <a:pt x="0" y="357124"/>
                  </a:lnTo>
                  <a:lnTo>
                    <a:pt x="324611" y="649351"/>
                  </a:lnTo>
                  <a:lnTo>
                    <a:pt x="649224" y="357124"/>
                  </a:lnTo>
                  <a:lnTo>
                    <a:pt x="503174" y="357124"/>
                  </a:lnTo>
                  <a:lnTo>
                    <a:pt x="503174" y="0"/>
                  </a:lnTo>
                  <a:close/>
                </a:path>
              </a:pathLst>
            </a:custGeom>
            <a:solidFill>
              <a:srgbClr val="E1E6C7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528048" y="3905504"/>
              <a:ext cx="649605" cy="649605"/>
            </a:xfrm>
            <a:custGeom>
              <a:avLst/>
              <a:gdLst/>
              <a:ahLst/>
              <a:cxnLst/>
              <a:rect l="l" t="t" r="r" b="b"/>
              <a:pathLst>
                <a:path w="649604" h="649604">
                  <a:moveTo>
                    <a:pt x="0" y="357124"/>
                  </a:moveTo>
                  <a:lnTo>
                    <a:pt x="146050" y="357124"/>
                  </a:lnTo>
                  <a:lnTo>
                    <a:pt x="146050" y="0"/>
                  </a:lnTo>
                  <a:lnTo>
                    <a:pt x="503174" y="0"/>
                  </a:lnTo>
                  <a:lnTo>
                    <a:pt x="503174" y="357124"/>
                  </a:lnTo>
                  <a:lnTo>
                    <a:pt x="649224" y="357124"/>
                  </a:lnTo>
                  <a:lnTo>
                    <a:pt x="324611" y="649351"/>
                  </a:lnTo>
                  <a:lnTo>
                    <a:pt x="0" y="357124"/>
                  </a:lnTo>
                  <a:close/>
                </a:path>
              </a:pathLst>
            </a:custGeom>
            <a:ln w="19050">
              <a:solidFill>
                <a:srgbClr val="E1E6C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0250424" y="5085333"/>
              <a:ext cx="640080" cy="640715"/>
            </a:xfrm>
            <a:custGeom>
              <a:avLst/>
              <a:gdLst/>
              <a:ahLst/>
              <a:cxnLst/>
              <a:rect l="l" t="t" r="r" b="b"/>
              <a:pathLst>
                <a:path w="640079" h="640714">
                  <a:moveTo>
                    <a:pt x="496061" y="0"/>
                  </a:moveTo>
                  <a:lnTo>
                    <a:pt x="144018" y="0"/>
                  </a:lnTo>
                  <a:lnTo>
                    <a:pt x="144018" y="352171"/>
                  </a:lnTo>
                  <a:lnTo>
                    <a:pt x="0" y="352171"/>
                  </a:lnTo>
                  <a:lnTo>
                    <a:pt x="320040" y="640245"/>
                  </a:lnTo>
                  <a:lnTo>
                    <a:pt x="640079" y="352171"/>
                  </a:lnTo>
                  <a:lnTo>
                    <a:pt x="496061" y="352171"/>
                  </a:lnTo>
                  <a:lnTo>
                    <a:pt x="496061" y="0"/>
                  </a:lnTo>
                  <a:close/>
                </a:path>
              </a:pathLst>
            </a:custGeom>
            <a:solidFill>
              <a:srgbClr val="C9D2C9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0250424" y="5085333"/>
              <a:ext cx="640080" cy="640715"/>
            </a:xfrm>
            <a:custGeom>
              <a:avLst/>
              <a:gdLst/>
              <a:ahLst/>
              <a:cxnLst/>
              <a:rect l="l" t="t" r="r" b="b"/>
              <a:pathLst>
                <a:path w="640079" h="640714">
                  <a:moveTo>
                    <a:pt x="0" y="352171"/>
                  </a:moveTo>
                  <a:lnTo>
                    <a:pt x="144018" y="352171"/>
                  </a:lnTo>
                  <a:lnTo>
                    <a:pt x="144018" y="0"/>
                  </a:lnTo>
                  <a:lnTo>
                    <a:pt x="496061" y="0"/>
                  </a:lnTo>
                  <a:lnTo>
                    <a:pt x="496061" y="352171"/>
                  </a:lnTo>
                  <a:lnTo>
                    <a:pt x="640079" y="352171"/>
                  </a:lnTo>
                  <a:lnTo>
                    <a:pt x="320040" y="640245"/>
                  </a:lnTo>
                  <a:lnTo>
                    <a:pt x="0" y="352171"/>
                  </a:lnTo>
                  <a:close/>
                </a:path>
              </a:pathLst>
            </a:custGeom>
            <a:ln w="19049">
              <a:solidFill>
                <a:srgbClr val="C9D2C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62"/>
            <a:ext cx="12189460" cy="6859905"/>
            <a:chOff x="0" y="-62"/>
            <a:chExt cx="12189460" cy="6859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62"/>
              <a:ext cx="12188952" cy="68597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6900"/>
              <a:ext cx="704087" cy="97839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90955" y="1230121"/>
              <a:ext cx="9227820" cy="0"/>
            </a:xfrm>
            <a:custGeom>
              <a:avLst/>
              <a:gdLst/>
              <a:ahLst/>
              <a:cxnLst/>
              <a:rect l="l" t="t" r="r" b="b"/>
              <a:pathLst>
                <a:path w="9227820" h="0">
                  <a:moveTo>
                    <a:pt x="9227439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9A74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630936" y="1728673"/>
            <a:ext cx="3456940" cy="4143375"/>
          </a:xfrm>
          <a:prstGeom prst="rect">
            <a:avLst/>
          </a:prstGeom>
          <a:solidFill>
            <a:srgbClr val="E97030"/>
          </a:solidFill>
          <a:ln w="19050">
            <a:solidFill>
              <a:srgbClr val="E97030"/>
            </a:solidFill>
          </a:ln>
        </p:spPr>
        <p:txBody>
          <a:bodyPr wrap="square" lIns="0" tIns="253365" rIns="0" bIns="0" rtlCol="0" vert="horz">
            <a:spAutoFit/>
          </a:bodyPr>
          <a:lstStyle/>
          <a:p>
            <a:pPr marL="343535">
              <a:lnSpc>
                <a:spcPct val="100000"/>
              </a:lnSpc>
              <a:spcBef>
                <a:spcPts val="1995"/>
              </a:spcBef>
            </a:pPr>
            <a:r>
              <a:rPr dirty="0" sz="6600" spc="-25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6600">
              <a:latin typeface="Arial"/>
              <a:cs typeface="Arial"/>
            </a:endParaRPr>
          </a:p>
          <a:p>
            <a:pPr marL="343535" marR="421640">
              <a:lnSpc>
                <a:spcPct val="90100"/>
              </a:lnSpc>
              <a:spcBef>
                <a:spcPts val="3115"/>
              </a:spcBef>
            </a:pP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dirty="0" sz="2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political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realities</a:t>
            </a:r>
            <a:r>
              <a:rPr dirty="0" sz="2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cannot</a:t>
            </a:r>
            <a:r>
              <a:rPr dirty="0" sz="26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substituted</a:t>
            </a:r>
            <a:r>
              <a:rPr dirty="0" sz="26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2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imported assumptions.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61688" y="1728673"/>
            <a:ext cx="3465829" cy="4143375"/>
          </a:xfrm>
          <a:prstGeom prst="rect">
            <a:avLst/>
          </a:prstGeom>
          <a:solidFill>
            <a:srgbClr val="8BAE1D"/>
          </a:solidFill>
          <a:ln w="19050">
            <a:solidFill>
              <a:srgbClr val="8BAE1D"/>
            </a:solidFill>
          </a:ln>
        </p:spPr>
        <p:txBody>
          <a:bodyPr wrap="square" lIns="0" tIns="253365" rIns="0" bIns="0" rtlCol="0" vert="horz">
            <a:spAutoFit/>
          </a:bodyPr>
          <a:lstStyle/>
          <a:p>
            <a:pPr marL="349250">
              <a:lnSpc>
                <a:spcPct val="100000"/>
              </a:lnSpc>
              <a:spcBef>
                <a:spcPts val="1995"/>
              </a:spcBef>
            </a:pPr>
            <a:r>
              <a:rPr dirty="0" sz="6600" spc="-25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6600">
              <a:latin typeface="Arial"/>
              <a:cs typeface="Arial"/>
            </a:endParaRPr>
          </a:p>
          <a:p>
            <a:pPr marL="349250" marR="770890">
              <a:lnSpc>
                <a:spcPct val="90100"/>
              </a:lnSpc>
              <a:spcBef>
                <a:spcPts val="3115"/>
              </a:spcBef>
            </a:pP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Long-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term</a:t>
            </a:r>
            <a:r>
              <a:rPr dirty="0" sz="2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trust, institutional understanding,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strategic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counsel</a:t>
            </a:r>
            <a:r>
              <a:rPr dirty="0" sz="2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remain essential.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01583" y="1728673"/>
            <a:ext cx="3456940" cy="4143375"/>
          </a:xfrm>
          <a:prstGeom prst="rect">
            <a:avLst/>
          </a:prstGeom>
          <a:solidFill>
            <a:srgbClr val="176922"/>
          </a:solidFill>
          <a:ln w="19050">
            <a:solidFill>
              <a:srgbClr val="176922"/>
            </a:solidFill>
          </a:ln>
        </p:spPr>
        <p:txBody>
          <a:bodyPr wrap="square" lIns="0" tIns="253365" rIns="0" bIns="0" rtlCol="0" vert="horz">
            <a:spAutoFit/>
          </a:bodyPr>
          <a:lstStyle/>
          <a:p>
            <a:pPr marL="345440">
              <a:lnSpc>
                <a:spcPct val="100000"/>
              </a:lnSpc>
              <a:spcBef>
                <a:spcPts val="1995"/>
              </a:spcBef>
            </a:pPr>
            <a:r>
              <a:rPr dirty="0" sz="6600" spc="-25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6600">
              <a:latin typeface="Arial"/>
              <a:cs typeface="Arial"/>
            </a:endParaRPr>
          </a:p>
          <a:p>
            <a:pPr marL="345440" marR="621665">
              <a:lnSpc>
                <a:spcPct val="90100"/>
              </a:lnSpc>
              <a:spcBef>
                <a:spcPts val="3115"/>
              </a:spcBef>
            </a:pP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dirty="0" sz="26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affairs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success</a:t>
            </a:r>
            <a:r>
              <a:rPr dirty="0" sz="2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Africa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driven</a:t>
            </a:r>
            <a:r>
              <a:rPr dirty="0" sz="2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localisation,</a:t>
            </a:r>
            <a:r>
              <a:rPr dirty="0" sz="26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replication.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Actionable</a:t>
            </a:r>
            <a:r>
              <a:rPr dirty="0" spc="-75"/>
              <a:t> </a:t>
            </a:r>
            <a:r>
              <a:rPr dirty="0" spc="-10"/>
              <a:t>Insights</a:t>
            </a: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85631" y="247002"/>
            <a:ext cx="3401568" cy="106973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62"/>
            <a:ext cx="12189460" cy="6859905"/>
            <a:chOff x="0" y="-62"/>
            <a:chExt cx="12189460" cy="6859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62"/>
              <a:ext cx="12188952" cy="68597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85631" y="247002"/>
              <a:ext cx="3401568" cy="106973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46900"/>
              <a:ext cx="704087" cy="97839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90955" y="1230121"/>
              <a:ext cx="9456420" cy="0"/>
            </a:xfrm>
            <a:custGeom>
              <a:avLst/>
              <a:gdLst/>
              <a:ahLst/>
              <a:cxnLst/>
              <a:rect l="l" t="t" r="r" b="b"/>
              <a:pathLst>
                <a:path w="9456420" h="0">
                  <a:moveTo>
                    <a:pt x="94559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3734180" y="5110149"/>
            <a:ext cx="4386580" cy="937894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950">
                <a:solidFill>
                  <a:srgbClr val="FFFFFF"/>
                </a:solidFill>
                <a:latin typeface="Trebuchet MS"/>
                <a:cs typeface="Trebuchet MS"/>
              </a:rPr>
              <a:t>Thank</a:t>
            </a:r>
            <a:r>
              <a:rPr dirty="0" sz="5950" spc="-2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5950" spc="140">
                <a:solidFill>
                  <a:srgbClr val="FFFFFF"/>
                </a:solidFill>
                <a:latin typeface="Trebuchet MS"/>
                <a:cs typeface="Trebuchet MS"/>
              </a:rPr>
              <a:t>You…</a:t>
            </a:r>
            <a:endParaRPr sz="59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89959" y="2071908"/>
            <a:ext cx="3702050" cy="573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455"/>
              </a:lnSpc>
            </a:pPr>
            <a:r>
              <a:rPr dirty="0" sz="4000">
                <a:latin typeface="Arial"/>
                <a:cs typeface="Arial"/>
              </a:rPr>
              <a:t>Opening</a:t>
            </a:r>
            <a:r>
              <a:rPr dirty="0" sz="4000" spc="-165">
                <a:latin typeface="Arial"/>
                <a:cs typeface="Arial"/>
              </a:rPr>
              <a:t> </a:t>
            </a:r>
            <a:r>
              <a:rPr dirty="0" sz="4000" spc="-10">
                <a:latin typeface="Arial"/>
                <a:cs typeface="Arial"/>
              </a:rPr>
              <a:t>context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62"/>
            <a:ext cx="12188952" cy="6859778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130"/>
              </a:spcBef>
            </a:pPr>
            <a:r>
              <a:rPr dirty="0" sz="4800">
                <a:solidFill>
                  <a:srgbClr val="FFFFFF"/>
                </a:solidFill>
              </a:rPr>
              <a:t>Opening</a:t>
            </a:r>
            <a:r>
              <a:rPr dirty="0" sz="4800" spc="-114">
                <a:solidFill>
                  <a:srgbClr val="FFFFFF"/>
                </a:solidFill>
              </a:rPr>
              <a:t> </a:t>
            </a:r>
            <a:r>
              <a:rPr dirty="0" sz="4800" spc="-10">
                <a:solidFill>
                  <a:srgbClr val="FFFFFF"/>
                </a:solidFill>
              </a:rPr>
              <a:t>Context</a:t>
            </a:r>
            <a:endParaRPr sz="4800"/>
          </a:p>
        </p:txBody>
      </p:sp>
      <p:sp>
        <p:nvSpPr>
          <p:cNvPr id="5" name="object 5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61594" rIns="0" bIns="0" rtlCol="0" vert="horz">
            <a:spAutoFit/>
          </a:bodyPr>
          <a:lstStyle/>
          <a:p>
            <a:pPr marL="1735455" marR="5080" indent="-1723389">
              <a:lnSpc>
                <a:spcPts val="3030"/>
              </a:lnSpc>
              <a:spcBef>
                <a:spcPts val="484"/>
              </a:spcBef>
            </a:pPr>
            <a:r>
              <a:rPr dirty="0" sz="2800" b="0">
                <a:latin typeface="Arial"/>
                <a:cs typeface="Arial"/>
              </a:rPr>
              <a:t>Understanding</a:t>
            </a:r>
            <a:r>
              <a:rPr dirty="0" sz="2800" spc="-130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Localised,</a:t>
            </a:r>
            <a:r>
              <a:rPr dirty="0" sz="2800" spc="-70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Politically</a:t>
            </a:r>
            <a:r>
              <a:rPr dirty="0" sz="2800" spc="-55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Sensitive,</a:t>
            </a:r>
            <a:r>
              <a:rPr dirty="0" sz="2800" spc="-135" b="0">
                <a:latin typeface="Arial"/>
                <a:cs typeface="Arial"/>
              </a:rPr>
              <a:t> </a:t>
            </a:r>
            <a:r>
              <a:rPr dirty="0" sz="2800" spc="-25" b="0">
                <a:latin typeface="Arial"/>
                <a:cs typeface="Arial"/>
              </a:rPr>
              <a:t>and </a:t>
            </a:r>
            <a:r>
              <a:rPr dirty="0" sz="2800" spc="-10" b="0">
                <a:latin typeface="Arial"/>
                <a:cs typeface="Arial"/>
              </a:rPr>
              <a:t>Context-</a:t>
            </a:r>
            <a:r>
              <a:rPr dirty="0" sz="2800" b="0">
                <a:latin typeface="Arial"/>
                <a:cs typeface="Arial"/>
              </a:rPr>
              <a:t>Driven</a:t>
            </a:r>
            <a:r>
              <a:rPr dirty="0" sz="2800" spc="-60" b="0">
                <a:latin typeface="Arial"/>
                <a:cs typeface="Arial"/>
              </a:rPr>
              <a:t> </a:t>
            </a:r>
            <a:r>
              <a:rPr dirty="0" sz="2800" spc="-10" b="0">
                <a:latin typeface="Arial"/>
                <a:cs typeface="Arial"/>
              </a:rPr>
              <a:t>Engagement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62"/>
            <a:ext cx="12189460" cy="6859905"/>
            <a:chOff x="0" y="-62"/>
            <a:chExt cx="12189460" cy="6859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62"/>
              <a:ext cx="12188952" cy="68597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6900"/>
              <a:ext cx="704087" cy="9783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85631" y="247002"/>
              <a:ext cx="3401568" cy="106973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90955" y="1230121"/>
              <a:ext cx="9456420" cy="0"/>
            </a:xfrm>
            <a:custGeom>
              <a:avLst/>
              <a:gdLst/>
              <a:ahLst/>
              <a:cxnLst/>
              <a:rect l="l" t="t" r="r" b="b"/>
              <a:pathLst>
                <a:path w="9456420" h="0">
                  <a:moveTo>
                    <a:pt x="94559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0">
                <a:solidFill>
                  <a:srgbClr val="CFDA9B"/>
                </a:solidFill>
              </a:rPr>
              <a:t>Premise</a:t>
            </a: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00019" y="1389888"/>
            <a:ext cx="5285994" cy="499460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873625" y="2305811"/>
            <a:ext cx="1942464" cy="6083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ts val="2285"/>
              </a:lnSpc>
              <a:spcBef>
                <a:spcPts val="120"/>
              </a:spcBef>
            </a:pPr>
            <a:r>
              <a:rPr dirty="0" sz="2000" b="1">
                <a:latin typeface="Arial"/>
                <a:cs typeface="Arial"/>
              </a:rPr>
              <a:t>Public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Affairs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is</a:t>
            </a:r>
            <a:endParaRPr sz="2000">
              <a:latin typeface="Arial"/>
              <a:cs typeface="Arial"/>
            </a:endParaRPr>
          </a:p>
          <a:p>
            <a:pPr algn="ctr" marL="635">
              <a:lnSpc>
                <a:spcPts val="2285"/>
              </a:lnSpc>
            </a:pPr>
            <a:r>
              <a:rPr dirty="0" sz="2000" b="1">
                <a:latin typeface="Arial"/>
                <a:cs typeface="Arial"/>
              </a:rPr>
              <a:t>not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universal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51116" y="4493450"/>
            <a:ext cx="1057275" cy="88265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algn="r" marL="12700" marR="5080" indent="96520">
              <a:lnSpc>
                <a:spcPct val="90100"/>
              </a:lnSpc>
              <a:spcBef>
                <a:spcPts val="355"/>
              </a:spcBef>
            </a:pPr>
            <a:r>
              <a:rPr dirty="0" sz="2000" spc="-10" b="1">
                <a:latin typeface="Arial"/>
                <a:cs typeface="Arial"/>
              </a:rPr>
              <a:t>Distinct market realities.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84753" y="4218178"/>
            <a:ext cx="1492885" cy="143256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12700" marR="5080">
              <a:lnSpc>
                <a:spcPct val="90200"/>
              </a:lnSpc>
              <a:spcBef>
                <a:spcPts val="355"/>
              </a:spcBef>
            </a:pPr>
            <a:r>
              <a:rPr dirty="0" sz="2000" spc="-10" b="1">
                <a:latin typeface="Arial"/>
                <a:cs typeface="Arial"/>
              </a:rPr>
              <a:t>Global frameworks </a:t>
            </a:r>
            <a:r>
              <a:rPr dirty="0" sz="2000" b="1">
                <a:latin typeface="Arial"/>
                <a:cs typeface="Arial"/>
              </a:rPr>
              <a:t>are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not </a:t>
            </a:r>
            <a:r>
              <a:rPr dirty="0" sz="2000" spc="-10" b="1">
                <a:latin typeface="Arial"/>
                <a:cs typeface="Arial"/>
              </a:rPr>
              <a:t>immediately translatable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62"/>
            <a:ext cx="12189460" cy="6859905"/>
            <a:chOff x="0" y="-62"/>
            <a:chExt cx="12189460" cy="6859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62"/>
              <a:ext cx="12188952" cy="68597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6900"/>
              <a:ext cx="704087" cy="9783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85631" y="247002"/>
              <a:ext cx="3401568" cy="106973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90955" y="1230121"/>
              <a:ext cx="9456420" cy="0"/>
            </a:xfrm>
            <a:custGeom>
              <a:avLst/>
              <a:gdLst/>
              <a:ahLst/>
              <a:cxnLst/>
              <a:rect l="l" t="t" r="r" b="b"/>
              <a:pathLst>
                <a:path w="9456420" h="0">
                  <a:moveTo>
                    <a:pt x="94559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CFDA9B"/>
                </a:solidFill>
              </a:rPr>
              <a:t>The</a:t>
            </a:r>
            <a:r>
              <a:rPr dirty="0" spc="-70">
                <a:solidFill>
                  <a:srgbClr val="CFDA9B"/>
                </a:solidFill>
              </a:rPr>
              <a:t> </a:t>
            </a:r>
            <a:r>
              <a:rPr dirty="0">
                <a:solidFill>
                  <a:srgbClr val="CFDA9B"/>
                </a:solidFill>
              </a:rPr>
              <a:t>Problem</a:t>
            </a:r>
            <a:r>
              <a:rPr dirty="0" spc="-70">
                <a:solidFill>
                  <a:srgbClr val="CFDA9B"/>
                </a:solidFill>
              </a:rPr>
              <a:t> </a:t>
            </a:r>
            <a:r>
              <a:rPr dirty="0">
                <a:solidFill>
                  <a:srgbClr val="CFDA9B"/>
                </a:solidFill>
              </a:rPr>
              <a:t>of</a:t>
            </a:r>
            <a:r>
              <a:rPr dirty="0" spc="-25">
                <a:solidFill>
                  <a:srgbClr val="CFDA9B"/>
                </a:solidFill>
              </a:rPr>
              <a:t> </a:t>
            </a:r>
            <a:r>
              <a:rPr dirty="0">
                <a:solidFill>
                  <a:srgbClr val="CFDA9B"/>
                </a:solidFill>
              </a:rPr>
              <a:t>Imported</a:t>
            </a:r>
            <a:r>
              <a:rPr dirty="0" spc="-75">
                <a:solidFill>
                  <a:srgbClr val="CFDA9B"/>
                </a:solidFill>
              </a:rPr>
              <a:t> </a:t>
            </a:r>
            <a:r>
              <a:rPr dirty="0" spc="-10">
                <a:solidFill>
                  <a:srgbClr val="CFDA9B"/>
                </a:solidFill>
              </a:rPr>
              <a:t>Frameworks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621791" y="1481708"/>
            <a:ext cx="978535" cy="4820285"/>
            <a:chOff x="621791" y="1481708"/>
            <a:chExt cx="978535" cy="4820285"/>
          </a:xfrm>
        </p:grpSpPr>
        <p:sp>
          <p:nvSpPr>
            <p:cNvPr id="9" name="object 9"/>
            <p:cNvSpPr/>
            <p:nvPr/>
          </p:nvSpPr>
          <p:spPr>
            <a:xfrm>
              <a:off x="621791" y="1481708"/>
              <a:ext cx="960119" cy="923925"/>
            </a:xfrm>
            <a:custGeom>
              <a:avLst/>
              <a:gdLst/>
              <a:ahLst/>
              <a:cxnLst/>
              <a:rect l="l" t="t" r="r" b="b"/>
              <a:pathLst>
                <a:path w="960119" h="923925">
                  <a:moveTo>
                    <a:pt x="480060" y="0"/>
                  </a:moveTo>
                  <a:lnTo>
                    <a:pt x="430977" y="2384"/>
                  </a:lnTo>
                  <a:lnTo>
                    <a:pt x="383312" y="9382"/>
                  </a:lnTo>
                  <a:lnTo>
                    <a:pt x="337306" y="20762"/>
                  </a:lnTo>
                  <a:lnTo>
                    <a:pt x="293200" y="36292"/>
                  </a:lnTo>
                  <a:lnTo>
                    <a:pt x="251236" y="55740"/>
                  </a:lnTo>
                  <a:lnTo>
                    <a:pt x="211655" y="78873"/>
                  </a:lnTo>
                  <a:lnTo>
                    <a:pt x="174699" y="105461"/>
                  </a:lnTo>
                  <a:lnTo>
                    <a:pt x="140608" y="135270"/>
                  </a:lnTo>
                  <a:lnTo>
                    <a:pt x="109623" y="168070"/>
                  </a:lnTo>
                  <a:lnTo>
                    <a:pt x="81987" y="203627"/>
                  </a:lnTo>
                  <a:lnTo>
                    <a:pt x="57941" y="241711"/>
                  </a:lnTo>
                  <a:lnTo>
                    <a:pt x="37726" y="282088"/>
                  </a:lnTo>
                  <a:lnTo>
                    <a:pt x="21582" y="324528"/>
                  </a:lnTo>
                  <a:lnTo>
                    <a:pt x="9753" y="368797"/>
                  </a:lnTo>
                  <a:lnTo>
                    <a:pt x="2478" y="414665"/>
                  </a:lnTo>
                  <a:lnTo>
                    <a:pt x="0" y="461899"/>
                  </a:lnTo>
                  <a:lnTo>
                    <a:pt x="2478" y="509111"/>
                  </a:lnTo>
                  <a:lnTo>
                    <a:pt x="9753" y="554963"/>
                  </a:lnTo>
                  <a:lnTo>
                    <a:pt x="21582" y="599222"/>
                  </a:lnTo>
                  <a:lnTo>
                    <a:pt x="37726" y="641655"/>
                  </a:lnTo>
                  <a:lnTo>
                    <a:pt x="57941" y="682030"/>
                  </a:lnTo>
                  <a:lnTo>
                    <a:pt x="81987" y="720114"/>
                  </a:lnTo>
                  <a:lnTo>
                    <a:pt x="109623" y="755674"/>
                  </a:lnTo>
                  <a:lnTo>
                    <a:pt x="140608" y="788479"/>
                  </a:lnTo>
                  <a:lnTo>
                    <a:pt x="174699" y="818295"/>
                  </a:lnTo>
                  <a:lnTo>
                    <a:pt x="211655" y="844890"/>
                  </a:lnTo>
                  <a:lnTo>
                    <a:pt x="251236" y="868032"/>
                  </a:lnTo>
                  <a:lnTo>
                    <a:pt x="293200" y="887487"/>
                  </a:lnTo>
                  <a:lnTo>
                    <a:pt x="337306" y="903024"/>
                  </a:lnTo>
                  <a:lnTo>
                    <a:pt x="383312" y="914410"/>
                  </a:lnTo>
                  <a:lnTo>
                    <a:pt x="430977" y="921412"/>
                  </a:lnTo>
                  <a:lnTo>
                    <a:pt x="480060" y="923798"/>
                  </a:lnTo>
                  <a:lnTo>
                    <a:pt x="529150" y="921412"/>
                  </a:lnTo>
                  <a:lnTo>
                    <a:pt x="576822" y="914410"/>
                  </a:lnTo>
                  <a:lnTo>
                    <a:pt x="622832" y="903024"/>
                  </a:lnTo>
                  <a:lnTo>
                    <a:pt x="666940" y="887487"/>
                  </a:lnTo>
                  <a:lnTo>
                    <a:pt x="708905" y="868032"/>
                  </a:lnTo>
                  <a:lnTo>
                    <a:pt x="748486" y="844890"/>
                  </a:lnTo>
                  <a:lnTo>
                    <a:pt x="785441" y="818295"/>
                  </a:lnTo>
                  <a:lnTo>
                    <a:pt x="819531" y="788479"/>
                  </a:lnTo>
                  <a:lnTo>
                    <a:pt x="850512" y="755674"/>
                  </a:lnTo>
                  <a:lnTo>
                    <a:pt x="878145" y="720114"/>
                  </a:lnTo>
                  <a:lnTo>
                    <a:pt x="902188" y="682030"/>
                  </a:lnTo>
                  <a:lnTo>
                    <a:pt x="922401" y="641655"/>
                  </a:lnTo>
                  <a:lnTo>
                    <a:pt x="938541" y="599222"/>
                  </a:lnTo>
                  <a:lnTo>
                    <a:pt x="950368" y="554963"/>
                  </a:lnTo>
                  <a:lnTo>
                    <a:pt x="957642" y="509111"/>
                  </a:lnTo>
                  <a:lnTo>
                    <a:pt x="960119" y="461899"/>
                  </a:lnTo>
                  <a:lnTo>
                    <a:pt x="957642" y="414665"/>
                  </a:lnTo>
                  <a:lnTo>
                    <a:pt x="950368" y="368797"/>
                  </a:lnTo>
                  <a:lnTo>
                    <a:pt x="938541" y="324528"/>
                  </a:lnTo>
                  <a:lnTo>
                    <a:pt x="922401" y="282088"/>
                  </a:lnTo>
                  <a:lnTo>
                    <a:pt x="902188" y="241711"/>
                  </a:lnTo>
                  <a:lnTo>
                    <a:pt x="878145" y="203627"/>
                  </a:lnTo>
                  <a:lnTo>
                    <a:pt x="850512" y="168070"/>
                  </a:lnTo>
                  <a:lnTo>
                    <a:pt x="819531" y="135270"/>
                  </a:lnTo>
                  <a:lnTo>
                    <a:pt x="785441" y="105461"/>
                  </a:lnTo>
                  <a:lnTo>
                    <a:pt x="748486" y="78873"/>
                  </a:lnTo>
                  <a:lnTo>
                    <a:pt x="708905" y="55740"/>
                  </a:lnTo>
                  <a:lnTo>
                    <a:pt x="666940" y="36292"/>
                  </a:lnTo>
                  <a:lnTo>
                    <a:pt x="622832" y="20762"/>
                  </a:lnTo>
                  <a:lnTo>
                    <a:pt x="576822" y="9382"/>
                  </a:lnTo>
                  <a:lnTo>
                    <a:pt x="529150" y="2384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E970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21791" y="2780411"/>
              <a:ext cx="960119" cy="923925"/>
            </a:xfrm>
            <a:custGeom>
              <a:avLst/>
              <a:gdLst/>
              <a:ahLst/>
              <a:cxnLst/>
              <a:rect l="l" t="t" r="r" b="b"/>
              <a:pathLst>
                <a:path w="960119" h="923925">
                  <a:moveTo>
                    <a:pt x="480060" y="0"/>
                  </a:moveTo>
                  <a:lnTo>
                    <a:pt x="430977" y="2385"/>
                  </a:lnTo>
                  <a:lnTo>
                    <a:pt x="383312" y="9387"/>
                  </a:lnTo>
                  <a:lnTo>
                    <a:pt x="337306" y="20773"/>
                  </a:lnTo>
                  <a:lnTo>
                    <a:pt x="293200" y="36310"/>
                  </a:lnTo>
                  <a:lnTo>
                    <a:pt x="251236" y="55765"/>
                  </a:lnTo>
                  <a:lnTo>
                    <a:pt x="211655" y="78907"/>
                  </a:lnTo>
                  <a:lnTo>
                    <a:pt x="174699" y="105502"/>
                  </a:lnTo>
                  <a:lnTo>
                    <a:pt x="140608" y="135318"/>
                  </a:lnTo>
                  <a:lnTo>
                    <a:pt x="109623" y="168123"/>
                  </a:lnTo>
                  <a:lnTo>
                    <a:pt x="81987" y="203683"/>
                  </a:lnTo>
                  <a:lnTo>
                    <a:pt x="57941" y="241767"/>
                  </a:lnTo>
                  <a:lnTo>
                    <a:pt x="37726" y="282142"/>
                  </a:lnTo>
                  <a:lnTo>
                    <a:pt x="21582" y="324575"/>
                  </a:lnTo>
                  <a:lnTo>
                    <a:pt x="9753" y="368834"/>
                  </a:lnTo>
                  <a:lnTo>
                    <a:pt x="2478" y="414686"/>
                  </a:lnTo>
                  <a:lnTo>
                    <a:pt x="0" y="461899"/>
                  </a:lnTo>
                  <a:lnTo>
                    <a:pt x="2478" y="509132"/>
                  </a:lnTo>
                  <a:lnTo>
                    <a:pt x="9753" y="555000"/>
                  </a:lnTo>
                  <a:lnTo>
                    <a:pt x="21582" y="599269"/>
                  </a:lnTo>
                  <a:lnTo>
                    <a:pt x="37726" y="641709"/>
                  </a:lnTo>
                  <a:lnTo>
                    <a:pt x="57941" y="682086"/>
                  </a:lnTo>
                  <a:lnTo>
                    <a:pt x="81987" y="720170"/>
                  </a:lnTo>
                  <a:lnTo>
                    <a:pt x="109623" y="755727"/>
                  </a:lnTo>
                  <a:lnTo>
                    <a:pt x="140608" y="788527"/>
                  </a:lnTo>
                  <a:lnTo>
                    <a:pt x="174699" y="818336"/>
                  </a:lnTo>
                  <a:lnTo>
                    <a:pt x="211655" y="844924"/>
                  </a:lnTo>
                  <a:lnTo>
                    <a:pt x="251236" y="868057"/>
                  </a:lnTo>
                  <a:lnTo>
                    <a:pt x="293200" y="887505"/>
                  </a:lnTo>
                  <a:lnTo>
                    <a:pt x="337306" y="903035"/>
                  </a:lnTo>
                  <a:lnTo>
                    <a:pt x="383312" y="914415"/>
                  </a:lnTo>
                  <a:lnTo>
                    <a:pt x="430977" y="921413"/>
                  </a:lnTo>
                  <a:lnTo>
                    <a:pt x="480060" y="923797"/>
                  </a:lnTo>
                  <a:lnTo>
                    <a:pt x="529150" y="921413"/>
                  </a:lnTo>
                  <a:lnTo>
                    <a:pt x="576822" y="914415"/>
                  </a:lnTo>
                  <a:lnTo>
                    <a:pt x="622832" y="903035"/>
                  </a:lnTo>
                  <a:lnTo>
                    <a:pt x="666940" y="887505"/>
                  </a:lnTo>
                  <a:lnTo>
                    <a:pt x="708905" y="868057"/>
                  </a:lnTo>
                  <a:lnTo>
                    <a:pt x="748486" y="844924"/>
                  </a:lnTo>
                  <a:lnTo>
                    <a:pt x="785441" y="818336"/>
                  </a:lnTo>
                  <a:lnTo>
                    <a:pt x="819531" y="788527"/>
                  </a:lnTo>
                  <a:lnTo>
                    <a:pt x="850512" y="755727"/>
                  </a:lnTo>
                  <a:lnTo>
                    <a:pt x="878145" y="720170"/>
                  </a:lnTo>
                  <a:lnTo>
                    <a:pt x="902188" y="682086"/>
                  </a:lnTo>
                  <a:lnTo>
                    <a:pt x="922401" y="641709"/>
                  </a:lnTo>
                  <a:lnTo>
                    <a:pt x="938541" y="599269"/>
                  </a:lnTo>
                  <a:lnTo>
                    <a:pt x="950368" y="555000"/>
                  </a:lnTo>
                  <a:lnTo>
                    <a:pt x="957642" y="509132"/>
                  </a:lnTo>
                  <a:lnTo>
                    <a:pt x="960119" y="461899"/>
                  </a:lnTo>
                  <a:lnTo>
                    <a:pt x="957642" y="414686"/>
                  </a:lnTo>
                  <a:lnTo>
                    <a:pt x="950368" y="368834"/>
                  </a:lnTo>
                  <a:lnTo>
                    <a:pt x="938541" y="324575"/>
                  </a:lnTo>
                  <a:lnTo>
                    <a:pt x="922401" y="282142"/>
                  </a:lnTo>
                  <a:lnTo>
                    <a:pt x="902188" y="241767"/>
                  </a:lnTo>
                  <a:lnTo>
                    <a:pt x="878145" y="203683"/>
                  </a:lnTo>
                  <a:lnTo>
                    <a:pt x="850512" y="168123"/>
                  </a:lnTo>
                  <a:lnTo>
                    <a:pt x="819531" y="135318"/>
                  </a:lnTo>
                  <a:lnTo>
                    <a:pt x="785441" y="105502"/>
                  </a:lnTo>
                  <a:lnTo>
                    <a:pt x="748486" y="78907"/>
                  </a:lnTo>
                  <a:lnTo>
                    <a:pt x="708905" y="55765"/>
                  </a:lnTo>
                  <a:lnTo>
                    <a:pt x="666940" y="36310"/>
                  </a:lnTo>
                  <a:lnTo>
                    <a:pt x="622832" y="20773"/>
                  </a:lnTo>
                  <a:lnTo>
                    <a:pt x="576822" y="9387"/>
                  </a:lnTo>
                  <a:lnTo>
                    <a:pt x="529150" y="2385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79A7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40079" y="4079239"/>
              <a:ext cx="960119" cy="933450"/>
            </a:xfrm>
            <a:custGeom>
              <a:avLst/>
              <a:gdLst/>
              <a:ahLst/>
              <a:cxnLst/>
              <a:rect l="l" t="t" r="r" b="b"/>
              <a:pathLst>
                <a:path w="960119" h="933450">
                  <a:moveTo>
                    <a:pt x="480060" y="0"/>
                  </a:moveTo>
                  <a:lnTo>
                    <a:pt x="430977" y="2407"/>
                  </a:lnTo>
                  <a:lnTo>
                    <a:pt x="383312" y="9474"/>
                  </a:lnTo>
                  <a:lnTo>
                    <a:pt x="337306" y="20966"/>
                  </a:lnTo>
                  <a:lnTo>
                    <a:pt x="293200" y="36649"/>
                  </a:lnTo>
                  <a:lnTo>
                    <a:pt x="251236" y="56288"/>
                  </a:lnTo>
                  <a:lnTo>
                    <a:pt x="211655" y="79650"/>
                  </a:lnTo>
                  <a:lnTo>
                    <a:pt x="174699" y="106500"/>
                  </a:lnTo>
                  <a:lnTo>
                    <a:pt x="140608" y="136604"/>
                  </a:lnTo>
                  <a:lnTo>
                    <a:pt x="109623" y="169727"/>
                  </a:lnTo>
                  <a:lnTo>
                    <a:pt x="81987" y="205637"/>
                  </a:lnTo>
                  <a:lnTo>
                    <a:pt x="57941" y="244097"/>
                  </a:lnTo>
                  <a:lnTo>
                    <a:pt x="37726" y="284874"/>
                  </a:lnTo>
                  <a:lnTo>
                    <a:pt x="21582" y="327735"/>
                  </a:lnTo>
                  <a:lnTo>
                    <a:pt x="9753" y="372444"/>
                  </a:lnTo>
                  <a:lnTo>
                    <a:pt x="2478" y="418767"/>
                  </a:lnTo>
                  <a:lnTo>
                    <a:pt x="0" y="466471"/>
                  </a:lnTo>
                  <a:lnTo>
                    <a:pt x="2478" y="514153"/>
                  </a:lnTo>
                  <a:lnTo>
                    <a:pt x="9753" y="560461"/>
                  </a:lnTo>
                  <a:lnTo>
                    <a:pt x="21582" y="605159"/>
                  </a:lnTo>
                  <a:lnTo>
                    <a:pt x="37726" y="648013"/>
                  </a:lnTo>
                  <a:lnTo>
                    <a:pt x="57941" y="688788"/>
                  </a:lnTo>
                  <a:lnTo>
                    <a:pt x="81987" y="727249"/>
                  </a:lnTo>
                  <a:lnTo>
                    <a:pt x="109623" y="763161"/>
                  </a:lnTo>
                  <a:lnTo>
                    <a:pt x="140608" y="796290"/>
                  </a:lnTo>
                  <a:lnTo>
                    <a:pt x="174699" y="826400"/>
                  </a:lnTo>
                  <a:lnTo>
                    <a:pt x="211655" y="853257"/>
                  </a:lnTo>
                  <a:lnTo>
                    <a:pt x="251236" y="876627"/>
                  </a:lnTo>
                  <a:lnTo>
                    <a:pt x="293200" y="896274"/>
                  </a:lnTo>
                  <a:lnTo>
                    <a:pt x="337306" y="911964"/>
                  </a:lnTo>
                  <a:lnTo>
                    <a:pt x="383312" y="923462"/>
                  </a:lnTo>
                  <a:lnTo>
                    <a:pt x="430977" y="930532"/>
                  </a:lnTo>
                  <a:lnTo>
                    <a:pt x="480060" y="932942"/>
                  </a:lnTo>
                  <a:lnTo>
                    <a:pt x="529150" y="930532"/>
                  </a:lnTo>
                  <a:lnTo>
                    <a:pt x="576822" y="923462"/>
                  </a:lnTo>
                  <a:lnTo>
                    <a:pt x="622832" y="911964"/>
                  </a:lnTo>
                  <a:lnTo>
                    <a:pt x="666940" y="896274"/>
                  </a:lnTo>
                  <a:lnTo>
                    <a:pt x="708905" y="876627"/>
                  </a:lnTo>
                  <a:lnTo>
                    <a:pt x="748486" y="853257"/>
                  </a:lnTo>
                  <a:lnTo>
                    <a:pt x="785441" y="826400"/>
                  </a:lnTo>
                  <a:lnTo>
                    <a:pt x="819531" y="796290"/>
                  </a:lnTo>
                  <a:lnTo>
                    <a:pt x="850512" y="763161"/>
                  </a:lnTo>
                  <a:lnTo>
                    <a:pt x="878145" y="727249"/>
                  </a:lnTo>
                  <a:lnTo>
                    <a:pt x="902188" y="688788"/>
                  </a:lnTo>
                  <a:lnTo>
                    <a:pt x="922401" y="648013"/>
                  </a:lnTo>
                  <a:lnTo>
                    <a:pt x="938541" y="605159"/>
                  </a:lnTo>
                  <a:lnTo>
                    <a:pt x="950368" y="560461"/>
                  </a:lnTo>
                  <a:lnTo>
                    <a:pt x="957642" y="514153"/>
                  </a:lnTo>
                  <a:lnTo>
                    <a:pt x="960119" y="466471"/>
                  </a:lnTo>
                  <a:lnTo>
                    <a:pt x="957642" y="418767"/>
                  </a:lnTo>
                  <a:lnTo>
                    <a:pt x="950368" y="372444"/>
                  </a:lnTo>
                  <a:lnTo>
                    <a:pt x="938541" y="327735"/>
                  </a:lnTo>
                  <a:lnTo>
                    <a:pt x="922401" y="284874"/>
                  </a:lnTo>
                  <a:lnTo>
                    <a:pt x="902188" y="244097"/>
                  </a:lnTo>
                  <a:lnTo>
                    <a:pt x="878145" y="205637"/>
                  </a:lnTo>
                  <a:lnTo>
                    <a:pt x="850512" y="169727"/>
                  </a:lnTo>
                  <a:lnTo>
                    <a:pt x="819531" y="136604"/>
                  </a:lnTo>
                  <a:lnTo>
                    <a:pt x="785441" y="106500"/>
                  </a:lnTo>
                  <a:lnTo>
                    <a:pt x="748486" y="79650"/>
                  </a:lnTo>
                  <a:lnTo>
                    <a:pt x="708905" y="56288"/>
                  </a:lnTo>
                  <a:lnTo>
                    <a:pt x="666940" y="36649"/>
                  </a:lnTo>
                  <a:lnTo>
                    <a:pt x="622832" y="20966"/>
                  </a:lnTo>
                  <a:lnTo>
                    <a:pt x="576822" y="9474"/>
                  </a:lnTo>
                  <a:lnTo>
                    <a:pt x="529150" y="2407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0C9E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40079" y="5332222"/>
              <a:ext cx="960119" cy="969644"/>
            </a:xfrm>
            <a:custGeom>
              <a:avLst/>
              <a:gdLst/>
              <a:ahLst/>
              <a:cxnLst/>
              <a:rect l="l" t="t" r="r" b="b"/>
              <a:pathLst>
                <a:path w="960119" h="969645">
                  <a:moveTo>
                    <a:pt x="480060" y="0"/>
                  </a:moveTo>
                  <a:lnTo>
                    <a:pt x="433827" y="2219"/>
                  </a:lnTo>
                  <a:lnTo>
                    <a:pt x="388838" y="8741"/>
                  </a:lnTo>
                  <a:lnTo>
                    <a:pt x="345294" y="19363"/>
                  </a:lnTo>
                  <a:lnTo>
                    <a:pt x="303394" y="33882"/>
                  </a:lnTo>
                  <a:lnTo>
                    <a:pt x="263342" y="52094"/>
                  </a:lnTo>
                  <a:lnTo>
                    <a:pt x="225338" y="73797"/>
                  </a:lnTo>
                  <a:lnTo>
                    <a:pt x="189583" y="98787"/>
                  </a:lnTo>
                  <a:lnTo>
                    <a:pt x="156278" y="126861"/>
                  </a:lnTo>
                  <a:lnTo>
                    <a:pt x="125625" y="157817"/>
                  </a:lnTo>
                  <a:lnTo>
                    <a:pt x="97825" y="191451"/>
                  </a:lnTo>
                  <a:lnTo>
                    <a:pt x="73078" y="227559"/>
                  </a:lnTo>
                  <a:lnTo>
                    <a:pt x="51587" y="265940"/>
                  </a:lnTo>
                  <a:lnTo>
                    <a:pt x="33552" y="306389"/>
                  </a:lnTo>
                  <a:lnTo>
                    <a:pt x="19175" y="348703"/>
                  </a:lnTo>
                  <a:lnTo>
                    <a:pt x="8656" y="392680"/>
                  </a:lnTo>
                  <a:lnTo>
                    <a:pt x="2197" y="438117"/>
                  </a:lnTo>
                  <a:lnTo>
                    <a:pt x="0" y="484809"/>
                  </a:lnTo>
                  <a:lnTo>
                    <a:pt x="2197" y="531495"/>
                  </a:lnTo>
                  <a:lnTo>
                    <a:pt x="8656" y="576926"/>
                  </a:lnTo>
                  <a:lnTo>
                    <a:pt x="19175" y="620897"/>
                  </a:lnTo>
                  <a:lnTo>
                    <a:pt x="33552" y="663207"/>
                  </a:lnTo>
                  <a:lnTo>
                    <a:pt x="51587" y="703652"/>
                  </a:lnTo>
                  <a:lnTo>
                    <a:pt x="73078" y="742028"/>
                  </a:lnTo>
                  <a:lnTo>
                    <a:pt x="97825" y="778133"/>
                  </a:lnTo>
                  <a:lnTo>
                    <a:pt x="125625" y="811763"/>
                  </a:lnTo>
                  <a:lnTo>
                    <a:pt x="156278" y="842716"/>
                  </a:lnTo>
                  <a:lnTo>
                    <a:pt x="189583" y="870788"/>
                  </a:lnTo>
                  <a:lnTo>
                    <a:pt x="225338" y="895776"/>
                  </a:lnTo>
                  <a:lnTo>
                    <a:pt x="263342" y="917477"/>
                  </a:lnTo>
                  <a:lnTo>
                    <a:pt x="303394" y="935688"/>
                  </a:lnTo>
                  <a:lnTo>
                    <a:pt x="345294" y="950206"/>
                  </a:lnTo>
                  <a:lnTo>
                    <a:pt x="388838" y="960828"/>
                  </a:lnTo>
                  <a:lnTo>
                    <a:pt x="433827" y="967349"/>
                  </a:lnTo>
                  <a:lnTo>
                    <a:pt x="480060" y="969568"/>
                  </a:lnTo>
                  <a:lnTo>
                    <a:pt x="526300" y="967349"/>
                  </a:lnTo>
                  <a:lnTo>
                    <a:pt x="571295" y="960828"/>
                  </a:lnTo>
                  <a:lnTo>
                    <a:pt x="614844" y="950206"/>
                  </a:lnTo>
                  <a:lnTo>
                    <a:pt x="656745" y="935688"/>
                  </a:lnTo>
                  <a:lnTo>
                    <a:pt x="696799" y="917477"/>
                  </a:lnTo>
                  <a:lnTo>
                    <a:pt x="734804" y="895776"/>
                  </a:lnTo>
                  <a:lnTo>
                    <a:pt x="770558" y="870788"/>
                  </a:lnTo>
                  <a:lnTo>
                    <a:pt x="803861" y="842716"/>
                  </a:lnTo>
                  <a:lnTo>
                    <a:pt x="834512" y="811763"/>
                  </a:lnTo>
                  <a:lnTo>
                    <a:pt x="862310" y="778133"/>
                  </a:lnTo>
                  <a:lnTo>
                    <a:pt x="887053" y="742028"/>
                  </a:lnTo>
                  <a:lnTo>
                    <a:pt x="908541" y="703652"/>
                  </a:lnTo>
                  <a:lnTo>
                    <a:pt x="926574" y="663207"/>
                  </a:lnTo>
                  <a:lnTo>
                    <a:pt x="940948" y="620897"/>
                  </a:lnTo>
                  <a:lnTo>
                    <a:pt x="951465" y="576926"/>
                  </a:lnTo>
                  <a:lnTo>
                    <a:pt x="957922" y="531495"/>
                  </a:lnTo>
                  <a:lnTo>
                    <a:pt x="960119" y="484809"/>
                  </a:lnTo>
                  <a:lnTo>
                    <a:pt x="957922" y="438117"/>
                  </a:lnTo>
                  <a:lnTo>
                    <a:pt x="951465" y="392680"/>
                  </a:lnTo>
                  <a:lnTo>
                    <a:pt x="940948" y="348703"/>
                  </a:lnTo>
                  <a:lnTo>
                    <a:pt x="926574" y="306389"/>
                  </a:lnTo>
                  <a:lnTo>
                    <a:pt x="908541" y="265940"/>
                  </a:lnTo>
                  <a:lnTo>
                    <a:pt x="887053" y="227559"/>
                  </a:lnTo>
                  <a:lnTo>
                    <a:pt x="862310" y="191451"/>
                  </a:lnTo>
                  <a:lnTo>
                    <a:pt x="834512" y="157817"/>
                  </a:lnTo>
                  <a:lnTo>
                    <a:pt x="803861" y="126861"/>
                  </a:lnTo>
                  <a:lnTo>
                    <a:pt x="770558" y="98787"/>
                  </a:lnTo>
                  <a:lnTo>
                    <a:pt x="734804" y="73797"/>
                  </a:lnTo>
                  <a:lnTo>
                    <a:pt x="696799" y="52094"/>
                  </a:lnTo>
                  <a:lnTo>
                    <a:pt x="656745" y="33882"/>
                  </a:lnTo>
                  <a:lnTo>
                    <a:pt x="614844" y="19363"/>
                  </a:lnTo>
                  <a:lnTo>
                    <a:pt x="571295" y="8741"/>
                  </a:lnTo>
                  <a:lnTo>
                    <a:pt x="526300" y="2219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008123" y="1454467"/>
            <a:ext cx="9740265" cy="48183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59055">
              <a:lnSpc>
                <a:spcPct val="100000"/>
              </a:lnSpc>
              <a:spcBef>
                <a:spcPts val="125"/>
              </a:spcBef>
            </a:pPr>
            <a:r>
              <a:rPr dirty="0" sz="2350" b="1">
                <a:solidFill>
                  <a:srgbClr val="E97031"/>
                </a:solidFill>
                <a:latin typeface="Arial"/>
                <a:cs typeface="Arial"/>
              </a:rPr>
              <a:t>The</a:t>
            </a:r>
            <a:r>
              <a:rPr dirty="0" sz="2350" spc="25" b="1">
                <a:solidFill>
                  <a:srgbClr val="E97031"/>
                </a:solidFill>
                <a:latin typeface="Arial"/>
                <a:cs typeface="Arial"/>
              </a:rPr>
              <a:t> </a:t>
            </a:r>
            <a:r>
              <a:rPr dirty="0" sz="2350" spc="-20" b="1">
                <a:solidFill>
                  <a:srgbClr val="E97031"/>
                </a:solidFill>
                <a:latin typeface="Arial"/>
                <a:cs typeface="Arial"/>
              </a:rPr>
              <a:t>Lens</a:t>
            </a:r>
            <a:endParaRPr sz="2350">
              <a:latin typeface="Arial"/>
              <a:cs typeface="Arial"/>
            </a:endParaRPr>
          </a:p>
          <a:p>
            <a:pPr marL="59055" marR="300355">
              <a:lnSpc>
                <a:spcPts val="2380"/>
              </a:lnSpc>
              <a:spcBef>
                <a:spcPts val="155"/>
              </a:spcBef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EMEA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constructs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approach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African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affairs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Anglo-EU-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Western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centric frameworks.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40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350" b="1">
                <a:solidFill>
                  <a:srgbClr val="79A741"/>
                </a:solidFill>
                <a:latin typeface="Arial"/>
                <a:cs typeface="Arial"/>
              </a:rPr>
              <a:t>The</a:t>
            </a:r>
            <a:r>
              <a:rPr dirty="0" sz="2350" spc="55" b="1">
                <a:solidFill>
                  <a:srgbClr val="79A741"/>
                </a:solidFill>
                <a:latin typeface="Arial"/>
                <a:cs typeface="Arial"/>
              </a:rPr>
              <a:t> </a:t>
            </a:r>
            <a:r>
              <a:rPr dirty="0" sz="2350" b="1">
                <a:solidFill>
                  <a:srgbClr val="79A741"/>
                </a:solidFill>
                <a:latin typeface="Arial"/>
                <a:cs typeface="Arial"/>
              </a:rPr>
              <a:t>Cookie</a:t>
            </a:r>
            <a:r>
              <a:rPr dirty="0" sz="2350" spc="145" b="1">
                <a:solidFill>
                  <a:srgbClr val="79A741"/>
                </a:solidFill>
                <a:latin typeface="Arial"/>
                <a:cs typeface="Arial"/>
              </a:rPr>
              <a:t> </a:t>
            </a:r>
            <a:r>
              <a:rPr dirty="0" sz="2350" spc="-10" b="1">
                <a:solidFill>
                  <a:srgbClr val="79A741"/>
                </a:solidFill>
                <a:latin typeface="Arial"/>
                <a:cs typeface="Arial"/>
              </a:rPr>
              <a:t>Cutter</a:t>
            </a:r>
            <a:endParaRPr sz="2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Expectations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public affairs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execution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function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uniformly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across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jurisdictions.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5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350" b="1">
                <a:solidFill>
                  <a:srgbClr val="00AFEF"/>
                </a:solidFill>
                <a:latin typeface="Arial"/>
                <a:cs typeface="Arial"/>
              </a:rPr>
              <a:t>Market</a:t>
            </a:r>
            <a:r>
              <a:rPr dirty="0" sz="2350" spc="80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2350" b="1">
                <a:solidFill>
                  <a:srgbClr val="00AFEF"/>
                </a:solidFill>
                <a:latin typeface="Arial"/>
                <a:cs typeface="Arial"/>
              </a:rPr>
              <a:t>learning</a:t>
            </a:r>
            <a:r>
              <a:rPr dirty="0" sz="2350" spc="80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2350" spc="-20" b="1">
                <a:solidFill>
                  <a:srgbClr val="00AFEF"/>
                </a:solidFill>
                <a:latin typeface="Arial"/>
                <a:cs typeface="Arial"/>
              </a:rPr>
              <a:t>curve</a:t>
            </a:r>
            <a:endParaRPr sz="2350">
              <a:latin typeface="Arial"/>
              <a:cs typeface="Arial"/>
            </a:endParaRPr>
          </a:p>
          <a:p>
            <a:pPr marL="12700" marR="1386205">
              <a:lnSpc>
                <a:spcPts val="2380"/>
              </a:lnSpc>
              <a:spcBef>
                <a:spcPts val="150"/>
              </a:spcBef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Resultant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early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curve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entering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African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Southern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African markets.</a:t>
            </a:r>
            <a:endParaRPr sz="2000">
              <a:latin typeface="Arial"/>
              <a:cs typeface="Arial"/>
            </a:endParaRPr>
          </a:p>
          <a:p>
            <a:pPr marL="59055">
              <a:lnSpc>
                <a:spcPts val="2740"/>
              </a:lnSpc>
              <a:spcBef>
                <a:spcPts val="1215"/>
              </a:spcBef>
            </a:pPr>
            <a:r>
              <a:rPr dirty="0" sz="2350" b="1">
                <a:solidFill>
                  <a:srgbClr val="FFC000"/>
                </a:solidFill>
                <a:latin typeface="Arial"/>
                <a:cs typeface="Arial"/>
              </a:rPr>
              <a:t>Similar</a:t>
            </a:r>
            <a:r>
              <a:rPr dirty="0" sz="2350" spc="11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350" b="1">
                <a:solidFill>
                  <a:srgbClr val="FFC000"/>
                </a:solidFill>
                <a:latin typeface="Arial"/>
                <a:cs typeface="Arial"/>
              </a:rPr>
              <a:t>challenges.</a:t>
            </a:r>
            <a:r>
              <a:rPr dirty="0" sz="2350" spc="17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350" b="1">
                <a:solidFill>
                  <a:srgbClr val="FFC000"/>
                </a:solidFill>
                <a:latin typeface="Arial"/>
                <a:cs typeface="Arial"/>
              </a:rPr>
              <a:t>Differentiated</a:t>
            </a:r>
            <a:r>
              <a:rPr dirty="0" sz="2350" spc="17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350" spc="-10" b="1">
                <a:solidFill>
                  <a:srgbClr val="FFC000"/>
                </a:solidFill>
                <a:latin typeface="Arial"/>
                <a:cs typeface="Arial"/>
              </a:rPr>
              <a:t>solutions.</a:t>
            </a:r>
            <a:endParaRPr sz="2350">
              <a:latin typeface="Arial"/>
              <a:cs typeface="Arial"/>
            </a:endParaRPr>
          </a:p>
          <a:p>
            <a:pPr marL="59055">
              <a:lnSpc>
                <a:spcPts val="2200"/>
              </a:lnSpc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Challenges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appear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similar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globally,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required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strategies,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tactics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are</a:t>
            </a:r>
            <a:endParaRPr sz="2000">
              <a:latin typeface="Arial"/>
              <a:cs typeface="Arial"/>
            </a:endParaRPr>
          </a:p>
          <a:p>
            <a:pPr marL="59055">
              <a:lnSpc>
                <a:spcPts val="2280"/>
              </a:lnSpc>
            </a:pP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not.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62"/>
            <a:ext cx="12189460" cy="6859905"/>
            <a:chOff x="0" y="-62"/>
            <a:chExt cx="12189460" cy="6859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62"/>
              <a:ext cx="12188952" cy="68597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6900"/>
              <a:ext cx="704087" cy="9783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85631" y="247002"/>
              <a:ext cx="3401568" cy="106973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90955" y="1230121"/>
              <a:ext cx="9456420" cy="0"/>
            </a:xfrm>
            <a:custGeom>
              <a:avLst/>
              <a:gdLst/>
              <a:ahLst/>
              <a:cxnLst/>
              <a:rect l="l" t="t" r="r" b="b"/>
              <a:pathLst>
                <a:path w="9456420" h="0">
                  <a:moveTo>
                    <a:pt x="94559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CFDA9B"/>
                </a:solidFill>
              </a:rPr>
              <a:t>Political</a:t>
            </a:r>
            <a:r>
              <a:rPr dirty="0" spc="-70">
                <a:solidFill>
                  <a:srgbClr val="CFDA9B"/>
                </a:solidFill>
              </a:rPr>
              <a:t> </a:t>
            </a:r>
            <a:r>
              <a:rPr dirty="0" spc="-10">
                <a:solidFill>
                  <a:srgbClr val="CFDA9B"/>
                </a:solidFill>
              </a:rPr>
              <a:t>Fluency</a:t>
            </a:r>
          </a:p>
        </p:txBody>
      </p:sp>
      <p:sp>
        <p:nvSpPr>
          <p:cNvPr id="8" name="object 8"/>
          <p:cNvSpPr/>
          <p:nvPr/>
        </p:nvSpPr>
        <p:spPr>
          <a:xfrm>
            <a:off x="704087" y="1344549"/>
            <a:ext cx="10269220" cy="1106805"/>
          </a:xfrm>
          <a:custGeom>
            <a:avLst/>
            <a:gdLst/>
            <a:ahLst/>
            <a:cxnLst/>
            <a:rect l="l" t="t" r="r" b="b"/>
            <a:pathLst>
              <a:path w="10269220" h="1106805">
                <a:moveTo>
                  <a:pt x="10158094" y="0"/>
                </a:moveTo>
                <a:lnTo>
                  <a:pt x="110642" y="0"/>
                </a:lnTo>
                <a:lnTo>
                  <a:pt x="67572" y="8693"/>
                </a:lnTo>
                <a:lnTo>
                  <a:pt x="32404" y="32400"/>
                </a:lnTo>
                <a:lnTo>
                  <a:pt x="8693" y="67562"/>
                </a:lnTo>
                <a:lnTo>
                  <a:pt x="0" y="110616"/>
                </a:lnTo>
                <a:lnTo>
                  <a:pt x="0" y="995934"/>
                </a:lnTo>
                <a:lnTo>
                  <a:pt x="8693" y="1039062"/>
                </a:lnTo>
                <a:lnTo>
                  <a:pt x="32404" y="1074261"/>
                </a:lnTo>
                <a:lnTo>
                  <a:pt x="67572" y="1097982"/>
                </a:lnTo>
                <a:lnTo>
                  <a:pt x="110642" y="1106677"/>
                </a:lnTo>
                <a:lnTo>
                  <a:pt x="10158094" y="1106677"/>
                </a:lnTo>
                <a:lnTo>
                  <a:pt x="10201149" y="1097982"/>
                </a:lnTo>
                <a:lnTo>
                  <a:pt x="10236311" y="1074261"/>
                </a:lnTo>
                <a:lnTo>
                  <a:pt x="10260018" y="1039062"/>
                </a:lnTo>
                <a:lnTo>
                  <a:pt x="10268712" y="995934"/>
                </a:lnTo>
                <a:lnTo>
                  <a:pt x="10268712" y="110616"/>
                </a:lnTo>
                <a:lnTo>
                  <a:pt x="10260018" y="67562"/>
                </a:lnTo>
                <a:lnTo>
                  <a:pt x="10236311" y="32400"/>
                </a:lnTo>
                <a:lnTo>
                  <a:pt x="10201149" y="8693"/>
                </a:lnTo>
                <a:lnTo>
                  <a:pt x="10158094" y="0"/>
                </a:lnTo>
                <a:close/>
              </a:path>
            </a:pathLst>
          </a:custGeom>
          <a:solidFill>
            <a:srgbClr val="E970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086355" y="1716468"/>
            <a:ext cx="6644640" cy="3333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Transcends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understanding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legislation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documents.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04087" y="2734691"/>
            <a:ext cx="10269220" cy="1106805"/>
          </a:xfrm>
          <a:custGeom>
            <a:avLst/>
            <a:gdLst/>
            <a:ahLst/>
            <a:cxnLst/>
            <a:rect l="l" t="t" r="r" b="b"/>
            <a:pathLst>
              <a:path w="10269220" h="1106804">
                <a:moveTo>
                  <a:pt x="10158094" y="0"/>
                </a:moveTo>
                <a:lnTo>
                  <a:pt x="110642" y="0"/>
                </a:lnTo>
                <a:lnTo>
                  <a:pt x="67572" y="8713"/>
                </a:lnTo>
                <a:lnTo>
                  <a:pt x="32404" y="32464"/>
                </a:lnTo>
                <a:lnTo>
                  <a:pt x="8693" y="67669"/>
                </a:lnTo>
                <a:lnTo>
                  <a:pt x="0" y="110744"/>
                </a:lnTo>
                <a:lnTo>
                  <a:pt x="0" y="996061"/>
                </a:lnTo>
                <a:lnTo>
                  <a:pt x="8693" y="1039135"/>
                </a:lnTo>
                <a:lnTo>
                  <a:pt x="32404" y="1074340"/>
                </a:lnTo>
                <a:lnTo>
                  <a:pt x="67572" y="1098091"/>
                </a:lnTo>
                <a:lnTo>
                  <a:pt x="110642" y="1106805"/>
                </a:lnTo>
                <a:lnTo>
                  <a:pt x="10158094" y="1106805"/>
                </a:lnTo>
                <a:lnTo>
                  <a:pt x="10201149" y="1098091"/>
                </a:lnTo>
                <a:lnTo>
                  <a:pt x="10236311" y="1074340"/>
                </a:lnTo>
                <a:lnTo>
                  <a:pt x="10260018" y="1039135"/>
                </a:lnTo>
                <a:lnTo>
                  <a:pt x="10268712" y="996061"/>
                </a:lnTo>
                <a:lnTo>
                  <a:pt x="10268712" y="110744"/>
                </a:lnTo>
                <a:lnTo>
                  <a:pt x="10260018" y="67669"/>
                </a:lnTo>
                <a:lnTo>
                  <a:pt x="10236311" y="32464"/>
                </a:lnTo>
                <a:lnTo>
                  <a:pt x="10201149" y="8713"/>
                </a:lnTo>
                <a:lnTo>
                  <a:pt x="10158094" y="0"/>
                </a:lnTo>
                <a:close/>
              </a:path>
            </a:pathLst>
          </a:custGeom>
          <a:solidFill>
            <a:srgbClr val="176B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086355" y="2965767"/>
            <a:ext cx="7701280" cy="6076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280"/>
              </a:lnSpc>
              <a:spcBef>
                <a:spcPts val="114"/>
              </a:spcBef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Requires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understanding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institutional,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stakeholder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political</a:t>
            </a:r>
            <a:r>
              <a:rPr dirty="0" sz="20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power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relations,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motivations,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sensitivities and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opacity.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4087" y="4115815"/>
            <a:ext cx="10269220" cy="1106805"/>
          </a:xfrm>
          <a:custGeom>
            <a:avLst/>
            <a:gdLst/>
            <a:ahLst/>
            <a:cxnLst/>
            <a:rect l="l" t="t" r="r" b="b"/>
            <a:pathLst>
              <a:path w="10269220" h="1106804">
                <a:moveTo>
                  <a:pt x="10158094" y="0"/>
                </a:moveTo>
                <a:lnTo>
                  <a:pt x="110642" y="0"/>
                </a:lnTo>
                <a:lnTo>
                  <a:pt x="67572" y="8693"/>
                </a:lnTo>
                <a:lnTo>
                  <a:pt x="32404" y="32400"/>
                </a:lnTo>
                <a:lnTo>
                  <a:pt x="8693" y="67562"/>
                </a:lnTo>
                <a:lnTo>
                  <a:pt x="0" y="110616"/>
                </a:lnTo>
                <a:lnTo>
                  <a:pt x="0" y="996060"/>
                </a:lnTo>
                <a:lnTo>
                  <a:pt x="8693" y="1039115"/>
                </a:lnTo>
                <a:lnTo>
                  <a:pt x="32404" y="1074277"/>
                </a:lnTo>
                <a:lnTo>
                  <a:pt x="67572" y="1097984"/>
                </a:lnTo>
                <a:lnTo>
                  <a:pt x="110642" y="1106677"/>
                </a:lnTo>
                <a:lnTo>
                  <a:pt x="10158094" y="1106677"/>
                </a:lnTo>
                <a:lnTo>
                  <a:pt x="10201149" y="1097984"/>
                </a:lnTo>
                <a:lnTo>
                  <a:pt x="10236311" y="1074277"/>
                </a:lnTo>
                <a:lnTo>
                  <a:pt x="10260018" y="1039115"/>
                </a:lnTo>
                <a:lnTo>
                  <a:pt x="10268712" y="996060"/>
                </a:lnTo>
                <a:lnTo>
                  <a:pt x="10268712" y="110616"/>
                </a:lnTo>
                <a:lnTo>
                  <a:pt x="10260018" y="67562"/>
                </a:lnTo>
                <a:lnTo>
                  <a:pt x="10236311" y="32400"/>
                </a:lnTo>
                <a:lnTo>
                  <a:pt x="10201149" y="8693"/>
                </a:lnTo>
                <a:lnTo>
                  <a:pt x="10158094" y="0"/>
                </a:lnTo>
                <a:close/>
              </a:path>
            </a:pathLst>
          </a:custGeom>
          <a:solidFill>
            <a:srgbClr val="0C9E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086355" y="4352480"/>
            <a:ext cx="8200390" cy="607695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90"/>
              </a:spcBef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market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contains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unique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governance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traditions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decision-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making processes.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04087" y="5496940"/>
            <a:ext cx="10269220" cy="1106805"/>
          </a:xfrm>
          <a:custGeom>
            <a:avLst/>
            <a:gdLst/>
            <a:ahLst/>
            <a:cxnLst/>
            <a:rect l="l" t="t" r="r" b="b"/>
            <a:pathLst>
              <a:path w="10269220" h="1106804">
                <a:moveTo>
                  <a:pt x="10158094" y="0"/>
                </a:moveTo>
                <a:lnTo>
                  <a:pt x="110642" y="0"/>
                </a:lnTo>
                <a:lnTo>
                  <a:pt x="67572" y="8693"/>
                </a:lnTo>
                <a:lnTo>
                  <a:pt x="32404" y="32404"/>
                </a:lnTo>
                <a:lnTo>
                  <a:pt x="8693" y="67572"/>
                </a:lnTo>
                <a:lnTo>
                  <a:pt x="0" y="110642"/>
                </a:lnTo>
                <a:lnTo>
                  <a:pt x="0" y="996010"/>
                </a:lnTo>
                <a:lnTo>
                  <a:pt x="8693" y="1039089"/>
                </a:lnTo>
                <a:lnTo>
                  <a:pt x="32404" y="1074266"/>
                </a:lnTo>
                <a:lnTo>
                  <a:pt x="67572" y="1097981"/>
                </a:lnTo>
                <a:lnTo>
                  <a:pt x="110642" y="1106678"/>
                </a:lnTo>
                <a:lnTo>
                  <a:pt x="10158094" y="1106678"/>
                </a:lnTo>
                <a:lnTo>
                  <a:pt x="10201149" y="1097981"/>
                </a:lnTo>
                <a:lnTo>
                  <a:pt x="10236311" y="1074266"/>
                </a:lnTo>
                <a:lnTo>
                  <a:pt x="10260018" y="1039089"/>
                </a:lnTo>
                <a:lnTo>
                  <a:pt x="10268712" y="996010"/>
                </a:lnTo>
                <a:lnTo>
                  <a:pt x="10268712" y="110642"/>
                </a:lnTo>
                <a:lnTo>
                  <a:pt x="10260018" y="67572"/>
                </a:lnTo>
                <a:lnTo>
                  <a:pt x="10236311" y="32404"/>
                </a:lnTo>
                <a:lnTo>
                  <a:pt x="10201149" y="8693"/>
                </a:lnTo>
                <a:lnTo>
                  <a:pt x="10158094" y="0"/>
                </a:lnTo>
                <a:close/>
              </a:path>
            </a:pathLst>
          </a:custGeom>
          <a:solidFill>
            <a:srgbClr val="9F28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086355" y="5738876"/>
            <a:ext cx="8460740" cy="60833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90"/>
              </a:spcBef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Strategic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engagement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requires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navigating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both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visible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invisible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political realities.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62"/>
            <a:ext cx="12189460" cy="6859905"/>
            <a:chOff x="0" y="-62"/>
            <a:chExt cx="12189460" cy="6859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62"/>
              <a:ext cx="12188952" cy="68597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1560" y="585381"/>
              <a:ext cx="11137392" cy="5687542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6445758" y="2658567"/>
            <a:ext cx="4477385" cy="142938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ts val="5680"/>
              </a:lnSpc>
              <a:spcBef>
                <a:spcPts val="130"/>
              </a:spcBef>
            </a:pPr>
            <a:r>
              <a:rPr dirty="0" sz="4800">
                <a:solidFill>
                  <a:srgbClr val="FFFFFF"/>
                </a:solidFill>
              </a:rPr>
              <a:t>The</a:t>
            </a:r>
            <a:r>
              <a:rPr dirty="0" sz="4800" spc="-110">
                <a:solidFill>
                  <a:srgbClr val="FFFFFF"/>
                </a:solidFill>
              </a:rPr>
              <a:t> </a:t>
            </a:r>
            <a:r>
              <a:rPr dirty="0" sz="4800">
                <a:solidFill>
                  <a:srgbClr val="FFFFFF"/>
                </a:solidFill>
              </a:rPr>
              <a:t>Africa</a:t>
            </a:r>
            <a:r>
              <a:rPr dirty="0" sz="4800" spc="-35">
                <a:solidFill>
                  <a:srgbClr val="FFFFFF"/>
                </a:solidFill>
              </a:rPr>
              <a:t> </a:t>
            </a:r>
            <a:r>
              <a:rPr dirty="0" sz="4800" spc="-10">
                <a:solidFill>
                  <a:srgbClr val="FFFFFF"/>
                </a:solidFill>
              </a:rPr>
              <a:t>shift</a:t>
            </a:r>
            <a:endParaRPr sz="4800"/>
          </a:p>
          <a:p>
            <a:pPr marL="12700" marR="5080">
              <a:lnSpc>
                <a:spcPts val="2600"/>
              </a:lnSpc>
              <a:spcBef>
                <a:spcPts val="190"/>
              </a:spcBef>
            </a:pPr>
            <a:r>
              <a:rPr dirty="0" sz="2350" b="0" i="1">
                <a:solidFill>
                  <a:srgbClr val="FFFFFF"/>
                </a:solidFill>
                <a:latin typeface="Arial"/>
                <a:cs typeface="Arial"/>
              </a:rPr>
              <a:t>Sub-Saharan</a:t>
            </a:r>
            <a:r>
              <a:rPr dirty="0" sz="2350" spc="35" b="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b="0" i="1">
                <a:solidFill>
                  <a:srgbClr val="FFFFFF"/>
                </a:solidFill>
                <a:latin typeface="Arial"/>
                <a:cs typeface="Arial"/>
              </a:rPr>
              <a:t>Africa</a:t>
            </a:r>
            <a:r>
              <a:rPr dirty="0" sz="2350" spc="130" b="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b="0" i="1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dirty="0" sz="2350" spc="114" b="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-10" b="0" i="1">
                <a:solidFill>
                  <a:srgbClr val="FFFFFF"/>
                </a:solidFill>
                <a:latin typeface="Arial"/>
                <a:cs typeface="Arial"/>
              </a:rPr>
              <a:t>affairs</a:t>
            </a:r>
            <a:r>
              <a:rPr dirty="0" sz="2350" spc="-10" b="0" i="1">
                <a:solidFill>
                  <a:srgbClr val="FFFFFF"/>
                </a:solidFill>
                <a:latin typeface="Arial"/>
                <a:cs typeface="Arial"/>
              </a:rPr>
              <a:t> paradigms</a:t>
            </a:r>
            <a:endParaRPr sz="2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62"/>
            <a:ext cx="12189460" cy="6859905"/>
            <a:chOff x="0" y="-62"/>
            <a:chExt cx="12189460" cy="6859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62"/>
              <a:ext cx="12188952" cy="68597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6900"/>
              <a:ext cx="704087" cy="97839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90955" y="1230121"/>
              <a:ext cx="9227820" cy="0"/>
            </a:xfrm>
            <a:custGeom>
              <a:avLst/>
              <a:gdLst/>
              <a:ahLst/>
              <a:cxnLst/>
              <a:rect l="l" t="t" r="r" b="b"/>
              <a:pathLst>
                <a:path w="9227820" h="0">
                  <a:moveTo>
                    <a:pt x="9227439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CFDB9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85631" y="247002"/>
              <a:ext cx="3401568" cy="106973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84631" y="2734817"/>
            <a:ext cx="2651760" cy="1591945"/>
          </a:xfrm>
          <a:prstGeom prst="rect">
            <a:avLst/>
          </a:prstGeom>
          <a:solidFill>
            <a:srgbClr val="E97030"/>
          </a:solidFill>
          <a:ln w="1905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1800">
              <a:latin typeface="Times New Roman"/>
              <a:cs typeface="Times New Roman"/>
            </a:endParaRPr>
          </a:p>
          <a:p>
            <a:pPr marL="447040" marR="429259" indent="62865">
              <a:lnSpc>
                <a:spcPts val="195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governance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electoral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systems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01567" y="2734817"/>
            <a:ext cx="2651760" cy="1591945"/>
          </a:xfrm>
          <a:prstGeom prst="rect">
            <a:avLst/>
          </a:prstGeom>
          <a:solidFill>
            <a:srgbClr val="E1931F"/>
          </a:solidFill>
          <a:ln w="1905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0"/>
              </a:spcBef>
            </a:pPr>
            <a:endParaRPr sz="1800">
              <a:latin typeface="Times New Roman"/>
              <a:cs typeface="Times New Roman"/>
            </a:endParaRPr>
          </a:p>
          <a:p>
            <a:pPr marL="319405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institutional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maturity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18503" y="2734817"/>
            <a:ext cx="2651760" cy="1591945"/>
          </a:xfrm>
          <a:prstGeom prst="rect">
            <a:avLst/>
          </a:prstGeom>
          <a:solidFill>
            <a:srgbClr val="CFB51E"/>
          </a:solidFill>
          <a:ln w="1905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0"/>
              </a:spcBef>
            </a:pPr>
            <a:endParaRPr sz="1800">
              <a:latin typeface="Times New Roman"/>
              <a:cs typeface="Times New Roman"/>
            </a:endParaRPr>
          </a:p>
          <a:p>
            <a:pPr marL="38862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regulatory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cultures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35440" y="2734817"/>
            <a:ext cx="2642870" cy="1591945"/>
          </a:xfrm>
          <a:prstGeom prst="rect">
            <a:avLst/>
          </a:prstGeom>
          <a:solidFill>
            <a:srgbClr val="A9B91E"/>
          </a:solidFill>
          <a:ln w="1905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0"/>
              </a:spcBef>
            </a:pPr>
            <a:endParaRPr sz="1800">
              <a:latin typeface="Times New Roman"/>
              <a:cs typeface="Times New Roman"/>
            </a:endParaRPr>
          </a:p>
          <a:p>
            <a:pPr marL="49022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political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histories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4631" y="4591456"/>
            <a:ext cx="2651760" cy="1591945"/>
          </a:xfrm>
          <a:prstGeom prst="rect">
            <a:avLst/>
          </a:prstGeom>
          <a:solidFill>
            <a:srgbClr val="71A31D"/>
          </a:solidFill>
          <a:ln w="1905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800">
              <a:latin typeface="Times New Roman"/>
              <a:cs typeface="Times New Roman"/>
            </a:endParaRPr>
          </a:p>
          <a:p>
            <a:pPr marL="802640">
              <a:lnSpc>
                <a:spcPct val="100000"/>
              </a:lnSpc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languages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01567" y="4591456"/>
            <a:ext cx="2651760" cy="1591945"/>
          </a:xfrm>
          <a:prstGeom prst="rect">
            <a:avLst/>
          </a:prstGeom>
          <a:solidFill>
            <a:srgbClr val="47901C"/>
          </a:solidFill>
          <a:ln w="1905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800">
              <a:latin typeface="Times New Roman"/>
              <a:cs typeface="Times New Roman"/>
            </a:endParaRPr>
          </a:p>
          <a:p>
            <a:pPr marL="382905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media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ecosystems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18503" y="4591456"/>
            <a:ext cx="2651760" cy="1591945"/>
          </a:xfrm>
          <a:prstGeom prst="rect">
            <a:avLst/>
          </a:prstGeom>
          <a:solidFill>
            <a:srgbClr val="277B1B"/>
          </a:solidFill>
          <a:ln w="1905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800">
              <a:latin typeface="Times New Roman"/>
              <a:cs typeface="Times New Roman"/>
            </a:endParaRPr>
          </a:p>
          <a:p>
            <a:pPr marL="19812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civil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society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constructs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35440" y="4591456"/>
            <a:ext cx="2642870" cy="1591945"/>
          </a:xfrm>
          <a:prstGeom prst="rect">
            <a:avLst/>
          </a:prstGeom>
          <a:solidFill>
            <a:srgbClr val="176922"/>
          </a:solidFill>
          <a:ln w="1905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800">
              <a:latin typeface="Times New Roman"/>
              <a:cs typeface="Times New Roman"/>
            </a:endParaRPr>
          </a:p>
          <a:p>
            <a:pPr marL="184785">
              <a:lnSpc>
                <a:spcPct val="100000"/>
              </a:lnSpc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state-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private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dynamics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0">
                <a:solidFill>
                  <a:srgbClr val="CFDA9B"/>
                </a:solidFill>
              </a:rPr>
              <a:t>Sub-</a:t>
            </a:r>
            <a:r>
              <a:rPr dirty="0">
                <a:solidFill>
                  <a:srgbClr val="CFDA9B"/>
                </a:solidFill>
              </a:rPr>
              <a:t>Saharan</a:t>
            </a:r>
            <a:r>
              <a:rPr dirty="0" spc="-80">
                <a:solidFill>
                  <a:srgbClr val="CFDA9B"/>
                </a:solidFill>
              </a:rPr>
              <a:t> </a:t>
            </a:r>
            <a:r>
              <a:rPr dirty="0" spc="-10">
                <a:solidFill>
                  <a:srgbClr val="CFDA9B"/>
                </a:solidFill>
              </a:rPr>
              <a:t>Africa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90855" y="1877948"/>
            <a:ext cx="11395075" cy="3886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350" b="1">
                <a:solidFill>
                  <a:srgbClr val="FFFFFF"/>
                </a:solidFill>
                <a:latin typeface="Arial"/>
                <a:cs typeface="Arial"/>
              </a:rPr>
              <a:t>40+</a:t>
            </a:r>
            <a:r>
              <a:rPr dirty="0" sz="2350" spc="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b="1">
                <a:solidFill>
                  <a:srgbClr val="FFFFFF"/>
                </a:solidFill>
                <a:latin typeface="Arial"/>
                <a:cs typeface="Arial"/>
              </a:rPr>
              <a:t>distinct</a:t>
            </a:r>
            <a:r>
              <a:rPr dirty="0" sz="2350" spc="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b="1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dirty="0" sz="2350" spc="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b="1">
                <a:solidFill>
                  <a:srgbClr val="FFFFFF"/>
                </a:solidFill>
                <a:latin typeface="Arial"/>
                <a:cs typeface="Arial"/>
              </a:rPr>
              <a:t>affairs,</a:t>
            </a:r>
            <a:r>
              <a:rPr dirty="0" sz="2350" spc="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b="1">
                <a:solidFill>
                  <a:srgbClr val="FFFFFF"/>
                </a:solidFill>
                <a:latin typeface="Arial"/>
                <a:cs typeface="Arial"/>
              </a:rPr>
              <a:t>socio-cultural,</a:t>
            </a:r>
            <a:r>
              <a:rPr dirty="0" sz="2350" spc="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b="1">
                <a:solidFill>
                  <a:srgbClr val="FFFFFF"/>
                </a:solidFill>
                <a:latin typeface="Arial"/>
                <a:cs typeface="Arial"/>
              </a:rPr>
              <a:t>political</a:t>
            </a:r>
            <a:r>
              <a:rPr dirty="0" sz="2350" spc="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350" spc="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b="1">
                <a:solidFill>
                  <a:srgbClr val="FFFFFF"/>
                </a:solidFill>
                <a:latin typeface="Arial"/>
                <a:cs typeface="Arial"/>
              </a:rPr>
              <a:t>economic</a:t>
            </a:r>
            <a:r>
              <a:rPr dirty="0" sz="2350" spc="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-10" b="1">
                <a:solidFill>
                  <a:srgbClr val="FFFFFF"/>
                </a:solidFill>
                <a:latin typeface="Arial"/>
                <a:cs typeface="Arial"/>
              </a:rPr>
              <a:t>environments</a:t>
            </a:r>
            <a:endParaRPr sz="2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62"/>
            <a:ext cx="12189460" cy="6859905"/>
            <a:chOff x="0" y="-62"/>
            <a:chExt cx="12189460" cy="6859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62"/>
              <a:ext cx="12188952" cy="68597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6900"/>
              <a:ext cx="704087" cy="97839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90955" y="1230121"/>
              <a:ext cx="9227820" cy="0"/>
            </a:xfrm>
            <a:custGeom>
              <a:avLst/>
              <a:gdLst/>
              <a:ahLst/>
              <a:cxnLst/>
              <a:rect l="l" t="t" r="r" b="b"/>
              <a:pathLst>
                <a:path w="9227820" h="0">
                  <a:moveTo>
                    <a:pt x="9227439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CFDB9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85631" y="247002"/>
              <a:ext cx="3401568" cy="1069733"/>
            </a:xfrm>
            <a:prstGeom prst="rect">
              <a:avLst/>
            </a:prstGeom>
          </p:spPr>
        </p:pic>
      </p:grpSp>
      <p:sp>
        <p:nvSpPr>
          <p:cNvPr id="7" name="object 7" descr="$PPTXTitle"/>
          <p:cNvSpPr txBox="1"/>
          <p:nvPr/>
        </p:nvSpPr>
        <p:spPr>
          <a:xfrm>
            <a:off x="869848" y="556387"/>
            <a:ext cx="2720340" cy="45465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spc="-10" b="1">
                <a:solidFill>
                  <a:srgbClr val="CFDA9B"/>
                </a:solidFill>
                <a:latin typeface="Arial"/>
                <a:cs typeface="Arial"/>
              </a:rPr>
              <a:t>Southern-Africa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4219" y="1475232"/>
            <a:ext cx="10296525" cy="3886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350" b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dirty="0" sz="2350" spc="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2350" spc="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b="1">
                <a:solidFill>
                  <a:srgbClr val="FFFFFF"/>
                </a:solidFill>
                <a:latin typeface="Arial"/>
                <a:cs typeface="Arial"/>
              </a:rPr>
              <a:t>16</a:t>
            </a:r>
            <a:r>
              <a:rPr dirty="0" sz="235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b="1">
                <a:solidFill>
                  <a:srgbClr val="FFFFFF"/>
                </a:solidFill>
                <a:latin typeface="Arial"/>
                <a:cs typeface="Arial"/>
              </a:rPr>
              <a:t>countries</a:t>
            </a:r>
            <a:r>
              <a:rPr dirty="0" sz="2350" spc="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b="1">
                <a:solidFill>
                  <a:srgbClr val="FFFFFF"/>
                </a:solidFill>
                <a:latin typeface="Arial"/>
                <a:cs typeface="Arial"/>
              </a:rPr>
              <a:t>depending</a:t>
            </a:r>
            <a:r>
              <a:rPr dirty="0" sz="2350" spc="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350" spc="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b="1">
                <a:solidFill>
                  <a:srgbClr val="FFFFFF"/>
                </a:solidFill>
                <a:latin typeface="Arial"/>
                <a:cs typeface="Arial"/>
              </a:rPr>
              <a:t>statistical</a:t>
            </a:r>
            <a:r>
              <a:rPr dirty="0" sz="2350" spc="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350" spc="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b="1">
                <a:solidFill>
                  <a:srgbClr val="FFFFFF"/>
                </a:solidFill>
                <a:latin typeface="Arial"/>
                <a:cs typeface="Arial"/>
              </a:rPr>
              <a:t>geographical</a:t>
            </a:r>
            <a:r>
              <a:rPr dirty="0" sz="2350" spc="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-10" b="1">
                <a:solidFill>
                  <a:srgbClr val="FFFFFF"/>
                </a:solidFill>
                <a:latin typeface="Arial"/>
                <a:cs typeface="Arial"/>
              </a:rPr>
              <a:t>definitions</a:t>
            </a:r>
            <a:endParaRPr sz="235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2688" y="1929866"/>
            <a:ext cx="10753344" cy="447141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12685" y="6520840"/>
            <a:ext cx="3532504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10" i="1">
                <a:solidFill>
                  <a:srgbClr val="FFFFFF"/>
                </a:solidFill>
                <a:latin typeface="Arial"/>
                <a:cs typeface="Arial"/>
              </a:rPr>
              <a:t>Source:</a:t>
            </a:r>
            <a:r>
              <a:rPr dirty="0" sz="10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FFFFFF"/>
                </a:solidFill>
                <a:latin typeface="Arial"/>
                <a:cs typeface="Arial"/>
              </a:rPr>
              <a:t>Southern</a:t>
            </a:r>
            <a:r>
              <a:rPr dirty="0" sz="10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FFFFFF"/>
                </a:solidFill>
                <a:latin typeface="Arial"/>
                <a:cs typeface="Arial"/>
              </a:rPr>
              <a:t>African</a:t>
            </a:r>
            <a:r>
              <a:rPr dirty="0" sz="1000" spc="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r>
              <a:rPr dirty="0" sz="10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dirty="0" sz="1000" spc="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FFFFFF"/>
                </a:solidFill>
                <a:latin typeface="Arial"/>
                <a:cs typeface="Arial"/>
              </a:rPr>
              <a:t>Secretariat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62"/>
            <a:ext cx="12189460" cy="6859905"/>
            <a:chOff x="0" y="-62"/>
            <a:chExt cx="12189460" cy="6859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62"/>
              <a:ext cx="12188952" cy="68597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6900"/>
              <a:ext cx="704087" cy="97839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90955" y="1230121"/>
              <a:ext cx="9227820" cy="0"/>
            </a:xfrm>
            <a:custGeom>
              <a:avLst/>
              <a:gdLst/>
              <a:ahLst/>
              <a:cxnLst/>
              <a:rect l="l" t="t" r="r" b="b"/>
              <a:pathLst>
                <a:path w="9227820" h="0">
                  <a:moveTo>
                    <a:pt x="9227439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CFDB9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85631" y="247002"/>
              <a:ext cx="3401568" cy="1069733"/>
            </a:xfrm>
            <a:prstGeom prst="rect">
              <a:avLst/>
            </a:prstGeom>
          </p:spPr>
        </p:pic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CFDA9B"/>
                </a:solidFill>
              </a:rPr>
              <a:t>Rising</a:t>
            </a:r>
            <a:r>
              <a:rPr dirty="0" spc="-80">
                <a:solidFill>
                  <a:srgbClr val="CFDA9B"/>
                </a:solidFill>
              </a:rPr>
              <a:t> </a:t>
            </a:r>
            <a:r>
              <a:rPr dirty="0">
                <a:solidFill>
                  <a:srgbClr val="CFDA9B"/>
                </a:solidFill>
              </a:rPr>
              <a:t>Regulatory</a:t>
            </a:r>
            <a:r>
              <a:rPr dirty="0" spc="-70">
                <a:solidFill>
                  <a:srgbClr val="CFDA9B"/>
                </a:solidFill>
              </a:rPr>
              <a:t> </a:t>
            </a:r>
            <a:r>
              <a:rPr dirty="0" spc="-10">
                <a:solidFill>
                  <a:srgbClr val="CFDA9B"/>
                </a:solidFill>
              </a:rPr>
              <a:t>Assertiveness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4114419" y="1481327"/>
            <a:ext cx="3960495" cy="5132070"/>
            <a:chOff x="4114419" y="1481327"/>
            <a:chExt cx="3960495" cy="5132070"/>
          </a:xfrm>
        </p:grpSpPr>
        <p:sp>
          <p:nvSpPr>
            <p:cNvPr id="9" name="object 9"/>
            <p:cNvSpPr/>
            <p:nvPr/>
          </p:nvSpPr>
          <p:spPr>
            <a:xfrm>
              <a:off x="4123944" y="1490852"/>
              <a:ext cx="3941445" cy="539750"/>
            </a:xfrm>
            <a:custGeom>
              <a:avLst/>
              <a:gdLst/>
              <a:ahLst/>
              <a:cxnLst/>
              <a:rect l="l" t="t" r="r" b="b"/>
              <a:pathLst>
                <a:path w="3941445" h="539750">
                  <a:moveTo>
                    <a:pt x="3851148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6"/>
                  </a:lnTo>
                  <a:lnTo>
                    <a:pt x="0" y="449707"/>
                  </a:lnTo>
                  <a:lnTo>
                    <a:pt x="7066" y="484705"/>
                  </a:lnTo>
                  <a:lnTo>
                    <a:pt x="26336" y="513286"/>
                  </a:lnTo>
                  <a:lnTo>
                    <a:pt x="54917" y="532556"/>
                  </a:lnTo>
                  <a:lnTo>
                    <a:pt x="89915" y="539623"/>
                  </a:lnTo>
                  <a:lnTo>
                    <a:pt x="3851148" y="539623"/>
                  </a:lnTo>
                  <a:lnTo>
                    <a:pt x="3886146" y="532556"/>
                  </a:lnTo>
                  <a:lnTo>
                    <a:pt x="3914727" y="513286"/>
                  </a:lnTo>
                  <a:lnTo>
                    <a:pt x="3933997" y="484705"/>
                  </a:lnTo>
                  <a:lnTo>
                    <a:pt x="3941063" y="449707"/>
                  </a:lnTo>
                  <a:lnTo>
                    <a:pt x="3941063" y="89916"/>
                  </a:lnTo>
                  <a:lnTo>
                    <a:pt x="3933997" y="54917"/>
                  </a:lnTo>
                  <a:lnTo>
                    <a:pt x="3914727" y="26336"/>
                  </a:lnTo>
                  <a:lnTo>
                    <a:pt x="3886146" y="7066"/>
                  </a:lnTo>
                  <a:lnTo>
                    <a:pt x="3851148" y="0"/>
                  </a:lnTo>
                  <a:close/>
                </a:path>
              </a:pathLst>
            </a:custGeom>
            <a:solidFill>
              <a:srgbClr val="E970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123944" y="1490852"/>
              <a:ext cx="3941445" cy="539750"/>
            </a:xfrm>
            <a:custGeom>
              <a:avLst/>
              <a:gdLst/>
              <a:ahLst/>
              <a:cxnLst/>
              <a:rect l="l" t="t" r="r" b="b"/>
              <a:pathLst>
                <a:path w="3941445" h="539750">
                  <a:moveTo>
                    <a:pt x="0" y="89916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5" y="0"/>
                  </a:lnTo>
                  <a:lnTo>
                    <a:pt x="3851148" y="0"/>
                  </a:lnTo>
                  <a:lnTo>
                    <a:pt x="3886146" y="7066"/>
                  </a:lnTo>
                  <a:lnTo>
                    <a:pt x="3914727" y="26336"/>
                  </a:lnTo>
                  <a:lnTo>
                    <a:pt x="3933997" y="54917"/>
                  </a:lnTo>
                  <a:lnTo>
                    <a:pt x="3941063" y="89916"/>
                  </a:lnTo>
                  <a:lnTo>
                    <a:pt x="3941063" y="449707"/>
                  </a:lnTo>
                  <a:lnTo>
                    <a:pt x="3933997" y="484705"/>
                  </a:lnTo>
                  <a:lnTo>
                    <a:pt x="3914727" y="513286"/>
                  </a:lnTo>
                  <a:lnTo>
                    <a:pt x="3886146" y="532556"/>
                  </a:lnTo>
                  <a:lnTo>
                    <a:pt x="3851148" y="539623"/>
                  </a:lnTo>
                  <a:lnTo>
                    <a:pt x="89915" y="539623"/>
                  </a:lnTo>
                  <a:lnTo>
                    <a:pt x="54917" y="532556"/>
                  </a:lnTo>
                  <a:lnTo>
                    <a:pt x="26336" y="513286"/>
                  </a:lnTo>
                  <a:lnTo>
                    <a:pt x="7066" y="484705"/>
                  </a:lnTo>
                  <a:lnTo>
                    <a:pt x="0" y="449707"/>
                  </a:lnTo>
                  <a:lnTo>
                    <a:pt x="0" y="8991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123944" y="2057908"/>
              <a:ext cx="3941445" cy="549275"/>
            </a:xfrm>
            <a:custGeom>
              <a:avLst/>
              <a:gdLst/>
              <a:ahLst/>
              <a:cxnLst/>
              <a:rect l="l" t="t" r="r" b="b"/>
              <a:pathLst>
                <a:path w="3941445" h="549275">
                  <a:moveTo>
                    <a:pt x="3849624" y="0"/>
                  </a:moveTo>
                  <a:lnTo>
                    <a:pt x="91439" y="0"/>
                  </a:lnTo>
                  <a:lnTo>
                    <a:pt x="55828" y="7179"/>
                  </a:lnTo>
                  <a:lnTo>
                    <a:pt x="26765" y="26765"/>
                  </a:lnTo>
                  <a:lnTo>
                    <a:pt x="7179" y="55828"/>
                  </a:lnTo>
                  <a:lnTo>
                    <a:pt x="0" y="91439"/>
                  </a:lnTo>
                  <a:lnTo>
                    <a:pt x="0" y="457326"/>
                  </a:lnTo>
                  <a:lnTo>
                    <a:pt x="7179" y="492938"/>
                  </a:lnTo>
                  <a:lnTo>
                    <a:pt x="26765" y="522001"/>
                  </a:lnTo>
                  <a:lnTo>
                    <a:pt x="55828" y="541587"/>
                  </a:lnTo>
                  <a:lnTo>
                    <a:pt x="91439" y="548766"/>
                  </a:lnTo>
                  <a:lnTo>
                    <a:pt x="3849624" y="548766"/>
                  </a:lnTo>
                  <a:lnTo>
                    <a:pt x="3885235" y="541587"/>
                  </a:lnTo>
                  <a:lnTo>
                    <a:pt x="3914298" y="522001"/>
                  </a:lnTo>
                  <a:lnTo>
                    <a:pt x="3933884" y="492938"/>
                  </a:lnTo>
                  <a:lnTo>
                    <a:pt x="3941063" y="457326"/>
                  </a:lnTo>
                  <a:lnTo>
                    <a:pt x="3941063" y="91439"/>
                  </a:lnTo>
                  <a:lnTo>
                    <a:pt x="3933884" y="55828"/>
                  </a:lnTo>
                  <a:lnTo>
                    <a:pt x="3914298" y="26765"/>
                  </a:lnTo>
                  <a:lnTo>
                    <a:pt x="3885235" y="7179"/>
                  </a:lnTo>
                  <a:lnTo>
                    <a:pt x="3849624" y="0"/>
                  </a:lnTo>
                  <a:close/>
                </a:path>
              </a:pathLst>
            </a:custGeom>
            <a:solidFill>
              <a:srgbClr val="E28F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123944" y="2057908"/>
              <a:ext cx="3941445" cy="549275"/>
            </a:xfrm>
            <a:custGeom>
              <a:avLst/>
              <a:gdLst/>
              <a:ahLst/>
              <a:cxnLst/>
              <a:rect l="l" t="t" r="r" b="b"/>
              <a:pathLst>
                <a:path w="3941445" h="549275">
                  <a:moveTo>
                    <a:pt x="0" y="91439"/>
                  </a:moveTo>
                  <a:lnTo>
                    <a:pt x="7179" y="55828"/>
                  </a:lnTo>
                  <a:lnTo>
                    <a:pt x="26765" y="26765"/>
                  </a:lnTo>
                  <a:lnTo>
                    <a:pt x="55828" y="7179"/>
                  </a:lnTo>
                  <a:lnTo>
                    <a:pt x="91439" y="0"/>
                  </a:lnTo>
                  <a:lnTo>
                    <a:pt x="3849624" y="0"/>
                  </a:lnTo>
                  <a:lnTo>
                    <a:pt x="3885235" y="7179"/>
                  </a:lnTo>
                  <a:lnTo>
                    <a:pt x="3914298" y="26765"/>
                  </a:lnTo>
                  <a:lnTo>
                    <a:pt x="3933884" y="55828"/>
                  </a:lnTo>
                  <a:lnTo>
                    <a:pt x="3941063" y="91439"/>
                  </a:lnTo>
                  <a:lnTo>
                    <a:pt x="3941063" y="457326"/>
                  </a:lnTo>
                  <a:lnTo>
                    <a:pt x="3933884" y="492938"/>
                  </a:lnTo>
                  <a:lnTo>
                    <a:pt x="3914298" y="522001"/>
                  </a:lnTo>
                  <a:lnTo>
                    <a:pt x="3885235" y="541587"/>
                  </a:lnTo>
                  <a:lnTo>
                    <a:pt x="3849624" y="548766"/>
                  </a:lnTo>
                  <a:lnTo>
                    <a:pt x="91439" y="548766"/>
                  </a:lnTo>
                  <a:lnTo>
                    <a:pt x="55828" y="541587"/>
                  </a:lnTo>
                  <a:lnTo>
                    <a:pt x="26765" y="522001"/>
                  </a:lnTo>
                  <a:lnTo>
                    <a:pt x="7179" y="492938"/>
                  </a:lnTo>
                  <a:lnTo>
                    <a:pt x="0" y="457326"/>
                  </a:lnTo>
                  <a:lnTo>
                    <a:pt x="0" y="9143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123944" y="2634106"/>
              <a:ext cx="3941445" cy="539750"/>
            </a:xfrm>
            <a:custGeom>
              <a:avLst/>
              <a:gdLst/>
              <a:ahLst/>
              <a:cxnLst/>
              <a:rect l="l" t="t" r="r" b="b"/>
              <a:pathLst>
                <a:path w="3941445" h="539750">
                  <a:moveTo>
                    <a:pt x="3851148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449706"/>
                  </a:lnTo>
                  <a:lnTo>
                    <a:pt x="7066" y="484705"/>
                  </a:lnTo>
                  <a:lnTo>
                    <a:pt x="26336" y="513286"/>
                  </a:lnTo>
                  <a:lnTo>
                    <a:pt x="54917" y="532556"/>
                  </a:lnTo>
                  <a:lnTo>
                    <a:pt x="89915" y="539622"/>
                  </a:lnTo>
                  <a:lnTo>
                    <a:pt x="3851148" y="539622"/>
                  </a:lnTo>
                  <a:lnTo>
                    <a:pt x="3886146" y="532556"/>
                  </a:lnTo>
                  <a:lnTo>
                    <a:pt x="3914727" y="513286"/>
                  </a:lnTo>
                  <a:lnTo>
                    <a:pt x="3933997" y="484705"/>
                  </a:lnTo>
                  <a:lnTo>
                    <a:pt x="3941063" y="449706"/>
                  </a:lnTo>
                  <a:lnTo>
                    <a:pt x="3941063" y="89915"/>
                  </a:lnTo>
                  <a:lnTo>
                    <a:pt x="3933997" y="54917"/>
                  </a:lnTo>
                  <a:lnTo>
                    <a:pt x="3914727" y="26336"/>
                  </a:lnTo>
                  <a:lnTo>
                    <a:pt x="3886146" y="7066"/>
                  </a:lnTo>
                  <a:lnTo>
                    <a:pt x="3851148" y="0"/>
                  </a:lnTo>
                  <a:close/>
                </a:path>
              </a:pathLst>
            </a:custGeom>
            <a:solidFill>
              <a:srgbClr val="D4A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123944" y="2634106"/>
              <a:ext cx="3941445" cy="539750"/>
            </a:xfrm>
            <a:custGeom>
              <a:avLst/>
              <a:gdLst/>
              <a:ahLst/>
              <a:cxnLst/>
              <a:rect l="l" t="t" r="r" b="b"/>
              <a:pathLst>
                <a:path w="3941445" h="539750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5" y="0"/>
                  </a:lnTo>
                  <a:lnTo>
                    <a:pt x="3851148" y="0"/>
                  </a:lnTo>
                  <a:lnTo>
                    <a:pt x="3886146" y="7066"/>
                  </a:lnTo>
                  <a:lnTo>
                    <a:pt x="3914727" y="26336"/>
                  </a:lnTo>
                  <a:lnTo>
                    <a:pt x="3933997" y="54917"/>
                  </a:lnTo>
                  <a:lnTo>
                    <a:pt x="3941063" y="89915"/>
                  </a:lnTo>
                  <a:lnTo>
                    <a:pt x="3941063" y="449706"/>
                  </a:lnTo>
                  <a:lnTo>
                    <a:pt x="3933997" y="484705"/>
                  </a:lnTo>
                  <a:lnTo>
                    <a:pt x="3914727" y="513286"/>
                  </a:lnTo>
                  <a:lnTo>
                    <a:pt x="3886146" y="532556"/>
                  </a:lnTo>
                  <a:lnTo>
                    <a:pt x="3851148" y="539622"/>
                  </a:lnTo>
                  <a:lnTo>
                    <a:pt x="89915" y="539622"/>
                  </a:lnTo>
                  <a:lnTo>
                    <a:pt x="54917" y="532556"/>
                  </a:lnTo>
                  <a:lnTo>
                    <a:pt x="26336" y="513286"/>
                  </a:lnTo>
                  <a:lnTo>
                    <a:pt x="7066" y="484705"/>
                  </a:lnTo>
                  <a:lnTo>
                    <a:pt x="0" y="449706"/>
                  </a:lnTo>
                  <a:lnTo>
                    <a:pt x="0" y="89915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123944" y="3201161"/>
              <a:ext cx="3941445" cy="549275"/>
            </a:xfrm>
            <a:custGeom>
              <a:avLst/>
              <a:gdLst/>
              <a:ahLst/>
              <a:cxnLst/>
              <a:rect l="l" t="t" r="r" b="b"/>
              <a:pathLst>
                <a:path w="3941445" h="549275">
                  <a:moveTo>
                    <a:pt x="3849624" y="0"/>
                  </a:moveTo>
                  <a:lnTo>
                    <a:pt x="91439" y="0"/>
                  </a:lnTo>
                  <a:lnTo>
                    <a:pt x="55828" y="7197"/>
                  </a:lnTo>
                  <a:lnTo>
                    <a:pt x="26765" y="26812"/>
                  </a:lnTo>
                  <a:lnTo>
                    <a:pt x="7179" y="55881"/>
                  </a:lnTo>
                  <a:lnTo>
                    <a:pt x="0" y="91439"/>
                  </a:lnTo>
                  <a:lnTo>
                    <a:pt x="0" y="457326"/>
                  </a:lnTo>
                  <a:lnTo>
                    <a:pt x="7179" y="492938"/>
                  </a:lnTo>
                  <a:lnTo>
                    <a:pt x="26765" y="522001"/>
                  </a:lnTo>
                  <a:lnTo>
                    <a:pt x="55828" y="541587"/>
                  </a:lnTo>
                  <a:lnTo>
                    <a:pt x="91439" y="548767"/>
                  </a:lnTo>
                  <a:lnTo>
                    <a:pt x="3849624" y="548767"/>
                  </a:lnTo>
                  <a:lnTo>
                    <a:pt x="3885235" y="541587"/>
                  </a:lnTo>
                  <a:lnTo>
                    <a:pt x="3914298" y="522001"/>
                  </a:lnTo>
                  <a:lnTo>
                    <a:pt x="3933884" y="492938"/>
                  </a:lnTo>
                  <a:lnTo>
                    <a:pt x="3941063" y="457326"/>
                  </a:lnTo>
                  <a:lnTo>
                    <a:pt x="3941063" y="91439"/>
                  </a:lnTo>
                  <a:lnTo>
                    <a:pt x="3933884" y="55881"/>
                  </a:lnTo>
                  <a:lnTo>
                    <a:pt x="3914298" y="26812"/>
                  </a:lnTo>
                  <a:lnTo>
                    <a:pt x="3885235" y="7197"/>
                  </a:lnTo>
                  <a:lnTo>
                    <a:pt x="3849624" y="0"/>
                  </a:lnTo>
                  <a:close/>
                </a:path>
              </a:pathLst>
            </a:custGeom>
            <a:solidFill>
              <a:srgbClr val="C0C2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123944" y="3201161"/>
              <a:ext cx="3941445" cy="549275"/>
            </a:xfrm>
            <a:custGeom>
              <a:avLst/>
              <a:gdLst/>
              <a:ahLst/>
              <a:cxnLst/>
              <a:rect l="l" t="t" r="r" b="b"/>
              <a:pathLst>
                <a:path w="3941445" h="549275">
                  <a:moveTo>
                    <a:pt x="0" y="91439"/>
                  </a:moveTo>
                  <a:lnTo>
                    <a:pt x="7179" y="55881"/>
                  </a:lnTo>
                  <a:lnTo>
                    <a:pt x="26765" y="26812"/>
                  </a:lnTo>
                  <a:lnTo>
                    <a:pt x="55828" y="7197"/>
                  </a:lnTo>
                  <a:lnTo>
                    <a:pt x="91439" y="0"/>
                  </a:lnTo>
                  <a:lnTo>
                    <a:pt x="3849624" y="0"/>
                  </a:lnTo>
                  <a:lnTo>
                    <a:pt x="3885235" y="7197"/>
                  </a:lnTo>
                  <a:lnTo>
                    <a:pt x="3914298" y="26812"/>
                  </a:lnTo>
                  <a:lnTo>
                    <a:pt x="3933884" y="55881"/>
                  </a:lnTo>
                  <a:lnTo>
                    <a:pt x="3941063" y="91439"/>
                  </a:lnTo>
                  <a:lnTo>
                    <a:pt x="3941063" y="457326"/>
                  </a:lnTo>
                  <a:lnTo>
                    <a:pt x="3933884" y="492938"/>
                  </a:lnTo>
                  <a:lnTo>
                    <a:pt x="3914298" y="522001"/>
                  </a:lnTo>
                  <a:lnTo>
                    <a:pt x="3885235" y="541587"/>
                  </a:lnTo>
                  <a:lnTo>
                    <a:pt x="3849624" y="548767"/>
                  </a:lnTo>
                  <a:lnTo>
                    <a:pt x="91439" y="548767"/>
                  </a:lnTo>
                  <a:lnTo>
                    <a:pt x="55828" y="541587"/>
                  </a:lnTo>
                  <a:lnTo>
                    <a:pt x="26765" y="522001"/>
                  </a:lnTo>
                  <a:lnTo>
                    <a:pt x="7179" y="492938"/>
                  </a:lnTo>
                  <a:lnTo>
                    <a:pt x="0" y="457326"/>
                  </a:lnTo>
                  <a:lnTo>
                    <a:pt x="0" y="9143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123944" y="3777360"/>
              <a:ext cx="3941445" cy="539750"/>
            </a:xfrm>
            <a:custGeom>
              <a:avLst/>
              <a:gdLst/>
              <a:ahLst/>
              <a:cxnLst/>
              <a:rect l="l" t="t" r="r" b="b"/>
              <a:pathLst>
                <a:path w="3941445" h="539750">
                  <a:moveTo>
                    <a:pt x="3851148" y="0"/>
                  </a:moveTo>
                  <a:lnTo>
                    <a:pt x="89915" y="0"/>
                  </a:lnTo>
                  <a:lnTo>
                    <a:pt x="54917" y="7086"/>
                  </a:lnTo>
                  <a:lnTo>
                    <a:pt x="26336" y="26400"/>
                  </a:lnTo>
                  <a:lnTo>
                    <a:pt x="7066" y="55024"/>
                  </a:lnTo>
                  <a:lnTo>
                    <a:pt x="0" y="90043"/>
                  </a:lnTo>
                  <a:lnTo>
                    <a:pt x="0" y="449706"/>
                  </a:lnTo>
                  <a:lnTo>
                    <a:pt x="7066" y="484705"/>
                  </a:lnTo>
                  <a:lnTo>
                    <a:pt x="26336" y="513286"/>
                  </a:lnTo>
                  <a:lnTo>
                    <a:pt x="54917" y="532556"/>
                  </a:lnTo>
                  <a:lnTo>
                    <a:pt x="89915" y="539622"/>
                  </a:lnTo>
                  <a:lnTo>
                    <a:pt x="3851148" y="539622"/>
                  </a:lnTo>
                  <a:lnTo>
                    <a:pt x="3886146" y="532556"/>
                  </a:lnTo>
                  <a:lnTo>
                    <a:pt x="3914727" y="513286"/>
                  </a:lnTo>
                  <a:lnTo>
                    <a:pt x="3933997" y="484705"/>
                  </a:lnTo>
                  <a:lnTo>
                    <a:pt x="3941063" y="449706"/>
                  </a:lnTo>
                  <a:lnTo>
                    <a:pt x="3941063" y="90043"/>
                  </a:lnTo>
                  <a:lnTo>
                    <a:pt x="3933997" y="55024"/>
                  </a:lnTo>
                  <a:lnTo>
                    <a:pt x="3914727" y="26400"/>
                  </a:lnTo>
                  <a:lnTo>
                    <a:pt x="3886146" y="7086"/>
                  </a:lnTo>
                  <a:lnTo>
                    <a:pt x="3851148" y="0"/>
                  </a:lnTo>
                  <a:close/>
                </a:path>
              </a:pathLst>
            </a:custGeom>
            <a:solidFill>
              <a:srgbClr val="8BAE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123944" y="3777360"/>
              <a:ext cx="3941445" cy="539750"/>
            </a:xfrm>
            <a:custGeom>
              <a:avLst/>
              <a:gdLst/>
              <a:ahLst/>
              <a:cxnLst/>
              <a:rect l="l" t="t" r="r" b="b"/>
              <a:pathLst>
                <a:path w="3941445" h="539750">
                  <a:moveTo>
                    <a:pt x="0" y="90043"/>
                  </a:moveTo>
                  <a:lnTo>
                    <a:pt x="7066" y="55024"/>
                  </a:lnTo>
                  <a:lnTo>
                    <a:pt x="26336" y="26400"/>
                  </a:lnTo>
                  <a:lnTo>
                    <a:pt x="54917" y="7086"/>
                  </a:lnTo>
                  <a:lnTo>
                    <a:pt x="89915" y="0"/>
                  </a:lnTo>
                  <a:lnTo>
                    <a:pt x="3851148" y="0"/>
                  </a:lnTo>
                  <a:lnTo>
                    <a:pt x="3886146" y="7086"/>
                  </a:lnTo>
                  <a:lnTo>
                    <a:pt x="3914727" y="26400"/>
                  </a:lnTo>
                  <a:lnTo>
                    <a:pt x="3933997" y="55024"/>
                  </a:lnTo>
                  <a:lnTo>
                    <a:pt x="3941063" y="90043"/>
                  </a:lnTo>
                  <a:lnTo>
                    <a:pt x="3941063" y="449706"/>
                  </a:lnTo>
                  <a:lnTo>
                    <a:pt x="3933997" y="484705"/>
                  </a:lnTo>
                  <a:lnTo>
                    <a:pt x="3914727" y="513286"/>
                  </a:lnTo>
                  <a:lnTo>
                    <a:pt x="3886146" y="532556"/>
                  </a:lnTo>
                  <a:lnTo>
                    <a:pt x="3851148" y="539622"/>
                  </a:lnTo>
                  <a:lnTo>
                    <a:pt x="89915" y="539622"/>
                  </a:lnTo>
                  <a:lnTo>
                    <a:pt x="54917" y="532556"/>
                  </a:lnTo>
                  <a:lnTo>
                    <a:pt x="26336" y="513286"/>
                  </a:lnTo>
                  <a:lnTo>
                    <a:pt x="7066" y="484705"/>
                  </a:lnTo>
                  <a:lnTo>
                    <a:pt x="0" y="449706"/>
                  </a:lnTo>
                  <a:lnTo>
                    <a:pt x="0" y="9004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123944" y="4344542"/>
              <a:ext cx="3941445" cy="549275"/>
            </a:xfrm>
            <a:custGeom>
              <a:avLst/>
              <a:gdLst/>
              <a:ahLst/>
              <a:cxnLst/>
              <a:rect l="l" t="t" r="r" b="b"/>
              <a:pathLst>
                <a:path w="3941445" h="549275">
                  <a:moveTo>
                    <a:pt x="3849624" y="0"/>
                  </a:moveTo>
                  <a:lnTo>
                    <a:pt x="91439" y="0"/>
                  </a:lnTo>
                  <a:lnTo>
                    <a:pt x="55828" y="7179"/>
                  </a:lnTo>
                  <a:lnTo>
                    <a:pt x="26765" y="26765"/>
                  </a:lnTo>
                  <a:lnTo>
                    <a:pt x="7179" y="55828"/>
                  </a:lnTo>
                  <a:lnTo>
                    <a:pt x="0" y="91439"/>
                  </a:lnTo>
                  <a:lnTo>
                    <a:pt x="0" y="457199"/>
                  </a:lnTo>
                  <a:lnTo>
                    <a:pt x="7179" y="492831"/>
                  </a:lnTo>
                  <a:lnTo>
                    <a:pt x="26765" y="521938"/>
                  </a:lnTo>
                  <a:lnTo>
                    <a:pt x="55828" y="541567"/>
                  </a:lnTo>
                  <a:lnTo>
                    <a:pt x="91439" y="548766"/>
                  </a:lnTo>
                  <a:lnTo>
                    <a:pt x="3849624" y="548766"/>
                  </a:lnTo>
                  <a:lnTo>
                    <a:pt x="3885235" y="541567"/>
                  </a:lnTo>
                  <a:lnTo>
                    <a:pt x="3914298" y="521938"/>
                  </a:lnTo>
                  <a:lnTo>
                    <a:pt x="3933884" y="492831"/>
                  </a:lnTo>
                  <a:lnTo>
                    <a:pt x="3941063" y="457199"/>
                  </a:lnTo>
                  <a:lnTo>
                    <a:pt x="3941063" y="91439"/>
                  </a:lnTo>
                  <a:lnTo>
                    <a:pt x="3933884" y="55828"/>
                  </a:lnTo>
                  <a:lnTo>
                    <a:pt x="3914298" y="26765"/>
                  </a:lnTo>
                  <a:lnTo>
                    <a:pt x="3885235" y="7179"/>
                  </a:lnTo>
                  <a:lnTo>
                    <a:pt x="3849624" y="0"/>
                  </a:lnTo>
                  <a:close/>
                </a:path>
              </a:pathLst>
            </a:custGeom>
            <a:solidFill>
              <a:srgbClr val="609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123944" y="4344542"/>
              <a:ext cx="3941445" cy="549275"/>
            </a:xfrm>
            <a:custGeom>
              <a:avLst/>
              <a:gdLst/>
              <a:ahLst/>
              <a:cxnLst/>
              <a:rect l="l" t="t" r="r" b="b"/>
              <a:pathLst>
                <a:path w="3941445" h="549275">
                  <a:moveTo>
                    <a:pt x="0" y="91439"/>
                  </a:moveTo>
                  <a:lnTo>
                    <a:pt x="7179" y="55828"/>
                  </a:lnTo>
                  <a:lnTo>
                    <a:pt x="26765" y="26765"/>
                  </a:lnTo>
                  <a:lnTo>
                    <a:pt x="55828" y="7179"/>
                  </a:lnTo>
                  <a:lnTo>
                    <a:pt x="91439" y="0"/>
                  </a:lnTo>
                  <a:lnTo>
                    <a:pt x="3849624" y="0"/>
                  </a:lnTo>
                  <a:lnTo>
                    <a:pt x="3885235" y="7179"/>
                  </a:lnTo>
                  <a:lnTo>
                    <a:pt x="3914298" y="26765"/>
                  </a:lnTo>
                  <a:lnTo>
                    <a:pt x="3933884" y="55828"/>
                  </a:lnTo>
                  <a:lnTo>
                    <a:pt x="3941063" y="91439"/>
                  </a:lnTo>
                  <a:lnTo>
                    <a:pt x="3941063" y="457199"/>
                  </a:lnTo>
                  <a:lnTo>
                    <a:pt x="3933884" y="492831"/>
                  </a:lnTo>
                  <a:lnTo>
                    <a:pt x="3914298" y="521938"/>
                  </a:lnTo>
                  <a:lnTo>
                    <a:pt x="3885235" y="541567"/>
                  </a:lnTo>
                  <a:lnTo>
                    <a:pt x="3849624" y="548766"/>
                  </a:lnTo>
                  <a:lnTo>
                    <a:pt x="91439" y="548766"/>
                  </a:lnTo>
                  <a:lnTo>
                    <a:pt x="55828" y="541567"/>
                  </a:lnTo>
                  <a:lnTo>
                    <a:pt x="26765" y="521938"/>
                  </a:lnTo>
                  <a:lnTo>
                    <a:pt x="7179" y="492831"/>
                  </a:lnTo>
                  <a:lnTo>
                    <a:pt x="0" y="457199"/>
                  </a:lnTo>
                  <a:lnTo>
                    <a:pt x="0" y="9143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123944" y="4920742"/>
              <a:ext cx="3941445" cy="539750"/>
            </a:xfrm>
            <a:custGeom>
              <a:avLst/>
              <a:gdLst/>
              <a:ahLst/>
              <a:cxnLst/>
              <a:rect l="l" t="t" r="r" b="b"/>
              <a:pathLst>
                <a:path w="3941445" h="539750">
                  <a:moveTo>
                    <a:pt x="3851148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449706"/>
                  </a:lnTo>
                  <a:lnTo>
                    <a:pt x="7066" y="484705"/>
                  </a:lnTo>
                  <a:lnTo>
                    <a:pt x="26336" y="513286"/>
                  </a:lnTo>
                  <a:lnTo>
                    <a:pt x="54917" y="532556"/>
                  </a:lnTo>
                  <a:lnTo>
                    <a:pt x="89915" y="539622"/>
                  </a:lnTo>
                  <a:lnTo>
                    <a:pt x="3851148" y="539622"/>
                  </a:lnTo>
                  <a:lnTo>
                    <a:pt x="3886146" y="532556"/>
                  </a:lnTo>
                  <a:lnTo>
                    <a:pt x="3914727" y="513286"/>
                  </a:lnTo>
                  <a:lnTo>
                    <a:pt x="3933997" y="484705"/>
                  </a:lnTo>
                  <a:lnTo>
                    <a:pt x="3941063" y="449706"/>
                  </a:lnTo>
                  <a:lnTo>
                    <a:pt x="3941063" y="89915"/>
                  </a:lnTo>
                  <a:lnTo>
                    <a:pt x="3933997" y="54917"/>
                  </a:lnTo>
                  <a:lnTo>
                    <a:pt x="3914727" y="26336"/>
                  </a:lnTo>
                  <a:lnTo>
                    <a:pt x="3886146" y="7066"/>
                  </a:lnTo>
                  <a:lnTo>
                    <a:pt x="3851148" y="0"/>
                  </a:lnTo>
                  <a:close/>
                </a:path>
              </a:pathLst>
            </a:custGeom>
            <a:solidFill>
              <a:srgbClr val="3D8A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123944" y="4920742"/>
              <a:ext cx="3941445" cy="539750"/>
            </a:xfrm>
            <a:custGeom>
              <a:avLst/>
              <a:gdLst/>
              <a:ahLst/>
              <a:cxnLst/>
              <a:rect l="l" t="t" r="r" b="b"/>
              <a:pathLst>
                <a:path w="3941445" h="539750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5" y="0"/>
                  </a:lnTo>
                  <a:lnTo>
                    <a:pt x="3851148" y="0"/>
                  </a:lnTo>
                  <a:lnTo>
                    <a:pt x="3886146" y="7066"/>
                  </a:lnTo>
                  <a:lnTo>
                    <a:pt x="3914727" y="26336"/>
                  </a:lnTo>
                  <a:lnTo>
                    <a:pt x="3933997" y="54917"/>
                  </a:lnTo>
                  <a:lnTo>
                    <a:pt x="3941063" y="89915"/>
                  </a:lnTo>
                  <a:lnTo>
                    <a:pt x="3941063" y="449706"/>
                  </a:lnTo>
                  <a:lnTo>
                    <a:pt x="3933997" y="484705"/>
                  </a:lnTo>
                  <a:lnTo>
                    <a:pt x="3914727" y="513286"/>
                  </a:lnTo>
                  <a:lnTo>
                    <a:pt x="3886146" y="532556"/>
                  </a:lnTo>
                  <a:lnTo>
                    <a:pt x="3851148" y="539622"/>
                  </a:lnTo>
                  <a:lnTo>
                    <a:pt x="89915" y="539622"/>
                  </a:lnTo>
                  <a:lnTo>
                    <a:pt x="54917" y="532556"/>
                  </a:lnTo>
                  <a:lnTo>
                    <a:pt x="26336" y="513286"/>
                  </a:lnTo>
                  <a:lnTo>
                    <a:pt x="7066" y="484705"/>
                  </a:lnTo>
                  <a:lnTo>
                    <a:pt x="0" y="449706"/>
                  </a:lnTo>
                  <a:lnTo>
                    <a:pt x="0" y="8991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123944" y="5487797"/>
              <a:ext cx="3941445" cy="549275"/>
            </a:xfrm>
            <a:custGeom>
              <a:avLst/>
              <a:gdLst/>
              <a:ahLst/>
              <a:cxnLst/>
              <a:rect l="l" t="t" r="r" b="b"/>
              <a:pathLst>
                <a:path w="3941445" h="549275">
                  <a:moveTo>
                    <a:pt x="3849624" y="0"/>
                  </a:moveTo>
                  <a:lnTo>
                    <a:pt x="91439" y="0"/>
                  </a:lnTo>
                  <a:lnTo>
                    <a:pt x="55828" y="7179"/>
                  </a:lnTo>
                  <a:lnTo>
                    <a:pt x="26765" y="26765"/>
                  </a:lnTo>
                  <a:lnTo>
                    <a:pt x="7179" y="55828"/>
                  </a:lnTo>
                  <a:lnTo>
                    <a:pt x="0" y="91439"/>
                  </a:lnTo>
                  <a:lnTo>
                    <a:pt x="0" y="457288"/>
                  </a:lnTo>
                  <a:lnTo>
                    <a:pt x="7179" y="492888"/>
                  </a:lnTo>
                  <a:lnTo>
                    <a:pt x="26765" y="521962"/>
                  </a:lnTo>
                  <a:lnTo>
                    <a:pt x="55828" y="541565"/>
                  </a:lnTo>
                  <a:lnTo>
                    <a:pt x="91439" y="548754"/>
                  </a:lnTo>
                  <a:lnTo>
                    <a:pt x="3849624" y="548754"/>
                  </a:lnTo>
                  <a:lnTo>
                    <a:pt x="3885235" y="541565"/>
                  </a:lnTo>
                  <a:lnTo>
                    <a:pt x="3914298" y="521962"/>
                  </a:lnTo>
                  <a:lnTo>
                    <a:pt x="3933884" y="492888"/>
                  </a:lnTo>
                  <a:lnTo>
                    <a:pt x="3941063" y="457288"/>
                  </a:lnTo>
                  <a:lnTo>
                    <a:pt x="3941063" y="91439"/>
                  </a:lnTo>
                  <a:lnTo>
                    <a:pt x="3933884" y="55828"/>
                  </a:lnTo>
                  <a:lnTo>
                    <a:pt x="3914298" y="26765"/>
                  </a:lnTo>
                  <a:lnTo>
                    <a:pt x="3885235" y="7179"/>
                  </a:lnTo>
                  <a:lnTo>
                    <a:pt x="3849624" y="0"/>
                  </a:lnTo>
                  <a:close/>
                </a:path>
              </a:pathLst>
            </a:custGeom>
            <a:solidFill>
              <a:srgbClr val="2279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123944" y="5487797"/>
              <a:ext cx="3941445" cy="549275"/>
            </a:xfrm>
            <a:custGeom>
              <a:avLst/>
              <a:gdLst/>
              <a:ahLst/>
              <a:cxnLst/>
              <a:rect l="l" t="t" r="r" b="b"/>
              <a:pathLst>
                <a:path w="3941445" h="549275">
                  <a:moveTo>
                    <a:pt x="0" y="91439"/>
                  </a:moveTo>
                  <a:lnTo>
                    <a:pt x="7179" y="55828"/>
                  </a:lnTo>
                  <a:lnTo>
                    <a:pt x="26765" y="26765"/>
                  </a:lnTo>
                  <a:lnTo>
                    <a:pt x="55828" y="7179"/>
                  </a:lnTo>
                  <a:lnTo>
                    <a:pt x="91439" y="0"/>
                  </a:lnTo>
                  <a:lnTo>
                    <a:pt x="3849624" y="0"/>
                  </a:lnTo>
                  <a:lnTo>
                    <a:pt x="3885235" y="7179"/>
                  </a:lnTo>
                  <a:lnTo>
                    <a:pt x="3914298" y="26765"/>
                  </a:lnTo>
                  <a:lnTo>
                    <a:pt x="3933884" y="55828"/>
                  </a:lnTo>
                  <a:lnTo>
                    <a:pt x="3941063" y="91439"/>
                  </a:lnTo>
                  <a:lnTo>
                    <a:pt x="3941063" y="457288"/>
                  </a:lnTo>
                  <a:lnTo>
                    <a:pt x="3933884" y="492888"/>
                  </a:lnTo>
                  <a:lnTo>
                    <a:pt x="3914298" y="521962"/>
                  </a:lnTo>
                  <a:lnTo>
                    <a:pt x="3885235" y="541565"/>
                  </a:lnTo>
                  <a:lnTo>
                    <a:pt x="3849624" y="548754"/>
                  </a:lnTo>
                  <a:lnTo>
                    <a:pt x="91439" y="548754"/>
                  </a:lnTo>
                  <a:lnTo>
                    <a:pt x="55828" y="541565"/>
                  </a:lnTo>
                  <a:lnTo>
                    <a:pt x="26765" y="521962"/>
                  </a:lnTo>
                  <a:lnTo>
                    <a:pt x="7179" y="492888"/>
                  </a:lnTo>
                  <a:lnTo>
                    <a:pt x="0" y="457288"/>
                  </a:lnTo>
                  <a:lnTo>
                    <a:pt x="0" y="9143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123944" y="6063983"/>
              <a:ext cx="3941445" cy="539750"/>
            </a:xfrm>
            <a:custGeom>
              <a:avLst/>
              <a:gdLst/>
              <a:ahLst/>
              <a:cxnLst/>
              <a:rect l="l" t="t" r="r" b="b"/>
              <a:pathLst>
                <a:path w="3941445" h="539750">
                  <a:moveTo>
                    <a:pt x="3851148" y="0"/>
                  </a:moveTo>
                  <a:lnTo>
                    <a:pt x="89915" y="0"/>
                  </a:lnTo>
                  <a:lnTo>
                    <a:pt x="54917" y="7068"/>
                  </a:lnTo>
                  <a:lnTo>
                    <a:pt x="26336" y="26344"/>
                  </a:lnTo>
                  <a:lnTo>
                    <a:pt x="7066" y="54933"/>
                  </a:lnTo>
                  <a:lnTo>
                    <a:pt x="0" y="89941"/>
                  </a:lnTo>
                  <a:lnTo>
                    <a:pt x="0" y="449694"/>
                  </a:lnTo>
                  <a:lnTo>
                    <a:pt x="7066" y="484702"/>
                  </a:lnTo>
                  <a:lnTo>
                    <a:pt x="26336" y="513291"/>
                  </a:lnTo>
                  <a:lnTo>
                    <a:pt x="54917" y="532567"/>
                  </a:lnTo>
                  <a:lnTo>
                    <a:pt x="89915" y="539635"/>
                  </a:lnTo>
                  <a:lnTo>
                    <a:pt x="3851148" y="539635"/>
                  </a:lnTo>
                  <a:lnTo>
                    <a:pt x="3886146" y="532567"/>
                  </a:lnTo>
                  <a:lnTo>
                    <a:pt x="3914727" y="513291"/>
                  </a:lnTo>
                  <a:lnTo>
                    <a:pt x="3933997" y="484702"/>
                  </a:lnTo>
                  <a:lnTo>
                    <a:pt x="3941063" y="449694"/>
                  </a:lnTo>
                  <a:lnTo>
                    <a:pt x="3941063" y="89941"/>
                  </a:lnTo>
                  <a:lnTo>
                    <a:pt x="3933997" y="54933"/>
                  </a:lnTo>
                  <a:lnTo>
                    <a:pt x="3914727" y="26344"/>
                  </a:lnTo>
                  <a:lnTo>
                    <a:pt x="3886146" y="7068"/>
                  </a:lnTo>
                  <a:lnTo>
                    <a:pt x="3851148" y="0"/>
                  </a:lnTo>
                  <a:close/>
                </a:path>
              </a:pathLst>
            </a:custGeom>
            <a:solidFill>
              <a:srgbClr val="1769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123944" y="6063983"/>
              <a:ext cx="3941445" cy="539750"/>
            </a:xfrm>
            <a:custGeom>
              <a:avLst/>
              <a:gdLst/>
              <a:ahLst/>
              <a:cxnLst/>
              <a:rect l="l" t="t" r="r" b="b"/>
              <a:pathLst>
                <a:path w="3941445" h="539750">
                  <a:moveTo>
                    <a:pt x="0" y="89941"/>
                  </a:moveTo>
                  <a:lnTo>
                    <a:pt x="7066" y="54933"/>
                  </a:lnTo>
                  <a:lnTo>
                    <a:pt x="26336" y="26344"/>
                  </a:lnTo>
                  <a:lnTo>
                    <a:pt x="54917" y="7068"/>
                  </a:lnTo>
                  <a:lnTo>
                    <a:pt x="89915" y="0"/>
                  </a:lnTo>
                  <a:lnTo>
                    <a:pt x="3851148" y="0"/>
                  </a:lnTo>
                  <a:lnTo>
                    <a:pt x="3886146" y="7068"/>
                  </a:lnTo>
                  <a:lnTo>
                    <a:pt x="3914727" y="26344"/>
                  </a:lnTo>
                  <a:lnTo>
                    <a:pt x="3933997" y="54933"/>
                  </a:lnTo>
                  <a:lnTo>
                    <a:pt x="3941063" y="89941"/>
                  </a:lnTo>
                  <a:lnTo>
                    <a:pt x="3941063" y="449694"/>
                  </a:lnTo>
                  <a:lnTo>
                    <a:pt x="3933997" y="484702"/>
                  </a:lnTo>
                  <a:lnTo>
                    <a:pt x="3914727" y="513291"/>
                  </a:lnTo>
                  <a:lnTo>
                    <a:pt x="3886146" y="532567"/>
                  </a:lnTo>
                  <a:lnTo>
                    <a:pt x="3851148" y="539635"/>
                  </a:lnTo>
                  <a:lnTo>
                    <a:pt x="89915" y="539635"/>
                  </a:lnTo>
                  <a:lnTo>
                    <a:pt x="54917" y="532567"/>
                  </a:lnTo>
                  <a:lnTo>
                    <a:pt x="26336" y="513291"/>
                  </a:lnTo>
                  <a:lnTo>
                    <a:pt x="7066" y="484702"/>
                  </a:lnTo>
                  <a:lnTo>
                    <a:pt x="0" y="449694"/>
                  </a:lnTo>
                  <a:lnTo>
                    <a:pt x="0" y="89941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4294759" y="1546161"/>
            <a:ext cx="3606165" cy="49599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4445">
              <a:lnSpc>
                <a:spcPct val="100000"/>
              </a:lnSpc>
              <a:spcBef>
                <a:spcPts val="105"/>
              </a:spcBef>
            </a:pP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dirty="0" sz="23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governance</a:t>
            </a:r>
            <a:endParaRPr sz="2300">
              <a:latin typeface="Arial"/>
              <a:cs typeface="Arial"/>
            </a:endParaRPr>
          </a:p>
          <a:p>
            <a:pPr algn="ctr" marL="644525" marR="640080">
              <a:lnSpc>
                <a:spcPct val="163400"/>
              </a:lnSpc>
            </a:pP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competition</a:t>
            </a:r>
            <a:r>
              <a:rPr dirty="0" sz="23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policy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sovereignty taxation</a:t>
            </a:r>
            <a:endParaRPr sz="2300">
              <a:latin typeface="Arial"/>
              <a:cs typeface="Arial"/>
            </a:endParaRPr>
          </a:p>
          <a:p>
            <a:pPr algn="ctr" marL="570865" marR="560705" indent="-3810">
              <a:lnSpc>
                <a:spcPts val="4510"/>
              </a:lnSpc>
              <a:spcBef>
                <a:spcPts val="445"/>
              </a:spcBef>
            </a:pP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labour</a:t>
            </a:r>
            <a:r>
              <a:rPr dirty="0" sz="23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standards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platform</a:t>
            </a:r>
            <a:r>
              <a:rPr dirty="0" sz="23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regulation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ESG</a:t>
            </a:r>
            <a:r>
              <a:rPr dirty="0" sz="23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accountability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industrial</a:t>
            </a:r>
            <a:r>
              <a:rPr dirty="0" sz="23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endParaRPr sz="2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10"/>
              </a:spcBef>
            </a:pP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dirty="0" sz="23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economic</a:t>
            </a:r>
            <a:r>
              <a:rPr dirty="0" sz="2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participation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Charles Venter</dc:creator>
  <dcterms:created xsi:type="dcterms:W3CDTF">2026-05-28T13:00:25Z</dcterms:created>
  <dcterms:modified xsi:type="dcterms:W3CDTF">2026-05-28T13:00:25Z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2026-05-28T00:00:00Z</vt:filetime>
  </property>
  <property fmtid="{D5CDD505-2E9C-101B-9397-08002B2CF9AE}" pid="3" name="LastSaved">
    <vt:filetime>2026-05-28T00:00:00Z</vt:filetime>
  </property>
</Properties>
</file>