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74" r:id="rId5"/>
    <p:sldId id="269" r:id="rId6"/>
    <p:sldId id="270" r:id="rId7"/>
    <p:sldId id="271" r:id="rId8"/>
    <p:sldId id="267" r:id="rId9"/>
    <p:sldId id="268" r:id="rId10"/>
    <p:sldId id="266" r:id="rId11"/>
    <p:sldId id="272" r:id="rId12"/>
    <p:sldId id="25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96DB"/>
    <a:srgbClr val="275D96"/>
    <a:srgbClr val="D50037"/>
    <a:srgbClr val="1B9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B4A34E-7CD3-4C7B-BFBC-F4219BF44DF5}" v="6" dt="2026-08-10T19:39:55.3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1" d="100"/>
          <a:sy n="71" d="100"/>
        </p:scale>
        <p:origin x="1109"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63D1D-BA73-4706-8B1A-936C120B7A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793FCCE-2C58-4E86-B8C5-3FC4AC3FBB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9FCEFF-2917-4B74-A30E-9A9A617FF519}" type="datetimeFigureOut">
              <a:rPr lang="en-US" smtClean="0"/>
              <a:t>8/10/2026</a:t>
            </a:fld>
            <a:endParaRPr lang="en-US"/>
          </a:p>
        </p:txBody>
      </p:sp>
      <p:sp>
        <p:nvSpPr>
          <p:cNvPr id="4" name="Footer Placeholder 3">
            <a:extLst>
              <a:ext uri="{FF2B5EF4-FFF2-40B4-BE49-F238E27FC236}">
                <a16:creationId xmlns:a16="http://schemas.microsoft.com/office/drawing/2014/main" id="{3A8E42F9-DD9B-47B4-BBE9-8BF5A7066D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346FEF2-DD5B-4C31-AEE9-194BC02491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D8FA8A-6D6B-444F-9A22-9240C98A1D45}" type="slidenum">
              <a:rPr lang="en-US" smtClean="0"/>
              <a:t>‹#›</a:t>
            </a:fld>
            <a:endParaRPr lang="en-US"/>
          </a:p>
        </p:txBody>
      </p:sp>
    </p:spTree>
    <p:extLst>
      <p:ext uri="{BB962C8B-B14F-4D97-AF65-F5344CB8AC3E}">
        <p14:creationId xmlns:p14="http://schemas.microsoft.com/office/powerpoint/2010/main" val="1431249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B670E3-19BA-424A-9079-EA58621A4A12}"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C5B138-79E6-475E-903E-20562F7569CD}" type="slidenum">
              <a:rPr lang="en-US" smtClean="0"/>
              <a:t>‹#›</a:t>
            </a:fld>
            <a:endParaRPr lang="en-US"/>
          </a:p>
        </p:txBody>
      </p:sp>
    </p:spTree>
    <p:extLst>
      <p:ext uri="{BB962C8B-B14F-4D97-AF65-F5344CB8AC3E}">
        <p14:creationId xmlns:p14="http://schemas.microsoft.com/office/powerpoint/2010/main" val="2423671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NAIFA Federation - </a:t>
            </a:r>
          </a:p>
          <a:p>
            <a:endParaRPr lang="en-US">
              <a:ea typeface="Calibri"/>
              <a:cs typeface="Calibri"/>
            </a:endParaRPr>
          </a:p>
          <a:p>
            <a:r>
              <a:rPr lang="en-US">
                <a:ea typeface="Calibri"/>
                <a:cs typeface="Calibri"/>
              </a:rPr>
              <a:t>NAIFA's first success story for engaging our members to educate lawmakers goes all the way back to 1914 where NAIFA members met with President Wilson and a few days later t</a:t>
            </a:r>
            <a:r>
              <a:rPr lang="en-US"/>
              <a:t>he favorable tax treatment of retirement products was saved.   This began NAIFA's legacy of world class advocacy.   </a:t>
            </a:r>
            <a:endParaRPr lang="en-US">
              <a:ea typeface="Calibri"/>
              <a:cs typeface="Calibri"/>
            </a:endParaRPr>
          </a:p>
          <a:p>
            <a:endParaRPr lang="en-US"/>
          </a:p>
          <a:p>
            <a:r>
              <a:rPr lang="en-US"/>
              <a:t>So it is only natural that NAIFA be </a:t>
            </a:r>
            <a:r>
              <a:rPr lang="en-US" err="1"/>
              <a:t>amoung</a:t>
            </a:r>
            <a:r>
              <a:rPr lang="en-US"/>
              <a:t> the first few associations whose Board voted to start not only a federal PAC </a:t>
            </a:r>
            <a:r>
              <a:rPr lang="en-US" err="1"/>
              <a:t>LuPAC</a:t>
            </a:r>
            <a:r>
              <a:rPr lang="en-US"/>
              <a:t> now NAIFAPAC but a system of state IFAPACs and one in the District.  NAIFA members recognize it takes an large base of citizen advocates who support and educate lawmakers coupled , professional lobbing to truly provide a world class </a:t>
            </a:r>
            <a:r>
              <a:rPr lang="en-US" err="1"/>
              <a:t>expierence</a:t>
            </a:r>
            <a:r>
              <a:rPr lang="en-US"/>
              <a:t>.      </a:t>
            </a:r>
            <a:endParaRPr lang="en-US">
              <a:ea typeface="Calibri"/>
              <a:cs typeface="Calibri"/>
            </a:endParaRPr>
          </a:p>
        </p:txBody>
      </p:sp>
      <p:sp>
        <p:nvSpPr>
          <p:cNvPr id="4" name="Slide Number Placeholder 3"/>
          <p:cNvSpPr>
            <a:spLocks noGrp="1"/>
          </p:cNvSpPr>
          <p:nvPr>
            <p:ph type="sldNum" sz="quarter" idx="5"/>
          </p:nvPr>
        </p:nvSpPr>
        <p:spPr/>
        <p:txBody>
          <a:bodyPr/>
          <a:lstStyle/>
          <a:p>
            <a:fld id="{CDC5B138-79E6-475E-903E-20562F7569CD}" type="slidenum">
              <a:rPr lang="en-US" smtClean="0"/>
              <a:t>2</a:t>
            </a:fld>
            <a:endParaRPr lang="en-US"/>
          </a:p>
        </p:txBody>
      </p:sp>
    </p:spTree>
    <p:extLst>
      <p:ext uri="{BB962C8B-B14F-4D97-AF65-F5344CB8AC3E}">
        <p14:creationId xmlns:p14="http://schemas.microsoft.com/office/powerpoint/2010/main" val="3441407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Unlike other places we fundraise top down.   </a:t>
            </a:r>
          </a:p>
        </p:txBody>
      </p:sp>
      <p:sp>
        <p:nvSpPr>
          <p:cNvPr id="4" name="Slide Number Placeholder 3"/>
          <p:cNvSpPr>
            <a:spLocks noGrp="1"/>
          </p:cNvSpPr>
          <p:nvPr>
            <p:ph type="sldNum" sz="quarter" idx="5"/>
          </p:nvPr>
        </p:nvSpPr>
        <p:spPr/>
        <p:txBody>
          <a:bodyPr/>
          <a:lstStyle/>
          <a:p>
            <a:fld id="{CDC5B138-79E6-475E-903E-20562F7569CD}" type="slidenum">
              <a:rPr lang="en-US" smtClean="0"/>
              <a:t>3</a:t>
            </a:fld>
            <a:endParaRPr lang="en-US"/>
          </a:p>
        </p:txBody>
      </p:sp>
    </p:spTree>
    <p:extLst>
      <p:ext uri="{BB962C8B-B14F-4D97-AF65-F5344CB8AC3E}">
        <p14:creationId xmlns:p14="http://schemas.microsoft.com/office/powerpoint/2010/main" val="3865499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Transititon</a:t>
            </a:r>
            <a:r>
              <a:rPr lang="en-US">
                <a:ea typeface="Calibri"/>
                <a:cs typeface="Calibri"/>
              </a:rPr>
              <a:t> </a:t>
            </a:r>
            <a:r>
              <a:rPr lang="en-US" err="1">
                <a:ea typeface="Calibri"/>
                <a:cs typeface="Calibri"/>
              </a:rPr>
              <a:t>SLide</a:t>
            </a:r>
            <a:r>
              <a:rPr lang="en-US">
                <a:ea typeface="Calibri" panose="020F0502020204030204"/>
                <a:cs typeface="Calibri" panose="020F0502020204030204"/>
              </a:rPr>
              <a:t> </a:t>
            </a:r>
          </a:p>
          <a:p>
            <a:endParaRPr lang="en-US">
              <a:ea typeface="Calibri" panose="020F0502020204030204"/>
              <a:cs typeface="Calibri" panose="020F0502020204030204"/>
            </a:endParaRPr>
          </a:p>
          <a:p>
            <a:r>
              <a:rPr lang="en-US">
                <a:ea typeface="Calibri" panose="020F0502020204030204"/>
                <a:cs typeface="Calibri" panose="020F0502020204030204"/>
              </a:rPr>
              <a:t>Part of strategy is relying on our Chapter Chairs to be our feet on the ground.  So Cody has devised this  awesome guide for </a:t>
            </a:r>
            <a:r>
              <a:rPr lang="en-US" err="1">
                <a:ea typeface="Calibri" panose="020F0502020204030204"/>
                <a:cs typeface="Calibri" panose="020F0502020204030204"/>
              </a:rPr>
              <a:t>solicitaitng</a:t>
            </a:r>
            <a:r>
              <a:rPr lang="en-US">
                <a:ea typeface="Calibri" panose="020F0502020204030204"/>
                <a:cs typeface="Calibri" panose="020F0502020204030204"/>
              </a:rPr>
              <a:t> our members  feed them what </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DC5B138-79E6-475E-903E-20562F7569CD}" type="slidenum">
              <a:rPr lang="en-US" smtClean="0"/>
              <a:t>4</a:t>
            </a:fld>
            <a:endParaRPr lang="en-US"/>
          </a:p>
        </p:txBody>
      </p:sp>
    </p:spTree>
    <p:extLst>
      <p:ext uri="{BB962C8B-B14F-4D97-AF65-F5344CB8AC3E}">
        <p14:creationId xmlns:p14="http://schemas.microsoft.com/office/powerpoint/2010/main" val="4732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Inter-department cooperation – needed to compile a planning document/explainer for communications. </a:t>
            </a:r>
          </a:p>
        </p:txBody>
      </p:sp>
      <p:sp>
        <p:nvSpPr>
          <p:cNvPr id="4" name="Slide Number Placeholder 3"/>
          <p:cNvSpPr>
            <a:spLocks noGrp="1"/>
          </p:cNvSpPr>
          <p:nvPr>
            <p:ph type="sldNum" sz="quarter" idx="5"/>
          </p:nvPr>
        </p:nvSpPr>
        <p:spPr/>
        <p:txBody>
          <a:bodyPr/>
          <a:lstStyle/>
          <a:p>
            <a:fld id="{CDC5B138-79E6-475E-903E-20562F7569CD}" type="slidenum">
              <a:rPr lang="en-US" smtClean="0"/>
              <a:t>5</a:t>
            </a:fld>
            <a:endParaRPr lang="en-US"/>
          </a:p>
        </p:txBody>
      </p:sp>
    </p:spTree>
    <p:extLst>
      <p:ext uri="{BB962C8B-B14F-4D97-AF65-F5344CB8AC3E}">
        <p14:creationId xmlns:p14="http://schemas.microsoft.com/office/powerpoint/2010/main" val="2078134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86 new contributors and 85 lapsed </a:t>
            </a:r>
          </a:p>
        </p:txBody>
      </p:sp>
      <p:sp>
        <p:nvSpPr>
          <p:cNvPr id="4" name="Slide Number Placeholder 3"/>
          <p:cNvSpPr>
            <a:spLocks noGrp="1"/>
          </p:cNvSpPr>
          <p:nvPr>
            <p:ph type="sldNum" sz="quarter" idx="5"/>
          </p:nvPr>
        </p:nvSpPr>
        <p:spPr/>
        <p:txBody>
          <a:bodyPr/>
          <a:lstStyle/>
          <a:p>
            <a:fld id="{CDC5B138-79E6-475E-903E-20562F7569CD}" type="slidenum">
              <a:rPr lang="en-US" smtClean="0"/>
              <a:t>7</a:t>
            </a:fld>
            <a:endParaRPr lang="en-US"/>
          </a:p>
        </p:txBody>
      </p:sp>
    </p:spTree>
    <p:extLst>
      <p:ext uri="{BB962C8B-B14F-4D97-AF65-F5344CB8AC3E}">
        <p14:creationId xmlns:p14="http://schemas.microsoft.com/office/powerpoint/2010/main" val="676017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CC – Terry Headley </a:t>
            </a:r>
          </a:p>
          <a:p>
            <a:r>
              <a:rPr lang="en-US">
                <a:ea typeface="Calibri"/>
                <a:cs typeface="Calibri"/>
              </a:rPr>
              <a:t>NLC – Joint Chiefs 100K </a:t>
            </a:r>
          </a:p>
          <a:p>
            <a:r>
              <a:rPr lang="en-US">
                <a:ea typeface="Calibri"/>
                <a:cs typeface="Calibri"/>
              </a:rPr>
              <a:t>Leaders leading from the front – world class </a:t>
            </a:r>
          </a:p>
          <a:p>
            <a:r>
              <a:rPr lang="en-US">
                <a:ea typeface="Calibri"/>
                <a:cs typeface="Calibri"/>
              </a:rPr>
              <a:t>Use PAC to help – Dianes new </a:t>
            </a:r>
            <a:r>
              <a:rPr lang="en-US" err="1">
                <a:ea typeface="Calibri"/>
                <a:cs typeface="Calibri"/>
              </a:rPr>
              <a:t>intiative</a:t>
            </a:r>
            <a:r>
              <a:rPr lang="en-US">
                <a:ea typeface="Calibri"/>
                <a:cs typeface="Calibri"/>
              </a:rPr>
              <a:t> with Jayne name </a:t>
            </a:r>
          </a:p>
        </p:txBody>
      </p:sp>
      <p:sp>
        <p:nvSpPr>
          <p:cNvPr id="4" name="Slide Number Placeholder 3"/>
          <p:cNvSpPr>
            <a:spLocks noGrp="1"/>
          </p:cNvSpPr>
          <p:nvPr>
            <p:ph type="sldNum" sz="quarter" idx="5"/>
          </p:nvPr>
        </p:nvSpPr>
        <p:spPr/>
        <p:txBody>
          <a:bodyPr/>
          <a:lstStyle/>
          <a:p>
            <a:fld id="{CDC5B138-79E6-475E-903E-20562F7569CD}" type="slidenum">
              <a:rPr lang="en-US" smtClean="0"/>
              <a:t>8</a:t>
            </a:fld>
            <a:endParaRPr lang="en-US"/>
          </a:p>
        </p:txBody>
      </p:sp>
    </p:spTree>
    <p:extLst>
      <p:ext uri="{BB962C8B-B14F-4D97-AF65-F5344CB8AC3E}">
        <p14:creationId xmlns:p14="http://schemas.microsoft.com/office/powerpoint/2010/main" val="2240696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EB79AA7-9E72-4750-B210-92EA703767A4}"/>
              </a:ext>
            </a:extLst>
          </p:cNvPr>
          <p:cNvSpPr>
            <a:spLocks noGrp="1"/>
          </p:cNvSpPr>
          <p:nvPr>
            <p:ph type="subTitle" idx="1"/>
          </p:nvPr>
        </p:nvSpPr>
        <p:spPr>
          <a:xfrm>
            <a:off x="1524000" y="3356731"/>
            <a:ext cx="9144000" cy="1655762"/>
          </a:xfrm>
        </p:spPr>
        <p:txBody>
          <a:bodyPr/>
          <a:lstStyle>
            <a:lvl1pPr marL="0" indent="0" algn="ctr">
              <a:buNone/>
              <a:defRPr sz="2400">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7" name="Title 6">
            <a:extLst>
              <a:ext uri="{FF2B5EF4-FFF2-40B4-BE49-F238E27FC236}">
                <a16:creationId xmlns:a16="http://schemas.microsoft.com/office/drawing/2014/main" id="{545391E0-79B1-4A8E-81DC-D6BA03EE9439}"/>
              </a:ext>
            </a:extLst>
          </p:cNvPr>
          <p:cNvSpPr>
            <a:spLocks noGrp="1"/>
          </p:cNvSpPr>
          <p:nvPr>
            <p:ph type="title"/>
          </p:nvPr>
        </p:nvSpPr>
        <p:spPr>
          <a:xfrm>
            <a:off x="838200" y="2103437"/>
            <a:ext cx="10515600" cy="1325563"/>
          </a:xfrm>
        </p:spPr>
        <p:txBody>
          <a:bodyPr>
            <a:normAutofit/>
          </a:bodyPr>
          <a:lstStyle>
            <a:lvl1pPr algn="ctr">
              <a:defRPr sz="4800"/>
            </a:lvl1pPr>
          </a:lstStyle>
          <a:p>
            <a:r>
              <a:rPr lang="en-US"/>
              <a:t>Click to edit Master title style</a:t>
            </a:r>
            <a:endParaRPr lang="en-IN"/>
          </a:p>
        </p:txBody>
      </p:sp>
    </p:spTree>
    <p:extLst>
      <p:ext uri="{BB962C8B-B14F-4D97-AF65-F5344CB8AC3E}">
        <p14:creationId xmlns:p14="http://schemas.microsoft.com/office/powerpoint/2010/main" val="3184665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50B28-B93E-423D-BF18-B011A9835C2B}"/>
              </a:ext>
            </a:extLst>
          </p:cNvPr>
          <p:cNvSpPr>
            <a:spLocks noGrp="1"/>
          </p:cNvSpPr>
          <p:nvPr>
            <p:ph type="title"/>
          </p:nvPr>
        </p:nvSpPr>
        <p:spPr>
          <a:xfrm>
            <a:off x="836612" y="3396916"/>
            <a:ext cx="3932237" cy="1186378"/>
          </a:xfrm>
        </p:spPr>
        <p:txBody>
          <a:bodyPr anchor="b">
            <a:noAutofit/>
          </a:bodyPr>
          <a:lstStyle>
            <a:lvl1pPr>
              <a:defRPr sz="4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F99E0EF-8C77-4B78-92A4-A4C95C49A58A}"/>
              </a:ext>
            </a:extLst>
          </p:cNvPr>
          <p:cNvSpPr>
            <a:spLocks noGrp="1"/>
          </p:cNvSpPr>
          <p:nvPr>
            <p:ph idx="1"/>
          </p:nvPr>
        </p:nvSpPr>
        <p:spPr>
          <a:xfrm>
            <a:off x="5183188" y="2070699"/>
            <a:ext cx="6172200" cy="403378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659353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F83F-0042-461F-96A0-DCB935598F0B}"/>
              </a:ext>
            </a:extLst>
          </p:cNvPr>
          <p:cNvSpPr>
            <a:spLocks noGrp="1"/>
          </p:cNvSpPr>
          <p:nvPr>
            <p:ph type="title"/>
          </p:nvPr>
        </p:nvSpPr>
        <p:spPr>
          <a:xfrm>
            <a:off x="836611" y="2594528"/>
            <a:ext cx="3932237" cy="1051237"/>
          </a:xfrm>
        </p:spPr>
        <p:txBody>
          <a:bodyPr anchor="b">
            <a:noAutofit/>
          </a:bodyPr>
          <a:lstStyle>
            <a:lvl1pPr>
              <a:defRPr sz="48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B419C15-BE4B-488B-AEF6-07CB5D427BD7}"/>
              </a:ext>
            </a:extLst>
          </p:cNvPr>
          <p:cNvSpPr>
            <a:spLocks noGrp="1"/>
          </p:cNvSpPr>
          <p:nvPr>
            <p:ph type="pic" idx="1"/>
          </p:nvPr>
        </p:nvSpPr>
        <p:spPr>
          <a:xfrm>
            <a:off x="5448278" y="163200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55C0B73-E5E2-403D-8DD3-A5A5AD1D56D8}"/>
              </a:ext>
            </a:extLst>
          </p:cNvPr>
          <p:cNvSpPr>
            <a:spLocks noGrp="1"/>
          </p:cNvSpPr>
          <p:nvPr>
            <p:ph type="body" sz="half" idx="2"/>
          </p:nvPr>
        </p:nvSpPr>
        <p:spPr>
          <a:xfrm>
            <a:off x="836612" y="3865354"/>
            <a:ext cx="3932237" cy="2640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55866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935E6-E77C-4974-A00D-EA6BA4CDCCD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36AE509-34F2-4773-BC04-733D05C92831}"/>
              </a:ext>
            </a:extLst>
          </p:cNvPr>
          <p:cNvSpPr>
            <a:spLocks noGrp="1"/>
          </p:cNvSpPr>
          <p:nvPr>
            <p:ph idx="1"/>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67261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99888-998C-4C03-940B-9A3ED66E4A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6573844-1B3A-41F1-B46F-1B82054485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9722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C6DC-E676-4E3A-927E-B07F012F06D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EAA330-F121-4EDF-8EB8-2617F59F8184}"/>
              </a:ext>
            </a:extLst>
          </p:cNvPr>
          <p:cNvSpPr>
            <a:spLocks noGrp="1"/>
          </p:cNvSpPr>
          <p:nvPr>
            <p:ph sz="half" idx="1"/>
          </p:nvPr>
        </p:nvSpPr>
        <p:spPr>
          <a:xfrm>
            <a:off x="838200" y="3058033"/>
            <a:ext cx="5181600" cy="34069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18E1EEB-7671-4D18-A251-B7A7BC6F4FBD}"/>
              </a:ext>
            </a:extLst>
          </p:cNvPr>
          <p:cNvSpPr>
            <a:spLocks noGrp="1"/>
          </p:cNvSpPr>
          <p:nvPr>
            <p:ph sz="half" idx="2"/>
          </p:nvPr>
        </p:nvSpPr>
        <p:spPr>
          <a:xfrm>
            <a:off x="6172200" y="3058033"/>
            <a:ext cx="5181600" cy="34069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337132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0501D-C58E-498D-8BE7-1A754B0D1E90}"/>
              </a:ext>
            </a:extLst>
          </p:cNvPr>
          <p:cNvSpPr>
            <a:spLocks noGrp="1"/>
          </p:cNvSpPr>
          <p:nvPr>
            <p:ph type="title"/>
          </p:nvPr>
        </p:nvSpPr>
        <p:spPr>
          <a:xfrm>
            <a:off x="836610" y="1863604"/>
            <a:ext cx="10593390" cy="890549"/>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A5668D6-E6D2-4875-8465-F9285CC487CF}"/>
              </a:ext>
            </a:extLst>
          </p:cNvPr>
          <p:cNvSpPr>
            <a:spLocks noGrp="1"/>
          </p:cNvSpPr>
          <p:nvPr>
            <p:ph type="body" idx="1"/>
          </p:nvPr>
        </p:nvSpPr>
        <p:spPr>
          <a:xfrm>
            <a:off x="836610" y="2625817"/>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EAC43D-0486-49A5-ACCC-49F5716055D2}"/>
              </a:ext>
            </a:extLst>
          </p:cNvPr>
          <p:cNvSpPr>
            <a:spLocks noGrp="1"/>
          </p:cNvSpPr>
          <p:nvPr>
            <p:ph sz="half" idx="2"/>
          </p:nvPr>
        </p:nvSpPr>
        <p:spPr>
          <a:xfrm>
            <a:off x="836610" y="3638030"/>
            <a:ext cx="5157787" cy="298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F1202A-4562-413A-AC31-2534487CAD47}"/>
              </a:ext>
            </a:extLst>
          </p:cNvPr>
          <p:cNvSpPr>
            <a:spLocks noGrp="1"/>
          </p:cNvSpPr>
          <p:nvPr>
            <p:ph type="body" sz="quarter" idx="3"/>
          </p:nvPr>
        </p:nvSpPr>
        <p:spPr>
          <a:xfrm>
            <a:off x="6172200" y="2625817"/>
            <a:ext cx="520859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C32FF-68ED-45C9-A7C7-00DC4CEF1A5A}"/>
              </a:ext>
            </a:extLst>
          </p:cNvPr>
          <p:cNvSpPr>
            <a:spLocks noGrp="1"/>
          </p:cNvSpPr>
          <p:nvPr>
            <p:ph sz="quarter" idx="4"/>
          </p:nvPr>
        </p:nvSpPr>
        <p:spPr>
          <a:xfrm>
            <a:off x="6187190" y="3638030"/>
            <a:ext cx="5183188" cy="298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896043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14A8E-4F01-493A-BF0C-D6A4E8E35B9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1084601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04CB57-B0A4-4663-8ADA-F0A59B3F712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786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087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0DF4C8-25BA-465B-AECA-E560635CCCA2}"/>
              </a:ext>
            </a:extLst>
          </p:cNvPr>
          <p:cNvSpPr/>
          <p:nvPr userDrawn="1"/>
        </p:nvSpPr>
        <p:spPr>
          <a:xfrm>
            <a:off x="0" y="1347537"/>
            <a:ext cx="12192000" cy="551046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6058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D83870-CFC8-4BD6-B70F-57DA045235E8}"/>
              </a:ext>
            </a:extLst>
          </p:cNvPr>
          <p:cNvSpPr>
            <a:spLocks noGrp="1"/>
          </p:cNvSpPr>
          <p:nvPr>
            <p:ph type="title"/>
          </p:nvPr>
        </p:nvSpPr>
        <p:spPr>
          <a:xfrm>
            <a:off x="838200" y="1624298"/>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5F07EC8-072E-481E-A491-704886064E8F}"/>
              </a:ext>
            </a:extLst>
          </p:cNvPr>
          <p:cNvSpPr>
            <a:spLocks noGrp="1"/>
          </p:cNvSpPr>
          <p:nvPr>
            <p:ph type="body" idx="1"/>
          </p:nvPr>
        </p:nvSpPr>
        <p:spPr>
          <a:xfrm>
            <a:off x="838200" y="3089097"/>
            <a:ext cx="10515600" cy="32688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3">
            <a:extLst>
              <a:ext uri="{FF2B5EF4-FFF2-40B4-BE49-F238E27FC236}">
                <a16:creationId xmlns:a16="http://schemas.microsoft.com/office/drawing/2014/main" id="{6F8AEC21-4653-4EA6-9D71-FBCB50A31CC7}"/>
              </a:ext>
            </a:extLst>
          </p:cNvPr>
          <p:cNvSpPr/>
          <p:nvPr userDrawn="1"/>
        </p:nvSpPr>
        <p:spPr>
          <a:xfrm>
            <a:off x="-1" y="-1"/>
            <a:ext cx="12192001" cy="1110785"/>
          </a:xfrm>
          <a:prstGeom prst="rect">
            <a:avLst/>
          </a:prstGeom>
          <a:solidFill>
            <a:srgbClr val="D500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Graphic 4">
            <a:extLst>
              <a:ext uri="{FF2B5EF4-FFF2-40B4-BE49-F238E27FC236}">
                <a16:creationId xmlns:a16="http://schemas.microsoft.com/office/drawing/2014/main" id="{DB0472C5-69A5-412F-81AC-E13FC588AB07}"/>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10391900" y="-1"/>
            <a:ext cx="1800101" cy="1110701"/>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F03D4358-CA59-41D8-9E12-8BCCCFEEFB2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06800" y="183541"/>
            <a:ext cx="2620295" cy="709553"/>
          </a:xfrm>
          <a:prstGeom prst="rect">
            <a:avLst/>
          </a:prstGeom>
        </p:spPr>
      </p:pic>
      <p:sp>
        <p:nvSpPr>
          <p:cNvPr id="13" name="Rectangle 12">
            <a:extLst>
              <a:ext uri="{FF2B5EF4-FFF2-40B4-BE49-F238E27FC236}">
                <a16:creationId xmlns:a16="http://schemas.microsoft.com/office/drawing/2014/main" id="{C659F597-2E10-4ADA-9124-525BDE02D32D}"/>
              </a:ext>
            </a:extLst>
          </p:cNvPr>
          <p:cNvSpPr/>
          <p:nvPr userDrawn="1"/>
        </p:nvSpPr>
        <p:spPr>
          <a:xfrm>
            <a:off x="0" y="6530171"/>
            <a:ext cx="12192001" cy="356995"/>
          </a:xfrm>
          <a:prstGeom prst="rect">
            <a:avLst/>
          </a:prstGeom>
          <a:solidFill>
            <a:srgbClr val="D500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TextBox 14">
            <a:extLst>
              <a:ext uri="{FF2B5EF4-FFF2-40B4-BE49-F238E27FC236}">
                <a16:creationId xmlns:a16="http://schemas.microsoft.com/office/drawing/2014/main" id="{AEA570A8-FF29-4823-9B5E-6DB38CA10795}"/>
              </a:ext>
            </a:extLst>
          </p:cNvPr>
          <p:cNvSpPr txBox="1"/>
          <p:nvPr userDrawn="1"/>
        </p:nvSpPr>
        <p:spPr>
          <a:xfrm>
            <a:off x="8189844" y="6519446"/>
            <a:ext cx="4002156" cy="338554"/>
          </a:xfrm>
          <a:prstGeom prst="rect">
            <a:avLst/>
          </a:prstGeom>
          <a:noFill/>
        </p:spPr>
        <p:txBody>
          <a:bodyPr wrap="square" rtlCol="0">
            <a:spAutoFit/>
          </a:bodyPr>
          <a:lstStyle/>
          <a:p>
            <a:r>
              <a:rPr lang="en-US" sz="1600" b="1">
                <a:solidFill>
                  <a:schemeClr val="bg1"/>
                </a:solidFill>
              </a:rPr>
              <a:t>@NAIFAAdvocacy   #NAIFAProud</a:t>
            </a:r>
          </a:p>
        </p:txBody>
      </p:sp>
    </p:spTree>
    <p:extLst>
      <p:ext uri="{BB962C8B-B14F-4D97-AF65-F5344CB8AC3E}">
        <p14:creationId xmlns:p14="http://schemas.microsoft.com/office/powerpoint/2010/main" val="2808036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9" r:id="rId9"/>
    <p:sldLayoutId id="2147483656" r:id="rId10"/>
    <p:sldLayoutId id="2147483657" r:id="rId11"/>
  </p:sldLayoutIdLst>
  <p:txStyles>
    <p:titleStyle>
      <a:lvl1pPr algn="l" defTabSz="914400" rtl="0" eaLnBrk="1" latinLnBrk="0" hangingPunct="1">
        <a:lnSpc>
          <a:spcPct val="90000"/>
        </a:lnSpc>
        <a:spcBef>
          <a:spcPct val="0"/>
        </a:spcBef>
        <a:buNone/>
        <a:defRPr sz="4400" b="1" i="0" kern="1200">
          <a:solidFill>
            <a:srgbClr val="3A96DB"/>
          </a:solidFill>
          <a:latin typeface="Roboto" panose="02000000000000000000" pitchFamily="2" charset="0"/>
          <a:ea typeface="Roboto" panose="02000000000000000000" pitchFamily="2" charset="0"/>
          <a:cs typeface="Roboto" panose="020000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D3BAA6-0F4D-35DA-C01F-24AAD648AFD5}"/>
              </a:ext>
            </a:extLst>
          </p:cNvPr>
          <p:cNvSpPr>
            <a:spLocks noGrp="1"/>
          </p:cNvSpPr>
          <p:nvPr>
            <p:ph type="title"/>
          </p:nvPr>
        </p:nvSpPr>
        <p:spPr>
          <a:xfrm>
            <a:off x="418354" y="1566259"/>
            <a:ext cx="5982446" cy="4468781"/>
          </a:xfrm>
        </p:spPr>
        <p:txBody>
          <a:bodyPr anchor="ctr">
            <a:normAutofit/>
          </a:bodyPr>
          <a:lstStyle/>
          <a:p>
            <a:pPr algn="ctr"/>
            <a:r>
              <a:rPr lang="en-US" sz="7200" dirty="0"/>
              <a:t>Impactful </a:t>
            </a:r>
            <a:br>
              <a:rPr lang="en-US" sz="7200" dirty="0"/>
            </a:br>
            <a:r>
              <a:rPr lang="en-US" sz="7200" dirty="0"/>
              <a:t>PAC Content </a:t>
            </a:r>
            <a:br>
              <a:rPr lang="en-US" sz="7200" dirty="0"/>
            </a:br>
            <a:r>
              <a:rPr lang="en-US" sz="7200" dirty="0"/>
              <a:t>Workshop</a:t>
            </a:r>
          </a:p>
        </p:txBody>
      </p:sp>
      <p:pic>
        <p:nvPicPr>
          <p:cNvPr id="5" name="Picture 4">
            <a:extLst>
              <a:ext uri="{FF2B5EF4-FFF2-40B4-BE49-F238E27FC236}">
                <a16:creationId xmlns:a16="http://schemas.microsoft.com/office/drawing/2014/main" id="{090FBE48-066B-AA43-A3F4-1ED88C86E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7457" y="2693082"/>
            <a:ext cx="5181600" cy="2215133"/>
          </a:xfrm>
          <a:prstGeom prst="rect">
            <a:avLst/>
          </a:prstGeom>
          <a:noFill/>
        </p:spPr>
      </p:pic>
      <p:sp>
        <p:nvSpPr>
          <p:cNvPr id="2" name="Subtitle 1">
            <a:extLst>
              <a:ext uri="{FF2B5EF4-FFF2-40B4-BE49-F238E27FC236}">
                <a16:creationId xmlns:a16="http://schemas.microsoft.com/office/drawing/2014/main" id="{DD4BC382-DBAF-E8A9-B555-681E0176F9F4}"/>
              </a:ext>
            </a:extLst>
          </p:cNvPr>
          <p:cNvSpPr>
            <a:spLocks noGrp="1"/>
          </p:cNvSpPr>
          <p:nvPr>
            <p:ph sz="half" idx="2"/>
          </p:nvPr>
        </p:nvSpPr>
        <p:spPr>
          <a:xfrm>
            <a:off x="7505849" y="5157049"/>
            <a:ext cx="1928607" cy="985568"/>
          </a:xfrm>
        </p:spPr>
        <p:txBody>
          <a:bodyPr>
            <a:normAutofit fontScale="92500"/>
          </a:bodyPr>
          <a:lstStyle/>
          <a:p>
            <a:pPr marL="0" indent="0">
              <a:buNone/>
            </a:pPr>
            <a:r>
              <a:rPr lang="en-US" dirty="0"/>
              <a:t>Cody Schoonover</a:t>
            </a:r>
          </a:p>
        </p:txBody>
      </p:sp>
      <p:sp>
        <p:nvSpPr>
          <p:cNvPr id="6" name="Subtitle 1">
            <a:extLst>
              <a:ext uri="{FF2B5EF4-FFF2-40B4-BE49-F238E27FC236}">
                <a16:creationId xmlns:a16="http://schemas.microsoft.com/office/drawing/2014/main" id="{F16E0099-19F3-1BF8-E61A-08142A5CCEFA}"/>
              </a:ext>
            </a:extLst>
          </p:cNvPr>
          <p:cNvSpPr txBox="1">
            <a:spLocks/>
          </p:cNvSpPr>
          <p:nvPr/>
        </p:nvSpPr>
        <p:spPr>
          <a:xfrm>
            <a:off x="9767944" y="5157049"/>
            <a:ext cx="1928607" cy="985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Stephanie  Sheridan</a:t>
            </a:r>
          </a:p>
        </p:txBody>
      </p:sp>
    </p:spTree>
    <p:extLst>
      <p:ext uri="{BB962C8B-B14F-4D97-AF65-F5344CB8AC3E}">
        <p14:creationId xmlns:p14="http://schemas.microsoft.com/office/powerpoint/2010/main" val="476409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151F44D-7F7B-CB86-BF2E-A8A81F9F800B}"/>
              </a:ext>
            </a:extLst>
          </p:cNvPr>
          <p:cNvPicPr>
            <a:picLocks noChangeAspect="1"/>
          </p:cNvPicPr>
          <p:nvPr/>
        </p:nvPicPr>
        <p:blipFill>
          <a:blip r:embed="rId3"/>
          <a:stretch>
            <a:fillRect/>
          </a:stretch>
        </p:blipFill>
        <p:spPr>
          <a:xfrm>
            <a:off x="6370818" y="2889747"/>
            <a:ext cx="5621291" cy="3442835"/>
          </a:xfrm>
          <a:prstGeom prst="rect">
            <a:avLst/>
          </a:prstGeom>
        </p:spPr>
      </p:pic>
      <p:sp>
        <p:nvSpPr>
          <p:cNvPr id="2" name="Title 1">
            <a:extLst>
              <a:ext uri="{FF2B5EF4-FFF2-40B4-BE49-F238E27FC236}">
                <a16:creationId xmlns:a16="http://schemas.microsoft.com/office/drawing/2014/main" id="{1D8356F2-293B-DFDE-A0F4-208E4B9BFC24}"/>
              </a:ext>
            </a:extLst>
          </p:cNvPr>
          <p:cNvSpPr>
            <a:spLocks noGrp="1"/>
          </p:cNvSpPr>
          <p:nvPr>
            <p:ph type="title"/>
          </p:nvPr>
        </p:nvSpPr>
        <p:spPr>
          <a:xfrm>
            <a:off x="838200" y="1167098"/>
            <a:ext cx="10515600" cy="1325563"/>
          </a:xfrm>
        </p:spPr>
        <p:txBody>
          <a:bodyPr/>
          <a:lstStyle/>
          <a:p>
            <a:r>
              <a:rPr lang="en-US"/>
              <a:t>National Association of Insurance and Political Advisors (NAIFA) </a:t>
            </a:r>
            <a:r>
              <a:rPr lang="en-US">
                <a:solidFill>
                  <a:srgbClr val="FF0000"/>
                </a:solidFill>
              </a:rPr>
              <a:t>PACs </a:t>
            </a:r>
          </a:p>
        </p:txBody>
      </p:sp>
      <p:sp>
        <p:nvSpPr>
          <p:cNvPr id="3" name="Content Placeholder 2">
            <a:extLst>
              <a:ext uri="{FF2B5EF4-FFF2-40B4-BE49-F238E27FC236}">
                <a16:creationId xmlns:a16="http://schemas.microsoft.com/office/drawing/2014/main" id="{78268359-BC73-2284-8CBF-245D434D9E3A}"/>
              </a:ext>
            </a:extLst>
          </p:cNvPr>
          <p:cNvSpPr>
            <a:spLocks noGrp="1"/>
          </p:cNvSpPr>
          <p:nvPr>
            <p:ph idx="1"/>
          </p:nvPr>
        </p:nvSpPr>
        <p:spPr>
          <a:xfrm>
            <a:off x="838200" y="2587557"/>
            <a:ext cx="6019800" cy="3303479"/>
          </a:xfrm>
        </p:spPr>
        <p:txBody>
          <a:bodyPr>
            <a:normAutofit fontScale="92500" lnSpcReduction="20000"/>
          </a:bodyPr>
          <a:lstStyle/>
          <a:p>
            <a:r>
              <a:rPr lang="en-US" sz="2400"/>
              <a:t>Founded in 1890, NAIFA is the leading association for financial professionals in the United States.</a:t>
            </a:r>
          </a:p>
          <a:p>
            <a:endParaRPr lang="en-US" sz="500"/>
          </a:p>
          <a:p>
            <a:r>
              <a:rPr lang="en-US" sz="2400"/>
              <a:t>NAIFA’s PACs were established in 1966 with the creation of the Life Underwriters Political Action Committee (LUPAC), eventually rebranded to NAIFAPAC on the federal level and our state PACs, Insurance and Financial Advisors Political Action Committees (IFAPACs) for every state and Washington, D.C. </a:t>
            </a:r>
          </a:p>
        </p:txBody>
      </p:sp>
      <p:sp>
        <p:nvSpPr>
          <p:cNvPr id="6" name="Rectangle 5">
            <a:extLst>
              <a:ext uri="{FF2B5EF4-FFF2-40B4-BE49-F238E27FC236}">
                <a16:creationId xmlns:a16="http://schemas.microsoft.com/office/drawing/2014/main" id="{75268D5C-B604-6967-0C5E-16D42BC26AD2}"/>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8931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8C9A2-52E9-29BA-81F2-1313366B561B}"/>
            </a:ext>
          </a:extLst>
        </p:cNvPr>
        <p:cNvGrpSpPr/>
        <p:nvPr/>
      </p:nvGrpSpPr>
      <p:grpSpPr>
        <a:xfrm>
          <a:off x="0" y="0"/>
          <a:ext cx="0" cy="0"/>
          <a:chOff x="0" y="0"/>
          <a:chExt cx="0" cy="0"/>
        </a:xfrm>
      </p:grpSpPr>
      <p:pic>
        <p:nvPicPr>
          <p:cNvPr id="5" name="Picture 4" descr="A cartoon of an eagle giving a thumbs up&#10;&#10;AI-generated content may be incorrect.">
            <a:extLst>
              <a:ext uri="{FF2B5EF4-FFF2-40B4-BE49-F238E27FC236}">
                <a16:creationId xmlns:a16="http://schemas.microsoft.com/office/drawing/2014/main" id="{CBE29C6A-01B2-1B96-E35B-EFF79A75B7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6676" y="2089891"/>
            <a:ext cx="5889397" cy="4550898"/>
          </a:xfrm>
          <a:prstGeom prst="rect">
            <a:avLst/>
          </a:prstGeom>
        </p:spPr>
      </p:pic>
      <p:sp>
        <p:nvSpPr>
          <p:cNvPr id="2" name="Title 1">
            <a:extLst>
              <a:ext uri="{FF2B5EF4-FFF2-40B4-BE49-F238E27FC236}">
                <a16:creationId xmlns:a16="http://schemas.microsoft.com/office/drawing/2014/main" id="{286FCE80-60D9-47D4-7038-E81311197F07}"/>
              </a:ext>
            </a:extLst>
          </p:cNvPr>
          <p:cNvSpPr>
            <a:spLocks noGrp="1"/>
          </p:cNvSpPr>
          <p:nvPr>
            <p:ph type="title"/>
          </p:nvPr>
        </p:nvSpPr>
        <p:spPr>
          <a:xfrm>
            <a:off x="838200" y="1167098"/>
            <a:ext cx="10515600" cy="1325563"/>
          </a:xfrm>
        </p:spPr>
        <p:txBody>
          <a:bodyPr/>
          <a:lstStyle/>
          <a:p>
            <a:r>
              <a:rPr lang="en-US"/>
              <a:t>Annual </a:t>
            </a:r>
            <a:r>
              <a:rPr lang="en-US">
                <a:solidFill>
                  <a:srgbClr val="FF0000"/>
                </a:solidFill>
              </a:rPr>
              <a:t>PAC</a:t>
            </a:r>
            <a:r>
              <a:rPr lang="en-US"/>
              <a:t> Strategy</a:t>
            </a:r>
          </a:p>
        </p:txBody>
      </p:sp>
      <p:sp>
        <p:nvSpPr>
          <p:cNvPr id="3" name="Content Placeholder 2">
            <a:extLst>
              <a:ext uri="{FF2B5EF4-FFF2-40B4-BE49-F238E27FC236}">
                <a16:creationId xmlns:a16="http://schemas.microsoft.com/office/drawing/2014/main" id="{F224FF69-4484-A391-EF70-E97C60B9EAF4}"/>
              </a:ext>
            </a:extLst>
          </p:cNvPr>
          <p:cNvSpPr>
            <a:spLocks noGrp="1"/>
          </p:cNvSpPr>
          <p:nvPr>
            <p:ph idx="1"/>
          </p:nvPr>
        </p:nvSpPr>
        <p:spPr>
          <a:xfrm>
            <a:off x="784014" y="2256888"/>
            <a:ext cx="8620290" cy="3721769"/>
          </a:xfrm>
        </p:spPr>
        <p:txBody>
          <a:bodyPr>
            <a:normAutofit fontScale="92500" lnSpcReduction="10000"/>
          </a:bodyPr>
          <a:lstStyle/>
          <a:p>
            <a:r>
              <a:rPr lang="en-US" sz="2000"/>
              <a:t>NAIFA’s annual fundraising strategy breaks the year into quarters and relies on our volunteer members to assist in our campaigns. </a:t>
            </a:r>
          </a:p>
          <a:p>
            <a:endParaRPr lang="en-US" sz="500"/>
          </a:p>
          <a:p>
            <a:r>
              <a:rPr lang="en-US" sz="2000" b="1"/>
              <a:t>Q1</a:t>
            </a:r>
            <a:r>
              <a:rPr lang="en-US" sz="2000"/>
              <a:t>: Annual increase and new contributor focus – March Madness</a:t>
            </a:r>
          </a:p>
          <a:p>
            <a:endParaRPr lang="en-US" sz="500" b="1"/>
          </a:p>
          <a:p>
            <a:r>
              <a:rPr lang="en-US" sz="2000" b="1"/>
              <a:t>Q2</a:t>
            </a:r>
            <a:r>
              <a:rPr lang="en-US" sz="2000"/>
              <a:t>: Fly-In Season – Members focus on lapsed contributors and annual increases + driving engagement for NAIFA’s Congressional Conference </a:t>
            </a:r>
          </a:p>
          <a:p>
            <a:endParaRPr lang="en-US" sz="500" b="1"/>
          </a:p>
          <a:p>
            <a:r>
              <a:rPr lang="en-US" sz="2000" b="1"/>
              <a:t>Q3</a:t>
            </a:r>
            <a:r>
              <a:rPr lang="en-US" sz="2000"/>
              <a:t>: Summer Check-in – Members are encouraged to meet their elected officials in-district during Congress’ summer recess; national summer solicitation campaign </a:t>
            </a:r>
          </a:p>
          <a:p>
            <a:endParaRPr lang="en-US" sz="500"/>
          </a:p>
          <a:p>
            <a:r>
              <a:rPr lang="en-US" sz="2000" b="1"/>
              <a:t>Q4</a:t>
            </a:r>
            <a:r>
              <a:rPr lang="en-US" sz="2000"/>
              <a:t>: Lapsed Contributor and annual increase focus. If an election year, Congressional turnover drives PAC solicitation strategy. </a:t>
            </a:r>
          </a:p>
        </p:txBody>
      </p:sp>
      <p:sp>
        <p:nvSpPr>
          <p:cNvPr id="6" name="Rectangle 5">
            <a:extLst>
              <a:ext uri="{FF2B5EF4-FFF2-40B4-BE49-F238E27FC236}">
                <a16:creationId xmlns:a16="http://schemas.microsoft.com/office/drawing/2014/main" id="{609D5D10-0805-CBB4-6F5A-A38D5FF43688}"/>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83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1B794-218B-A2A3-C972-A9E553E0C0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003F4-B3EA-CA91-D04F-4125960979B3}"/>
              </a:ext>
            </a:extLst>
          </p:cNvPr>
          <p:cNvSpPr>
            <a:spLocks noGrp="1"/>
          </p:cNvSpPr>
          <p:nvPr>
            <p:ph type="title"/>
          </p:nvPr>
        </p:nvSpPr>
        <p:spPr>
          <a:xfrm>
            <a:off x="838200" y="794901"/>
            <a:ext cx="10515600" cy="1325563"/>
          </a:xfrm>
        </p:spPr>
        <p:txBody>
          <a:bodyPr>
            <a:normAutofit/>
          </a:bodyPr>
          <a:lstStyle/>
          <a:p>
            <a:r>
              <a:rPr lang="en-US" sz="3600">
                <a:solidFill>
                  <a:srgbClr val="FF0000"/>
                </a:solidFill>
              </a:rPr>
              <a:t>PAC </a:t>
            </a:r>
            <a:r>
              <a:rPr lang="en-US" sz="3600"/>
              <a:t>Campaign Strategy</a:t>
            </a:r>
          </a:p>
        </p:txBody>
      </p:sp>
      <p:pic>
        <p:nvPicPr>
          <p:cNvPr id="6" name="Picture 5">
            <a:extLst>
              <a:ext uri="{FF2B5EF4-FFF2-40B4-BE49-F238E27FC236}">
                <a16:creationId xmlns:a16="http://schemas.microsoft.com/office/drawing/2014/main" id="{B0D87D79-CF19-EDE4-EBF1-AFB67EC24770}"/>
              </a:ext>
            </a:extLst>
          </p:cNvPr>
          <p:cNvPicPr>
            <a:picLocks noChangeAspect="1"/>
          </p:cNvPicPr>
          <p:nvPr/>
        </p:nvPicPr>
        <p:blipFill>
          <a:blip r:embed="rId3"/>
          <a:stretch>
            <a:fillRect/>
          </a:stretch>
        </p:blipFill>
        <p:spPr>
          <a:xfrm>
            <a:off x="636019" y="1849518"/>
            <a:ext cx="3244039" cy="4213581"/>
          </a:xfrm>
          <a:prstGeom prst="rect">
            <a:avLst/>
          </a:prstGeom>
        </p:spPr>
      </p:pic>
      <p:pic>
        <p:nvPicPr>
          <p:cNvPr id="8" name="Picture 7">
            <a:extLst>
              <a:ext uri="{FF2B5EF4-FFF2-40B4-BE49-F238E27FC236}">
                <a16:creationId xmlns:a16="http://schemas.microsoft.com/office/drawing/2014/main" id="{063177A1-34A4-4F8C-0785-1978ED5AF855}"/>
              </a:ext>
            </a:extLst>
          </p:cNvPr>
          <p:cNvPicPr>
            <a:picLocks noChangeAspect="1"/>
          </p:cNvPicPr>
          <p:nvPr/>
        </p:nvPicPr>
        <p:blipFill>
          <a:blip r:embed="rId4"/>
          <a:stretch>
            <a:fillRect/>
          </a:stretch>
        </p:blipFill>
        <p:spPr>
          <a:xfrm>
            <a:off x="4473980" y="1850294"/>
            <a:ext cx="3244039" cy="4207357"/>
          </a:xfrm>
          <a:prstGeom prst="rect">
            <a:avLst/>
          </a:prstGeom>
        </p:spPr>
      </p:pic>
      <p:pic>
        <p:nvPicPr>
          <p:cNvPr id="10" name="Picture 9">
            <a:extLst>
              <a:ext uri="{FF2B5EF4-FFF2-40B4-BE49-F238E27FC236}">
                <a16:creationId xmlns:a16="http://schemas.microsoft.com/office/drawing/2014/main" id="{7C9DE62B-1911-FBCB-AB42-7F0D03D6FCB1}"/>
              </a:ext>
            </a:extLst>
          </p:cNvPr>
          <p:cNvPicPr>
            <a:picLocks noChangeAspect="1"/>
          </p:cNvPicPr>
          <p:nvPr/>
        </p:nvPicPr>
        <p:blipFill>
          <a:blip r:embed="rId5"/>
          <a:stretch>
            <a:fillRect/>
          </a:stretch>
        </p:blipFill>
        <p:spPr>
          <a:xfrm>
            <a:off x="8314331" y="1850294"/>
            <a:ext cx="3241649" cy="4207358"/>
          </a:xfrm>
          <a:prstGeom prst="rect">
            <a:avLst/>
          </a:prstGeom>
        </p:spPr>
      </p:pic>
      <p:sp>
        <p:nvSpPr>
          <p:cNvPr id="4" name="Rectangle 3">
            <a:extLst>
              <a:ext uri="{FF2B5EF4-FFF2-40B4-BE49-F238E27FC236}">
                <a16:creationId xmlns:a16="http://schemas.microsoft.com/office/drawing/2014/main" id="{79F413FD-80B0-CCC2-D174-03ECD05AAAB0}"/>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613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A8D2D-C9AD-D54A-DD92-850015D82C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C52450-DA8E-70BD-18B9-AE7FA3440344}"/>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2F295F1-19C0-6B10-0C04-8AF6A3B12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1844" y="1334890"/>
            <a:ext cx="7454194" cy="4823301"/>
          </a:xfrm>
          <a:prstGeom prst="rect">
            <a:avLst/>
          </a:prstGeom>
          <a:ln>
            <a:solidFill>
              <a:schemeClr val="tx1"/>
            </a:solidFill>
          </a:ln>
        </p:spPr>
      </p:pic>
      <p:sp>
        <p:nvSpPr>
          <p:cNvPr id="8" name="TextBox 7">
            <a:extLst>
              <a:ext uri="{FF2B5EF4-FFF2-40B4-BE49-F238E27FC236}">
                <a16:creationId xmlns:a16="http://schemas.microsoft.com/office/drawing/2014/main" id="{BD2F067F-E56C-FB6B-0FC2-91119F5C4048}"/>
              </a:ext>
            </a:extLst>
          </p:cNvPr>
          <p:cNvSpPr txBox="1"/>
          <p:nvPr/>
        </p:nvSpPr>
        <p:spPr>
          <a:xfrm>
            <a:off x="295962" y="1334890"/>
            <a:ext cx="3848873" cy="4154984"/>
          </a:xfrm>
          <a:prstGeom prst="rect">
            <a:avLst/>
          </a:prstGeom>
          <a:noFill/>
        </p:spPr>
        <p:txBody>
          <a:bodyPr wrap="square" rtlCol="0">
            <a:spAutoFit/>
          </a:bodyPr>
          <a:lstStyle/>
          <a:p>
            <a:r>
              <a:rPr lang="en-US" sz="2000" b="1">
                <a:solidFill>
                  <a:srgbClr val="FF0000"/>
                </a:solidFill>
                <a:latin typeface="+mj-lt"/>
              </a:rPr>
              <a:t>PAC Madness: </a:t>
            </a:r>
            <a:r>
              <a:rPr lang="en-US" sz="2000" b="1">
                <a:solidFill>
                  <a:srgbClr val="3A96DB"/>
                </a:solidFill>
                <a:latin typeface="+mj-lt"/>
              </a:rPr>
              <a:t>How it works </a:t>
            </a:r>
          </a:p>
          <a:p>
            <a:endParaRPr lang="en-US" sz="500">
              <a:solidFill>
                <a:srgbClr val="3A96DB"/>
              </a:solidFill>
            </a:endParaRPr>
          </a:p>
          <a:p>
            <a:pPr marL="342900" indent="-342900">
              <a:buFont typeface="Arial" panose="020B0604020202020204" pitchFamily="34" charset="0"/>
              <a:buChar char="•"/>
            </a:pPr>
            <a:r>
              <a:rPr lang="en-US" sz="1600"/>
              <a:t>Campaign begins in March, lasting until mid-April.</a:t>
            </a:r>
          </a:p>
          <a:p>
            <a:pPr marL="342900" indent="-342900">
              <a:buFont typeface="Arial" panose="020B0604020202020204" pitchFamily="34" charset="0"/>
              <a:buChar char="•"/>
            </a:pPr>
            <a:endParaRPr lang="en-US" sz="500"/>
          </a:p>
          <a:p>
            <a:pPr marL="342900" indent="-342900">
              <a:buFont typeface="Arial" panose="020B0604020202020204" pitchFamily="34" charset="0"/>
              <a:buChar char="•"/>
            </a:pPr>
            <a:r>
              <a:rPr lang="en-US" sz="1600"/>
              <a:t>Chapters are divided into four divisions based on performance in the previous year’s campaign.</a:t>
            </a:r>
          </a:p>
          <a:p>
            <a:pPr marL="342900" indent="-342900">
              <a:buFont typeface="Arial" panose="020B0604020202020204" pitchFamily="34" charset="0"/>
              <a:buChar char="•"/>
            </a:pPr>
            <a:endParaRPr lang="en-US" sz="500"/>
          </a:p>
          <a:p>
            <a:pPr marL="342900" indent="-342900">
              <a:buFont typeface="Arial" panose="020B0604020202020204" pitchFamily="34" charset="0"/>
              <a:buChar char="•"/>
            </a:pPr>
            <a:r>
              <a:rPr lang="en-US" sz="1600"/>
              <a:t>Round lasts one week, beginning on Tuesdays and ending the following Monday.</a:t>
            </a:r>
            <a:endParaRPr lang="en-US" sz="1600">
              <a:solidFill>
                <a:srgbClr val="3A96DB"/>
              </a:solidFill>
            </a:endParaRPr>
          </a:p>
          <a:p>
            <a:pPr marL="342900" indent="-342900">
              <a:buFont typeface="Arial" panose="020B0604020202020204" pitchFamily="34" charset="0"/>
              <a:buChar char="•"/>
            </a:pPr>
            <a:endParaRPr lang="en-US" sz="500">
              <a:solidFill>
                <a:srgbClr val="3A96DB"/>
              </a:solidFill>
            </a:endParaRPr>
          </a:p>
          <a:p>
            <a:pPr marL="342900" indent="-342900">
              <a:buFont typeface="Arial" panose="020B0604020202020204" pitchFamily="34" charset="0"/>
              <a:buChar char="•"/>
            </a:pPr>
            <a:r>
              <a:rPr lang="en-US" sz="1600" i="1"/>
              <a:t>Double Elimination Game </a:t>
            </a:r>
            <a:r>
              <a:rPr lang="en-US" sz="1600"/>
              <a:t>– The goal is to give chapters as much incentive as possible to raise PAC dollars; chapters who are knocked out of their first game drop into a second bracket.  </a:t>
            </a:r>
          </a:p>
        </p:txBody>
      </p:sp>
    </p:spTree>
    <p:extLst>
      <p:ext uri="{BB962C8B-B14F-4D97-AF65-F5344CB8AC3E}">
        <p14:creationId xmlns:p14="http://schemas.microsoft.com/office/powerpoint/2010/main" val="2757147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F3BE2-E2BE-2EF4-3591-ABED3C1F4A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94B13DE-EE07-BDD5-E8D2-19CC2B810BAC}"/>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F4AC07-04E2-DEC0-7C49-B2C2891AD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1298" y="1334890"/>
            <a:ext cx="7732170" cy="5002502"/>
          </a:xfrm>
          <a:prstGeom prst="rect">
            <a:avLst/>
          </a:prstGeom>
          <a:ln>
            <a:solidFill>
              <a:schemeClr val="tx1"/>
            </a:solidFill>
          </a:ln>
        </p:spPr>
      </p:pic>
      <p:sp>
        <p:nvSpPr>
          <p:cNvPr id="9" name="TextBox 8">
            <a:extLst>
              <a:ext uri="{FF2B5EF4-FFF2-40B4-BE49-F238E27FC236}">
                <a16:creationId xmlns:a16="http://schemas.microsoft.com/office/drawing/2014/main" id="{4FA85634-F53D-0E32-C33B-D32F1EB82A50}"/>
              </a:ext>
            </a:extLst>
          </p:cNvPr>
          <p:cNvSpPr txBox="1"/>
          <p:nvPr/>
        </p:nvSpPr>
        <p:spPr>
          <a:xfrm>
            <a:off x="295963" y="1334890"/>
            <a:ext cx="3727398" cy="3662541"/>
          </a:xfrm>
          <a:prstGeom prst="rect">
            <a:avLst/>
          </a:prstGeom>
          <a:noFill/>
        </p:spPr>
        <p:txBody>
          <a:bodyPr wrap="square" rtlCol="0">
            <a:spAutoFit/>
          </a:bodyPr>
          <a:lstStyle/>
          <a:p>
            <a:r>
              <a:rPr lang="en-US" sz="2000" b="1">
                <a:solidFill>
                  <a:srgbClr val="FF0000"/>
                </a:solidFill>
                <a:latin typeface="+mj-lt"/>
              </a:rPr>
              <a:t>PAC Madness: </a:t>
            </a:r>
            <a:r>
              <a:rPr lang="en-US" sz="2000" b="1">
                <a:solidFill>
                  <a:srgbClr val="3A96DB"/>
                </a:solidFill>
                <a:latin typeface="+mj-lt"/>
              </a:rPr>
              <a:t>How it works </a:t>
            </a:r>
          </a:p>
          <a:p>
            <a:pPr marL="342900" indent="-342900">
              <a:buFont typeface="Arial" panose="020B0604020202020204" pitchFamily="34" charset="0"/>
              <a:buChar char="•"/>
            </a:pPr>
            <a:endParaRPr lang="en-US" sz="500"/>
          </a:p>
          <a:p>
            <a:pPr marL="342900" indent="-342900">
              <a:buFont typeface="Arial" panose="020B0604020202020204" pitchFamily="34" charset="0"/>
              <a:buChar char="•"/>
            </a:pPr>
            <a:r>
              <a:rPr lang="en-US" sz="1600"/>
              <a:t>Scoring:</a:t>
            </a:r>
          </a:p>
          <a:p>
            <a:pPr marL="800100" lvl="1" indent="-342900">
              <a:buFont typeface="Arial" panose="020B0604020202020204" pitchFamily="34" charset="0"/>
              <a:buChar char="•"/>
            </a:pPr>
            <a:r>
              <a:rPr lang="en-US" sz="1600"/>
              <a:t>Every $30 raised = 1 point </a:t>
            </a:r>
          </a:p>
          <a:p>
            <a:pPr marL="800100" lvl="1" indent="-342900">
              <a:buFont typeface="Arial" panose="020B0604020202020204" pitchFamily="34" charset="0"/>
              <a:buChar char="•"/>
            </a:pPr>
            <a:r>
              <a:rPr lang="en-US" sz="1600"/>
              <a:t>New Contributor = 10 points</a:t>
            </a:r>
          </a:p>
          <a:p>
            <a:pPr marL="800100" lvl="1" indent="-342900">
              <a:buFont typeface="Arial" panose="020B0604020202020204" pitchFamily="34" charset="0"/>
              <a:buChar char="•"/>
            </a:pPr>
            <a:r>
              <a:rPr lang="en-US" sz="1600"/>
              <a:t>Returning Lapsed Contributor = 5 points </a:t>
            </a:r>
          </a:p>
          <a:p>
            <a:pPr marL="342900" indent="-342900">
              <a:buFont typeface="Arial" panose="020B0604020202020204" pitchFamily="34" charset="0"/>
              <a:buChar char="•"/>
            </a:pPr>
            <a:endParaRPr lang="en-US" sz="500"/>
          </a:p>
          <a:p>
            <a:pPr marL="342900" indent="-342900">
              <a:buFont typeface="Arial" panose="020B0604020202020204" pitchFamily="34" charset="0"/>
              <a:buChar char="•"/>
            </a:pPr>
            <a:r>
              <a:rPr lang="en-US" sz="1600"/>
              <a:t>Scores are tabulated on Mondays, posted, and solicitations with round updates are set to send Tuesday AM </a:t>
            </a:r>
          </a:p>
          <a:p>
            <a:pPr marL="342900" indent="-342900">
              <a:buFont typeface="Arial" panose="020B0604020202020204" pitchFamily="34" charset="0"/>
              <a:buChar char="•"/>
            </a:pPr>
            <a:endParaRPr lang="en-US" sz="500"/>
          </a:p>
          <a:p>
            <a:pPr marL="342900" indent="-342900">
              <a:buFont typeface="Arial" panose="020B0604020202020204" pitchFamily="34" charset="0"/>
              <a:buChar char="•"/>
            </a:pPr>
            <a:endParaRPr lang="en-US" sz="500"/>
          </a:p>
          <a:p>
            <a:pPr marL="342900" indent="-342900">
              <a:buFont typeface="Arial" panose="020B0604020202020204" pitchFamily="34" charset="0"/>
              <a:buChar char="•"/>
            </a:pPr>
            <a:r>
              <a:rPr lang="en-US" sz="1600"/>
              <a:t>The winning chapter(s) and PAC volunteers are recognized in-person at NAIFA’s annual Fly-In. </a:t>
            </a:r>
          </a:p>
        </p:txBody>
      </p:sp>
    </p:spTree>
    <p:extLst>
      <p:ext uri="{BB962C8B-B14F-4D97-AF65-F5344CB8AC3E}">
        <p14:creationId xmlns:p14="http://schemas.microsoft.com/office/powerpoint/2010/main" val="3598602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5238E7-2A6F-1CB8-8DBF-2E707CC474D3}"/>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90BA0E0-E06E-5E95-9583-5ED11C38AAF5}"/>
              </a:ext>
            </a:extLst>
          </p:cNvPr>
          <p:cNvSpPr txBox="1"/>
          <p:nvPr/>
        </p:nvSpPr>
        <p:spPr>
          <a:xfrm>
            <a:off x="1767840" y="1327229"/>
            <a:ext cx="7737231" cy="707886"/>
          </a:xfrm>
          <a:prstGeom prst="rect">
            <a:avLst/>
          </a:prstGeom>
          <a:noFill/>
        </p:spPr>
        <p:txBody>
          <a:bodyPr wrap="square" rtlCol="0">
            <a:spAutoFit/>
          </a:bodyPr>
          <a:lstStyle/>
          <a:p>
            <a:r>
              <a:rPr lang="en-US" sz="4000" b="1">
                <a:solidFill>
                  <a:srgbClr val="FF0000"/>
                </a:solidFill>
                <a:latin typeface="+mj-lt"/>
              </a:rPr>
              <a:t>PAC</a:t>
            </a:r>
            <a:r>
              <a:rPr lang="en-US" sz="4000" b="1">
                <a:solidFill>
                  <a:srgbClr val="3A96DB"/>
                </a:solidFill>
                <a:latin typeface="+mj-lt"/>
              </a:rPr>
              <a:t> Madness 2026 </a:t>
            </a:r>
          </a:p>
        </p:txBody>
      </p:sp>
      <p:sp>
        <p:nvSpPr>
          <p:cNvPr id="8" name="TextBox 7">
            <a:extLst>
              <a:ext uri="{FF2B5EF4-FFF2-40B4-BE49-F238E27FC236}">
                <a16:creationId xmlns:a16="http://schemas.microsoft.com/office/drawing/2014/main" id="{112320E0-EB2A-A097-0D25-3F474A555618}"/>
              </a:ext>
            </a:extLst>
          </p:cNvPr>
          <p:cNvSpPr txBox="1"/>
          <p:nvPr/>
        </p:nvSpPr>
        <p:spPr>
          <a:xfrm>
            <a:off x="3838897" y="2237879"/>
            <a:ext cx="7855830" cy="3600986"/>
          </a:xfrm>
          <a:prstGeom prst="rect">
            <a:avLst/>
          </a:prstGeom>
          <a:noFill/>
        </p:spPr>
        <p:txBody>
          <a:bodyPr wrap="square" rtlCol="0">
            <a:spAutoFit/>
          </a:bodyPr>
          <a:lstStyle/>
          <a:p>
            <a:r>
              <a:rPr lang="en-US" sz="2000"/>
              <a:t>2026’s PAC Madness raised </a:t>
            </a:r>
            <a:r>
              <a:rPr lang="en-US" sz="2000" b="1"/>
              <a:t>$142,300</a:t>
            </a:r>
            <a:r>
              <a:rPr lang="en-US" sz="2000"/>
              <a:t> .</a:t>
            </a:r>
          </a:p>
          <a:p>
            <a:pPr marL="742950" lvl="1" indent="-285750">
              <a:buFont typeface="Arial" panose="020B0604020202020204" pitchFamily="34" charset="0"/>
              <a:buChar char="•"/>
            </a:pPr>
            <a:endParaRPr lang="en-US" sz="500"/>
          </a:p>
          <a:p>
            <a:pPr marL="742950" lvl="1" indent="-285750">
              <a:buFont typeface="Arial" panose="020B0604020202020204" pitchFamily="34" charset="0"/>
              <a:buChar char="•"/>
            </a:pPr>
            <a:r>
              <a:rPr lang="en-US"/>
              <a:t>2025:</a:t>
            </a:r>
            <a:r>
              <a:rPr lang="en-US" b="1"/>
              <a:t> $130,800</a:t>
            </a:r>
            <a:r>
              <a:rPr lang="en-US"/>
              <a:t>.</a:t>
            </a:r>
          </a:p>
          <a:p>
            <a:pPr lvl="1"/>
            <a:endParaRPr lang="en-US" sz="300"/>
          </a:p>
          <a:p>
            <a:pPr marL="742950" lvl="1" indent="-285750">
              <a:buFont typeface="Arial" panose="020B0604020202020204" pitchFamily="34" charset="0"/>
              <a:buChar char="•"/>
            </a:pPr>
            <a:r>
              <a:rPr lang="en-US"/>
              <a:t>2024: </a:t>
            </a:r>
            <a:r>
              <a:rPr lang="en-US" b="1"/>
              <a:t>$110,000</a:t>
            </a:r>
            <a:r>
              <a:rPr lang="en-US"/>
              <a:t>. </a:t>
            </a:r>
          </a:p>
          <a:p>
            <a:pPr marL="285750" indent="-285750">
              <a:buFont typeface="Arial" panose="020B0604020202020204" pitchFamily="34" charset="0"/>
              <a:buChar char="•"/>
            </a:pPr>
            <a:endParaRPr lang="en-US" sz="500"/>
          </a:p>
          <a:p>
            <a:r>
              <a:rPr lang="en-US" sz="2000"/>
              <a:t>What’s different this year?</a:t>
            </a:r>
          </a:p>
          <a:p>
            <a:pPr marL="285750" indent="-285750">
              <a:buFont typeface="Arial" panose="020B0604020202020204" pitchFamily="34" charset="0"/>
              <a:buChar char="•"/>
            </a:pPr>
            <a:endParaRPr lang="en-US" sz="500"/>
          </a:p>
          <a:p>
            <a:pPr marL="742950" lvl="1" indent="-285750">
              <a:buFont typeface="Arial" panose="020B0604020202020204" pitchFamily="34" charset="0"/>
              <a:buChar char="•"/>
            </a:pPr>
            <a:r>
              <a:rPr lang="en-US"/>
              <a:t>2024 and 2025 campaigns were conducted based on which chapter could secure the most dollars, 2026 saw a focus on new/lapsed contributors. </a:t>
            </a:r>
          </a:p>
          <a:p>
            <a:pPr marL="742950" lvl="1" indent="-285750">
              <a:buFont typeface="Arial" panose="020B0604020202020204" pitchFamily="34" charset="0"/>
              <a:buChar char="•"/>
            </a:pPr>
            <a:endParaRPr lang="en-US" sz="500"/>
          </a:p>
          <a:p>
            <a:pPr marL="742950" lvl="1" indent="-285750">
              <a:buFont typeface="Arial" panose="020B0604020202020204" pitchFamily="34" charset="0"/>
              <a:buChar char="•"/>
            </a:pPr>
            <a:r>
              <a:rPr lang="en-US"/>
              <a:t>Left alone, NAIFA’s PACs will see about 40 new contributors per year, PAC Madness’ new contributor emphasis saw 80 new contributors in a month </a:t>
            </a:r>
          </a:p>
          <a:p>
            <a:pPr lvl="1"/>
            <a:endParaRPr lang="en-US" sz="300" b="1"/>
          </a:p>
          <a:p>
            <a:pPr marL="285750" indent="-285750">
              <a:buFont typeface="Arial" panose="020B0604020202020204" pitchFamily="34" charset="0"/>
              <a:buChar char="•"/>
            </a:pPr>
            <a:endParaRPr lang="en-US"/>
          </a:p>
        </p:txBody>
      </p:sp>
      <p:pic>
        <p:nvPicPr>
          <p:cNvPr id="3" name="Picture 2">
            <a:extLst>
              <a:ext uri="{FF2B5EF4-FFF2-40B4-BE49-F238E27FC236}">
                <a16:creationId xmlns:a16="http://schemas.microsoft.com/office/drawing/2014/main" id="{D80262F3-22FF-6AE8-9242-E3E252A3F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28" y="1495078"/>
            <a:ext cx="4820082" cy="4820082"/>
          </a:xfrm>
          <a:prstGeom prst="rect">
            <a:avLst/>
          </a:prstGeom>
        </p:spPr>
      </p:pic>
    </p:spTree>
    <p:extLst>
      <p:ext uri="{BB962C8B-B14F-4D97-AF65-F5344CB8AC3E}">
        <p14:creationId xmlns:p14="http://schemas.microsoft.com/office/powerpoint/2010/main" val="4274507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C38BC-7FCC-4C0F-D19E-C5A1F3F9F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375FB8-0837-605A-1304-4803305D198B}"/>
              </a:ext>
            </a:extLst>
          </p:cNvPr>
          <p:cNvSpPr>
            <a:spLocks noGrp="1"/>
          </p:cNvSpPr>
          <p:nvPr>
            <p:ph type="title"/>
          </p:nvPr>
        </p:nvSpPr>
        <p:spPr>
          <a:xfrm>
            <a:off x="838200" y="1167098"/>
            <a:ext cx="10515600" cy="1325563"/>
          </a:xfrm>
        </p:spPr>
        <p:txBody>
          <a:bodyPr/>
          <a:lstStyle/>
          <a:p>
            <a:r>
              <a:rPr lang="en-US">
                <a:solidFill>
                  <a:srgbClr val="FF0000"/>
                </a:solidFill>
              </a:rPr>
              <a:t>PAC </a:t>
            </a:r>
            <a:r>
              <a:rPr lang="en-US"/>
              <a:t>In-Person </a:t>
            </a:r>
          </a:p>
        </p:txBody>
      </p:sp>
      <p:sp>
        <p:nvSpPr>
          <p:cNvPr id="3" name="Content Placeholder 2">
            <a:extLst>
              <a:ext uri="{FF2B5EF4-FFF2-40B4-BE49-F238E27FC236}">
                <a16:creationId xmlns:a16="http://schemas.microsoft.com/office/drawing/2014/main" id="{FD75FF90-34EE-F323-573F-1D6708064733}"/>
              </a:ext>
            </a:extLst>
          </p:cNvPr>
          <p:cNvSpPr>
            <a:spLocks noGrp="1"/>
          </p:cNvSpPr>
          <p:nvPr>
            <p:ph idx="1"/>
          </p:nvPr>
        </p:nvSpPr>
        <p:spPr>
          <a:xfrm>
            <a:off x="784014" y="2256888"/>
            <a:ext cx="4935992" cy="3721769"/>
          </a:xfrm>
        </p:spPr>
        <p:txBody>
          <a:bodyPr>
            <a:normAutofit/>
          </a:bodyPr>
          <a:lstStyle/>
          <a:p>
            <a:r>
              <a:rPr lang="en-US" sz="2000" b="1"/>
              <a:t>NAIFA’s Congressional Conference </a:t>
            </a:r>
          </a:p>
          <a:p>
            <a:pPr lvl="1"/>
            <a:r>
              <a:rPr lang="en-US" sz="1800"/>
              <a:t>Annual Fly-In &amp; PAC Fundraising Opportunity</a:t>
            </a:r>
          </a:p>
          <a:p>
            <a:endParaRPr lang="en-US" sz="500"/>
          </a:p>
          <a:p>
            <a:r>
              <a:rPr lang="en-US" sz="2000" b="1"/>
              <a:t>National Leadership Conference</a:t>
            </a:r>
          </a:p>
          <a:p>
            <a:pPr lvl="1"/>
            <a:r>
              <a:rPr lang="en-US" sz="1800"/>
              <a:t>Educate volunteer members on PAC’s importance</a:t>
            </a:r>
          </a:p>
        </p:txBody>
      </p:sp>
      <p:pic>
        <p:nvPicPr>
          <p:cNvPr id="4" name="Picture 3">
            <a:extLst>
              <a:ext uri="{FF2B5EF4-FFF2-40B4-BE49-F238E27FC236}">
                <a16:creationId xmlns:a16="http://schemas.microsoft.com/office/drawing/2014/main" id="{8F791C98-E4C1-070E-629B-7223DB5D656C}"/>
              </a:ext>
            </a:extLst>
          </p:cNvPr>
          <p:cNvPicPr>
            <a:picLocks noChangeAspect="1"/>
          </p:cNvPicPr>
          <p:nvPr/>
        </p:nvPicPr>
        <p:blipFill>
          <a:blip r:embed="rId3"/>
          <a:stretch>
            <a:fillRect/>
          </a:stretch>
        </p:blipFill>
        <p:spPr>
          <a:xfrm>
            <a:off x="7428614" y="1147076"/>
            <a:ext cx="4667626" cy="3734100"/>
          </a:xfrm>
          <a:prstGeom prst="rect">
            <a:avLst/>
          </a:prstGeom>
          <a:ln>
            <a:solidFill>
              <a:schemeClr val="tx1"/>
            </a:solidFill>
          </a:ln>
        </p:spPr>
      </p:pic>
      <p:pic>
        <p:nvPicPr>
          <p:cNvPr id="6" name="Picture 5">
            <a:extLst>
              <a:ext uri="{FF2B5EF4-FFF2-40B4-BE49-F238E27FC236}">
                <a16:creationId xmlns:a16="http://schemas.microsoft.com/office/drawing/2014/main" id="{8EF67B82-0DF3-10BE-C5F3-EDBA0D85750A}"/>
              </a:ext>
            </a:extLst>
          </p:cNvPr>
          <p:cNvPicPr>
            <a:picLocks noChangeAspect="1"/>
          </p:cNvPicPr>
          <p:nvPr/>
        </p:nvPicPr>
        <p:blipFill>
          <a:blip r:embed="rId4"/>
          <a:stretch>
            <a:fillRect/>
          </a:stretch>
        </p:blipFill>
        <p:spPr>
          <a:xfrm>
            <a:off x="5832132" y="3684738"/>
            <a:ext cx="3852512" cy="2568341"/>
          </a:xfrm>
          <a:prstGeom prst="rect">
            <a:avLst/>
          </a:prstGeom>
          <a:ln>
            <a:solidFill>
              <a:schemeClr val="tx1"/>
            </a:solidFill>
          </a:ln>
        </p:spPr>
      </p:pic>
      <p:pic>
        <p:nvPicPr>
          <p:cNvPr id="7" name="Picture 6">
            <a:extLst>
              <a:ext uri="{FF2B5EF4-FFF2-40B4-BE49-F238E27FC236}">
                <a16:creationId xmlns:a16="http://schemas.microsoft.com/office/drawing/2014/main" id="{25D6F8C7-BE39-EB31-519B-161C3F937CF4}"/>
              </a:ext>
            </a:extLst>
          </p:cNvPr>
          <p:cNvPicPr>
            <a:picLocks noChangeAspect="1"/>
          </p:cNvPicPr>
          <p:nvPr/>
        </p:nvPicPr>
        <p:blipFill>
          <a:blip r:embed="rId5"/>
          <a:stretch>
            <a:fillRect/>
          </a:stretch>
        </p:blipFill>
        <p:spPr>
          <a:xfrm>
            <a:off x="8290450" y="3408978"/>
            <a:ext cx="3852512" cy="3082010"/>
          </a:xfrm>
          <a:prstGeom prst="rect">
            <a:avLst/>
          </a:prstGeom>
          <a:ln>
            <a:solidFill>
              <a:schemeClr val="tx1"/>
            </a:solidFill>
          </a:ln>
        </p:spPr>
      </p:pic>
      <p:sp>
        <p:nvSpPr>
          <p:cNvPr id="8" name="Rectangle 7">
            <a:extLst>
              <a:ext uri="{FF2B5EF4-FFF2-40B4-BE49-F238E27FC236}">
                <a16:creationId xmlns:a16="http://schemas.microsoft.com/office/drawing/2014/main" id="{9D91C6DB-E1A6-4440-2FB8-DFEAA0CD4C64}"/>
              </a:ext>
            </a:extLst>
          </p:cNvPr>
          <p:cNvSpPr/>
          <p:nvPr/>
        </p:nvSpPr>
        <p:spPr>
          <a:xfrm>
            <a:off x="0" y="6534289"/>
            <a:ext cx="12192000" cy="323711"/>
          </a:xfrm>
          <a:prstGeom prst="rect">
            <a:avLst/>
          </a:prstGeom>
          <a:solidFill>
            <a:srgbClr val="D5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3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9B593-1CC9-3F26-787E-9EEBAD985793}"/>
            </a:ext>
          </a:extLst>
        </p:cNvPr>
        <p:cNvGrpSpPr/>
        <p:nvPr/>
      </p:nvGrpSpPr>
      <p:grpSpPr>
        <a:xfrm>
          <a:off x="0" y="0"/>
          <a:ext cx="0" cy="0"/>
          <a:chOff x="0" y="0"/>
          <a:chExt cx="0" cy="0"/>
        </a:xfrm>
      </p:grpSpPr>
      <p:pic>
        <p:nvPicPr>
          <p:cNvPr id="3" name="Picture 2" descr="A blue card with a bald eagle and qr code&#10;&#10;AI-generated content may be incorrect.">
            <a:extLst>
              <a:ext uri="{FF2B5EF4-FFF2-40B4-BE49-F238E27FC236}">
                <a16:creationId xmlns:a16="http://schemas.microsoft.com/office/drawing/2014/main" id="{AC2A6AFB-F985-6262-9409-26A7283B1C8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60992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IFA fonts">
      <a:majorFont>
        <a:latin typeface="Robo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79587f7-d8fb-4a7e-9564-98760be7820e" xsi:nil="true"/>
    <lcf76f155ced4ddcb4097134ff3c332f xmlns="4ad1b4fc-32f1-490f-845d-60a77d825b0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3130956577284E8812CD5DE526ABEE" ma:contentTypeVersion="19" ma:contentTypeDescription="Create a new document." ma:contentTypeScope="" ma:versionID="c319008c6f2d850e78a8ff7331da61ff">
  <xsd:schema xmlns:xsd="http://www.w3.org/2001/XMLSchema" xmlns:xs="http://www.w3.org/2001/XMLSchema" xmlns:p="http://schemas.microsoft.com/office/2006/metadata/properties" xmlns:ns2="4ad1b4fc-32f1-490f-845d-60a77d825b0f" xmlns:ns3="479587f7-d8fb-4a7e-9564-98760be7820e" targetNamespace="http://schemas.microsoft.com/office/2006/metadata/properties" ma:root="true" ma:fieldsID="cd75c2f4fdbd1efebeb49a11cf14820e" ns2:_="" ns3:_="">
    <xsd:import namespace="4ad1b4fc-32f1-490f-845d-60a77d825b0f"/>
    <xsd:import namespace="479587f7-d8fb-4a7e-9564-98760be7820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1b4fc-32f1-490f-845d-60a77d825b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81c790c-ba74-4ab5-9899-bba964c011c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9587f7-d8fb-4a7e-9564-98760be7820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c82879f-1652-4115-af60-e9ddc2f46f2d}" ma:internalName="TaxCatchAll" ma:showField="CatchAllData" ma:web="479587f7-d8fb-4a7e-9564-98760be782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DCBF2F-5063-48D3-9BA4-E70BBACDE61D}">
  <ds:schemaRefs>
    <ds:schemaRef ds:uri="http://schemas.microsoft.com/sharepoint/v3/contenttype/forms"/>
  </ds:schemaRefs>
</ds:datastoreItem>
</file>

<file path=customXml/itemProps2.xml><?xml version="1.0" encoding="utf-8"?>
<ds:datastoreItem xmlns:ds="http://schemas.openxmlformats.org/officeDocument/2006/customXml" ds:itemID="{D15E8173-D61B-435B-AF16-BCF1BAAD9D77}">
  <ds:schemaRefs>
    <ds:schemaRef ds:uri="479587f7-d8fb-4a7e-9564-98760be7820e"/>
    <ds:schemaRef ds:uri="4ad1b4fc-32f1-490f-845d-60a77d825b0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4164F9B-5285-46C0-A703-96F9F076C162}">
  <ds:schemaRefs>
    <ds:schemaRef ds:uri="479587f7-d8fb-4a7e-9564-98760be7820e"/>
    <ds:schemaRef ds:uri="4ad1b4fc-32f1-490f-845d-60a77d825b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230</TotalTime>
  <Words>645</Words>
  <Application>Microsoft Office PowerPoint</Application>
  <PresentationFormat>Widescreen</PresentationFormat>
  <Paragraphs>77</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Lato</vt:lpstr>
      <vt:lpstr>Roboto</vt:lpstr>
      <vt:lpstr>Office Theme</vt:lpstr>
      <vt:lpstr>Impactful  PAC Content  Workshop</vt:lpstr>
      <vt:lpstr>National Association of Insurance and Political Advisors (NAIFA) PACs </vt:lpstr>
      <vt:lpstr>Annual PAC Strategy</vt:lpstr>
      <vt:lpstr>PAC Campaign Strategy</vt:lpstr>
      <vt:lpstr>PowerPoint Presentation</vt:lpstr>
      <vt:lpstr>PowerPoint Presentation</vt:lpstr>
      <vt:lpstr>PowerPoint Presentation</vt:lpstr>
      <vt:lpstr>PAC In-Person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dc:title>
  <dc:creator>Vtrioaswanth Aswanth</dc:creator>
  <cp:lastModifiedBy>Stephanie N. Sheridan</cp:lastModifiedBy>
  <cp:revision>2</cp:revision>
  <dcterms:created xsi:type="dcterms:W3CDTF">2020-09-17T11:00:05Z</dcterms:created>
  <dcterms:modified xsi:type="dcterms:W3CDTF">2026-08-10T19:42:55Z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0x010100813130956577284E8812CD5DE526ABEE</vt:lpwstr>
  </property>
  <property fmtid="{D5CDD505-2E9C-101B-9397-08002B2CF9AE}" pid="3" name="MediaServiceImageTags">
    <vt:lpwstr/>
  </property>
</Properties>
</file>