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omments/comment2.xml" ContentType="application/vnd.openxmlformats-officedocument.presentationml.comments+xml"/>
  <Override PartName="/ppt/comments/comment3.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ppt/comments/comment8.xml" ContentType="application/vnd.openxmlformats-officedocument.presentationml.comments+xml"/>
  <Override PartName="/ppt/comments/comment9.xml" ContentType="application/vnd.openxmlformats-officedocument.presentationml.comment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37"/>
  </p:notesMasterIdLst>
  <p:sldIdLst>
    <p:sldId id="256" r:id="rId5"/>
    <p:sldId id="258" r:id="rId6"/>
    <p:sldId id="300" r:id="rId7"/>
    <p:sldId id="664" r:id="rId8"/>
    <p:sldId id="303" r:id="rId9"/>
    <p:sldId id="301" r:id="rId10"/>
    <p:sldId id="348" r:id="rId11"/>
    <p:sldId id="306" r:id="rId12"/>
    <p:sldId id="318" r:id="rId13"/>
    <p:sldId id="319" r:id="rId14"/>
    <p:sldId id="320" r:id="rId15"/>
    <p:sldId id="322" r:id="rId16"/>
    <p:sldId id="323" r:id="rId17"/>
    <p:sldId id="307" r:id="rId18"/>
    <p:sldId id="308" r:id="rId19"/>
    <p:sldId id="349" r:id="rId20"/>
    <p:sldId id="667" r:id="rId21"/>
    <p:sldId id="310" r:id="rId22"/>
    <p:sldId id="259" r:id="rId23"/>
    <p:sldId id="312" r:id="rId24"/>
    <p:sldId id="340" r:id="rId25"/>
    <p:sldId id="350" r:id="rId26"/>
    <p:sldId id="351" r:id="rId27"/>
    <p:sldId id="352" r:id="rId28"/>
    <p:sldId id="325" r:id="rId29"/>
    <p:sldId id="326" r:id="rId30"/>
    <p:sldId id="327" r:id="rId31"/>
    <p:sldId id="330" r:id="rId32"/>
    <p:sldId id="666" r:id="rId33"/>
    <p:sldId id="333" r:id="rId34"/>
    <p:sldId id="665" r:id="rId35"/>
    <p:sldId id="336"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ily Wallace" initials="EW" lastIdx="40" clrIdx="0">
    <p:extLst>
      <p:ext uri="{19B8F6BF-5375-455C-9EA6-DF929625EA0E}">
        <p15:presenceInfo xmlns:p15="http://schemas.microsoft.com/office/powerpoint/2012/main" userId="S::ewallace@pac.org::848cc96f-05ff-447b-b353-a10c224d79e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DAA"/>
    <a:srgbClr val="44546A"/>
    <a:srgbClr val="A62866"/>
    <a:srgbClr val="EE5555"/>
    <a:srgbClr val="D4EDF8"/>
    <a:srgbClr val="0E6974"/>
    <a:srgbClr val="158A9D"/>
    <a:srgbClr val="37B8B1"/>
    <a:srgbClr val="3BA5FC"/>
    <a:srgbClr val="E89B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37E8C6-95AD-4D33-853C-7BBBC49853B5}" v="1" dt="2021-08-24T17:32:01.8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12F_D694C38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[Current_Member_Organizations_(FIXED_)_ (5).xlsx]Sheet1!PivotTable5</c:name>
    <c:fmtId val="8"/>
  </c:pivotSource>
  <c:chart>
    <c:autoTitleDeleted val="1"/>
    <c:pivotFmts>
      <c:pivotFmt>
        <c:idx val="0"/>
        <c:spPr>
          <a:solidFill>
            <a:schemeClr val="accent1"/>
          </a:solidFill>
          <a:ln w="19050" cmpd="sng">
            <a:solidFill>
              <a:schemeClr val="bg1"/>
            </a:solidFill>
          </a:ln>
          <a:effectLst/>
        </c:spPr>
        <c:marker>
          <c:symbol val="none"/>
        </c:marker>
        <c:dLbl>
          <c:idx val="0"/>
          <c:spPr>
            <a:solidFill>
              <a:sysClr val="window" lastClr="FFFFFF"/>
            </a:solidFill>
            <a:ln>
              <a:solidFill>
                <a:sysClr val="window" lastClr="FFFFFF"/>
              </a:solidFill>
            </a:ln>
            <a:effectLst/>
          </c:spPr>
          <c:txPr>
            <a:bodyPr rot="0" spcFirstLastPara="1" vertOverflow="clip" horzOverflow="clip" vert="horz" wrap="square" lIns="38100" tIns="19050" rIns="38100" bIns="19050" anchor="ctr" anchorCtr="1">
              <a:spAutoFit/>
            </a:bodyPr>
            <a:lstStyle/>
            <a:p>
              <a:pPr>
                <a:defRPr sz="1050" b="0" i="0" u="none" strike="noStrike" kern="1200" baseline="0">
                  <a:solidFill>
                    <a:schemeClr val="dk1">
                      <a:lumMod val="65000"/>
                      <a:lumOff val="35000"/>
                    </a:schemeClr>
                  </a:solidFill>
                  <a:latin typeface="Raleway" panose="020B0503030101060003" pitchFamily="34" charset="0"/>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
        <c:spPr>
          <a:solidFill>
            <a:srgbClr val="37B0AF"/>
          </a:solidFill>
          <a:ln w="19050" cmpd="sng">
            <a:solidFill>
              <a:schemeClr val="bg1"/>
            </a:solidFill>
          </a:ln>
          <a:effectLst/>
        </c:spPr>
      </c:pivotFmt>
      <c:pivotFmt>
        <c:idx val="2"/>
        <c:spPr>
          <a:solidFill>
            <a:srgbClr val="7FBBDF"/>
          </a:solidFill>
          <a:ln w="19050" cmpd="sng">
            <a:solidFill>
              <a:schemeClr val="bg1"/>
            </a:solidFill>
          </a:ln>
          <a:effectLst/>
        </c:spPr>
      </c:pivotFmt>
      <c:pivotFmt>
        <c:idx val="3"/>
        <c:spPr>
          <a:solidFill>
            <a:srgbClr val="F8AD1C"/>
          </a:solidFill>
          <a:ln w="19050" cmpd="sng">
            <a:solidFill>
              <a:schemeClr val="bg1"/>
            </a:solidFill>
          </a:ln>
          <a:effectLst/>
        </c:spPr>
      </c:pivotFmt>
      <c:pivotFmt>
        <c:idx val="4"/>
        <c:spPr>
          <a:solidFill>
            <a:srgbClr val="EE5654"/>
          </a:solidFill>
          <a:ln w="19050" cmpd="sng">
            <a:solidFill>
              <a:schemeClr val="bg1"/>
            </a:solidFill>
          </a:ln>
          <a:effectLst/>
        </c:spPr>
      </c:pivotFmt>
      <c:pivotFmt>
        <c:idx val="5"/>
        <c:spPr>
          <a:solidFill>
            <a:schemeClr val="accent1"/>
          </a:solidFill>
          <a:ln w="19050" cmpd="sng">
            <a:solidFill>
              <a:schemeClr val="bg1"/>
            </a:solidFill>
          </a:ln>
          <a:effectLst/>
        </c:spPr>
        <c:marker>
          <c:symbol val="none"/>
        </c:marker>
        <c:dLbl>
          <c:idx val="0"/>
          <c:spPr>
            <a:solidFill>
              <a:sysClr val="window" lastClr="FFFFFF"/>
            </a:solidFill>
            <a:ln>
              <a:solidFill>
                <a:sysClr val="window" lastClr="FFFFFF"/>
              </a:solidFill>
            </a:ln>
            <a:effectLst/>
          </c:spPr>
          <c:txPr>
            <a:bodyPr rot="0" spcFirstLastPara="1" vertOverflow="clip" horzOverflow="clip" vert="horz" wrap="square" lIns="38100" tIns="19050" rIns="38100" bIns="19050" anchor="ctr" anchorCtr="1">
              <a:spAutoFit/>
            </a:bodyPr>
            <a:lstStyle/>
            <a:p>
              <a:pPr>
                <a:defRPr sz="1050" b="0" i="0" u="none" strike="noStrike" kern="1200" baseline="0">
                  <a:solidFill>
                    <a:schemeClr val="dk1">
                      <a:lumMod val="65000"/>
                      <a:lumOff val="35000"/>
                    </a:schemeClr>
                  </a:solidFill>
                  <a:latin typeface="Raleway" panose="020B0503030101060003" pitchFamily="34" charset="0"/>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6"/>
        <c:spPr>
          <a:solidFill>
            <a:srgbClr val="F8AD1C"/>
          </a:solidFill>
          <a:ln w="19050" cmpd="sng">
            <a:solidFill>
              <a:schemeClr val="bg1"/>
            </a:solidFill>
          </a:ln>
          <a:effectLst/>
        </c:spPr>
      </c:pivotFmt>
      <c:pivotFmt>
        <c:idx val="7"/>
        <c:spPr>
          <a:solidFill>
            <a:srgbClr val="EE5654"/>
          </a:solidFill>
          <a:ln w="19050" cmpd="sng">
            <a:solidFill>
              <a:schemeClr val="bg1"/>
            </a:solidFill>
          </a:ln>
          <a:effectLst/>
        </c:spPr>
      </c:pivotFmt>
      <c:pivotFmt>
        <c:idx val="8"/>
        <c:spPr>
          <a:solidFill>
            <a:srgbClr val="37B0AF"/>
          </a:solidFill>
          <a:ln w="19050" cmpd="sng">
            <a:solidFill>
              <a:schemeClr val="bg1"/>
            </a:solidFill>
          </a:ln>
          <a:effectLst/>
        </c:spPr>
      </c:pivotFmt>
      <c:pivotFmt>
        <c:idx val="9"/>
        <c:spPr>
          <a:solidFill>
            <a:srgbClr val="7FBBDF"/>
          </a:solidFill>
          <a:ln w="19050" cmpd="sng">
            <a:solidFill>
              <a:schemeClr val="bg1"/>
            </a:solidFill>
          </a:ln>
          <a:effectLst/>
        </c:spPr>
      </c:pivotFmt>
      <c:pivotFmt>
        <c:idx val="10"/>
        <c:spPr>
          <a:solidFill>
            <a:schemeClr val="accent1"/>
          </a:solidFill>
          <a:ln w="19050" cmpd="sng">
            <a:solidFill>
              <a:schemeClr val="bg1"/>
            </a:solidFill>
          </a:ln>
          <a:effectLst/>
        </c:spPr>
        <c:marker>
          <c:symbol val="none"/>
        </c:marker>
        <c:dLbl>
          <c:idx val="0"/>
          <c:spPr>
            <a:solidFill>
              <a:sysClr val="window" lastClr="FFFFFF"/>
            </a:solidFill>
            <a:ln>
              <a:solidFill>
                <a:sysClr val="window" lastClr="FFFFFF"/>
              </a:solidFill>
            </a:ln>
            <a:effectLst/>
          </c:spPr>
          <c:txPr>
            <a:bodyPr rot="0" spcFirstLastPara="1" vertOverflow="clip" horzOverflow="clip" vert="horz" wrap="square" lIns="38100" tIns="19050" rIns="38100" bIns="19050" anchor="ctr" anchorCtr="1">
              <a:spAutoFit/>
            </a:bodyPr>
            <a:lstStyle/>
            <a:p>
              <a:pPr>
                <a:defRPr sz="1050" b="0" i="0" u="none" strike="noStrike" kern="1200" baseline="0">
                  <a:solidFill>
                    <a:schemeClr val="dk1">
                      <a:lumMod val="65000"/>
                      <a:lumOff val="35000"/>
                    </a:schemeClr>
                  </a:solidFill>
                  <a:latin typeface="Raleway" panose="020B0503030101060003" pitchFamily="34" charset="0"/>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1"/>
        <c:spPr>
          <a:solidFill>
            <a:srgbClr val="F8AD1C"/>
          </a:solidFill>
          <a:ln w="19050" cmpd="sng">
            <a:solidFill>
              <a:schemeClr val="bg1"/>
            </a:solidFill>
          </a:ln>
          <a:effectLst/>
        </c:spPr>
      </c:pivotFmt>
      <c:pivotFmt>
        <c:idx val="12"/>
        <c:spPr>
          <a:solidFill>
            <a:srgbClr val="EE5654"/>
          </a:solidFill>
          <a:ln w="19050" cmpd="sng">
            <a:solidFill>
              <a:schemeClr val="bg1"/>
            </a:solidFill>
          </a:ln>
          <a:effectLst/>
        </c:spPr>
      </c:pivotFmt>
      <c:pivotFmt>
        <c:idx val="13"/>
        <c:spPr>
          <a:solidFill>
            <a:srgbClr val="37B0AF"/>
          </a:solidFill>
          <a:ln w="19050" cmpd="sng">
            <a:solidFill>
              <a:schemeClr val="bg1"/>
            </a:solidFill>
          </a:ln>
          <a:effectLst/>
        </c:spPr>
      </c:pivotFmt>
      <c:pivotFmt>
        <c:idx val="14"/>
        <c:spPr>
          <a:solidFill>
            <a:srgbClr val="7FBBDF"/>
          </a:solidFill>
          <a:ln w="19050" cmpd="sng">
            <a:solidFill>
              <a:schemeClr val="bg1"/>
            </a:solidFill>
          </a:ln>
          <a:effectLst/>
        </c:spPr>
      </c:pivotFmt>
    </c:pivotFmts>
    <c:plotArea>
      <c:layout>
        <c:manualLayout>
          <c:layoutTarget val="inner"/>
          <c:xMode val="edge"/>
          <c:yMode val="edge"/>
          <c:x val="0.23009626931089686"/>
          <c:y val="0.15324905365490377"/>
          <c:w val="0.4982979805474152"/>
          <c:h val="0.75652209468433018"/>
        </c:manualLayout>
      </c:layout>
      <c:pieChart>
        <c:varyColors val="1"/>
        <c:ser>
          <c:idx val="0"/>
          <c:order val="0"/>
          <c:tx>
            <c:strRef>
              <c:f>Sheet1!$B$3</c:f>
              <c:strCache>
                <c:ptCount val="1"/>
                <c:pt idx="0">
                  <c:v>Total</c:v>
                </c:pt>
              </c:strCache>
            </c:strRef>
          </c:tx>
          <c:spPr>
            <a:ln cmpd="sng">
              <a:solidFill>
                <a:schemeClr val="bg1"/>
              </a:solidFill>
            </a:ln>
          </c:spPr>
          <c:dPt>
            <c:idx val="0"/>
            <c:bubble3D val="0"/>
            <c:explosion val="6"/>
            <c:spPr>
              <a:solidFill>
                <a:srgbClr val="F8AD1C"/>
              </a:solidFill>
              <a:ln w="19050" cmpd="sng">
                <a:solidFill>
                  <a:schemeClr val="bg1"/>
                </a:solidFill>
              </a:ln>
              <a:effectLst/>
            </c:spPr>
            <c:extLst>
              <c:ext xmlns:c16="http://schemas.microsoft.com/office/drawing/2014/chart" uri="{C3380CC4-5D6E-409C-BE32-E72D297353CC}">
                <c16:uniqueId val="{00000001-76E6-43FC-8AF0-4C93B4F06CC4}"/>
              </c:ext>
            </c:extLst>
          </c:dPt>
          <c:dPt>
            <c:idx val="1"/>
            <c:bubble3D val="0"/>
            <c:explosion val="2"/>
            <c:spPr>
              <a:solidFill>
                <a:srgbClr val="EE5654"/>
              </a:solidFill>
              <a:ln w="19050" cmpd="sng">
                <a:solidFill>
                  <a:schemeClr val="bg1"/>
                </a:solidFill>
              </a:ln>
              <a:effectLst/>
            </c:spPr>
            <c:extLst>
              <c:ext xmlns:c16="http://schemas.microsoft.com/office/drawing/2014/chart" uri="{C3380CC4-5D6E-409C-BE32-E72D297353CC}">
                <c16:uniqueId val="{00000003-76E6-43FC-8AF0-4C93B4F06CC4}"/>
              </c:ext>
            </c:extLst>
          </c:dPt>
          <c:dPt>
            <c:idx val="2"/>
            <c:bubble3D val="0"/>
            <c:explosion val="5"/>
            <c:spPr>
              <a:solidFill>
                <a:srgbClr val="37B0AF"/>
              </a:solidFill>
              <a:ln w="19050" cmpd="sng">
                <a:solidFill>
                  <a:schemeClr val="bg1"/>
                </a:solidFill>
              </a:ln>
              <a:effectLst/>
            </c:spPr>
            <c:extLst>
              <c:ext xmlns:c16="http://schemas.microsoft.com/office/drawing/2014/chart" uri="{C3380CC4-5D6E-409C-BE32-E72D297353CC}">
                <c16:uniqueId val="{00000005-76E6-43FC-8AF0-4C93B4F06CC4}"/>
              </c:ext>
            </c:extLst>
          </c:dPt>
          <c:dPt>
            <c:idx val="3"/>
            <c:bubble3D val="0"/>
            <c:explosion val="4"/>
            <c:spPr>
              <a:solidFill>
                <a:srgbClr val="7FBBDF"/>
              </a:solidFill>
              <a:ln w="19050" cmpd="sng">
                <a:solidFill>
                  <a:schemeClr val="bg1"/>
                </a:solidFill>
              </a:ln>
              <a:effectLst/>
            </c:spPr>
            <c:extLst>
              <c:ext xmlns:c16="http://schemas.microsoft.com/office/drawing/2014/chart" uri="{C3380CC4-5D6E-409C-BE32-E72D297353CC}">
                <c16:uniqueId val="{00000007-76E6-43FC-8AF0-4C93B4F06CC4}"/>
              </c:ext>
            </c:extLst>
          </c:dPt>
          <c:dLbls>
            <c:dLbl>
              <c:idx val="0"/>
              <c:layout>
                <c:manualLayout>
                  <c:x val="4.2631739721853072E-2"/>
                  <c:y val="3.450723264221183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6E6-43FC-8AF0-4C93B4F06CC4}"/>
                </c:ext>
              </c:extLst>
            </c:dLbl>
            <c:dLbl>
              <c:idx val="1"/>
              <c:layout>
                <c:manualLayout>
                  <c:x val="4.5789646367916263E-2"/>
                  <c:y val="-3.697203497379846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76E6-43FC-8AF0-4C93B4F06CC4}"/>
                </c:ext>
              </c:extLst>
            </c:dLbl>
            <c:dLbl>
              <c:idx val="2"/>
              <c:layout>
                <c:manualLayout>
                  <c:x val="-2.8421159814568716E-2"/>
                  <c:y val="-1.725361632110599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76E6-43FC-8AF0-4C93B4F06CC4}"/>
                </c:ext>
              </c:extLst>
            </c:dLbl>
            <c:dLbl>
              <c:idx val="3"/>
              <c:layout>
                <c:manualLayout>
                  <c:x val="-5.1811676388165286E-2"/>
                  <c:y val="-5.6017516241844397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76E6-43FC-8AF0-4C93B4F06CC4}"/>
                </c:ext>
              </c:extLst>
            </c:dLbl>
            <c:spPr>
              <a:solidFill>
                <a:srgbClr val="005DAA"/>
              </a:solidFill>
              <a:ln>
                <a:solidFill>
                  <a:sysClr val="window" lastClr="FFFFFF"/>
                </a:solidFill>
              </a:ln>
              <a:effectLst/>
            </c:spPr>
            <c:txPr>
              <a:bodyPr rot="0" spcFirstLastPara="1" vertOverflow="clip" horzOverflow="clip" vert="horz" wrap="square" lIns="38100" tIns="19050" rIns="38100" bIns="19050" anchor="ctr" anchorCtr="1">
                <a:spAutoFit/>
              </a:bodyPr>
              <a:lstStyle/>
              <a:p>
                <a:pPr>
                  <a:defRPr sz="1400" b="0" i="0" u="none" strike="noStrike" kern="1200" baseline="0">
                    <a:solidFill>
                      <a:schemeClr val="bg1"/>
                    </a:solidFill>
                    <a:latin typeface="Raleway" panose="020B0503030101060003" pitchFamily="34" charset="0"/>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Sheet1!$A$4:$A$7</c:f>
              <c:strCache>
                <c:ptCount val="4"/>
                <c:pt idx="0">
                  <c:v>Association</c:v>
                </c:pt>
                <c:pt idx="1">
                  <c:v>Consultant</c:v>
                </c:pt>
                <c:pt idx="2">
                  <c:v>Corporate</c:v>
                </c:pt>
                <c:pt idx="3">
                  <c:v>Non Corporate</c:v>
                </c:pt>
              </c:strCache>
            </c:strRef>
          </c:cat>
          <c:val>
            <c:numRef>
              <c:f>Sheet1!$B$4:$B$7</c:f>
              <c:numCache>
                <c:formatCode>General</c:formatCode>
                <c:ptCount val="4"/>
                <c:pt idx="0">
                  <c:v>203</c:v>
                </c:pt>
                <c:pt idx="1">
                  <c:v>145</c:v>
                </c:pt>
                <c:pt idx="2">
                  <c:v>342</c:v>
                </c:pt>
                <c:pt idx="3">
                  <c:v>24</c:v>
                </c:pt>
              </c:numCache>
            </c:numRef>
          </c:val>
          <c:extLst>
            <c:ext xmlns:c16="http://schemas.microsoft.com/office/drawing/2014/chart" uri="{C3380CC4-5D6E-409C-BE32-E72D297353CC}">
              <c16:uniqueId val="{00000008-76E6-43FC-8AF0-4C93B4F06CC4}"/>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0-09-14T13:30:15.791" idx="12">
    <p:pos x="10" y="10"/>
    <p:text>Keep staff photo. Use #'s from back of the membership brochure.</p:text>
    <p:extLst>
      <p:ext uri="{C676402C-5697-4E1C-873F-D02D1690AC5C}">
        <p15:threadingInfo xmlns:p15="http://schemas.microsoft.com/office/powerpoint/2012/main" timeZoneBias="240"/>
      </p:ext>
    </p:extLst>
  </p:cm>
  <p:cm authorId="1" dt="2020-09-14T13:44:01.253" idx="28">
    <p:pos x="10" y="106"/>
    <p:text>Add talking point about the board here</p:text>
    <p:extLst>
      <p:ext uri="{C676402C-5697-4E1C-873F-D02D1690AC5C}">
        <p15:threadingInfo xmlns:p15="http://schemas.microsoft.com/office/powerpoint/2012/main" timeZoneBias="240">
          <p15:parentCm authorId="1" idx="12"/>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09-14T13:51:02.051" idx="33">
    <p:pos x="10" y="10"/>
    <p:text>Find another image- ask Helen</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0-09-14T13:35:22.352" idx="35">
    <p:pos x="10" y="10"/>
    <p:text>Add in Christian</p:text>
    <p:extLst>
      <p:ext uri="{C676402C-5697-4E1C-873F-D02D1690AC5C}">
        <p15:threadingInfo xmlns:p15="http://schemas.microsoft.com/office/powerpoint/2012/main" timeZoneBias="240"/>
      </p:ext>
    </p:extLst>
  </p:cm>
  <p:cm authorId="1" dt="2020-09-14T13:35:37.140" idx="36">
    <p:pos x="10" y="106"/>
    <p:text>Remove John</p:text>
    <p:extLst>
      <p:ext uri="{C676402C-5697-4E1C-873F-D02D1690AC5C}">
        <p15:threadingInfo xmlns:p15="http://schemas.microsoft.com/office/powerpoint/2012/main" timeZoneBias="240">
          <p15:parentCm authorId="1" idx="35"/>
        </p15:threadingInfo>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0-09-14T13:40:09.174" idx="37">
    <p:pos x="10" y="10"/>
    <p:text>Put Nathan after Ken</p:text>
    <p:extLst>
      <p:ext uri="{C676402C-5697-4E1C-873F-D02D1690AC5C}">
        <p15:threadingInfo xmlns:p15="http://schemas.microsoft.com/office/powerpoint/2012/main" timeZoneBias="24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0-09-14T13:37:18.347" idx="38">
    <p:pos x="10" y="10"/>
    <p:text>Combine 15 &amp; 16</p:text>
    <p:extLst>
      <p:ext uri="{C676402C-5697-4E1C-873F-D02D1690AC5C}">
        <p15:threadingInfo xmlns:p15="http://schemas.microsoft.com/office/powerpoint/2012/main" timeZoneBias="240"/>
      </p:ext>
    </p:extLst>
  </p:cm>
  <p:cm authorId="1" dt="2020-09-14T13:38:34.996" idx="39">
    <p:pos x="10" y="106"/>
    <p:text>Research &amp; Benchmarking</p:text>
    <p:extLst>
      <p:ext uri="{C676402C-5697-4E1C-873F-D02D1690AC5C}">
        <p15:threadingInfo xmlns:p15="http://schemas.microsoft.com/office/powerpoint/2012/main" timeZoneBias="240">
          <p15:parentCm authorId="1" idx="38"/>
        </p15:threadingInfo>
      </p:ext>
    </p:extLst>
  </p:cm>
  <p:cm authorId="1" dt="2020-09-14T13:38:45.850" idx="40">
    <p:pos x="10" y="202"/>
    <p:text>1 pic of benchmarking report, 1 pulse survey pic, 1 trend lab pic</p:text>
    <p:extLst>
      <p:ext uri="{C676402C-5697-4E1C-873F-D02D1690AC5C}">
        <p15:threadingInfo xmlns:p15="http://schemas.microsoft.com/office/powerpoint/2012/main" timeZoneBias="240">
          <p15:parentCm authorId="1" idx="38"/>
        </p15:threadingInfo>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20-09-14T13:44:25.483" idx="29">
    <p:pos x="10" y="10"/>
    <p:text>Keep icons and remove photos and make handle larger</p:text>
    <p:extLst>
      <p:ext uri="{C676402C-5697-4E1C-873F-D02D1690AC5C}">
        <p15:threadingInfo xmlns:p15="http://schemas.microsoft.com/office/powerpoint/2012/main" timeZoneBias="24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20-09-14T13:44:25.483" idx="34">
    <p:pos x="10" y="10"/>
    <p:text>Keep icons and remove photos and make handle larger</p:text>
    <p:extLst>
      <p:ext uri="{C676402C-5697-4E1C-873F-D02D1690AC5C}">
        <p15:threadingInfo xmlns:p15="http://schemas.microsoft.com/office/powerpoint/2012/main" timeZoneBias="24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20-09-14T13:45:42.112" idx="30">
    <p:pos x="10" y="10"/>
    <p:text>Have Helen help!</p:text>
    <p:extLst>
      <p:ext uri="{C676402C-5697-4E1C-873F-D02D1690AC5C}">
        <p15:threadingInfo xmlns:p15="http://schemas.microsoft.com/office/powerpoint/2012/main" timeZoneBias="24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20-09-14T13:45:59.568" idx="31">
    <p:pos x="10" y="10"/>
    <p:text>Fix the spacing</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C1E0FC-B2D9-6E4E-A745-A9F966823F56}" type="datetimeFigureOut">
              <a:rPr lang="en-US" smtClean="0"/>
              <a:t>8/30/2021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6E952D-596F-3C4D-9827-F2870556C898}" type="slidenum">
              <a:rPr lang="en-US" smtClean="0"/>
              <a:t>‹#›</a:t>
            </a:fld>
            <a:endParaRPr lang="en-US"/>
          </a:p>
        </p:txBody>
      </p:sp>
    </p:spTree>
    <p:extLst>
      <p:ext uri="{BB962C8B-B14F-4D97-AF65-F5344CB8AC3E}">
        <p14:creationId xmlns:p14="http://schemas.microsoft.com/office/powerpoint/2010/main" val="203076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6E952D-596F-3C4D-9827-F2870556C898}" type="slidenum">
              <a:rPr lang="en-US" smtClean="0"/>
              <a:t>1</a:t>
            </a:fld>
            <a:endParaRPr lang="en-US"/>
          </a:p>
        </p:txBody>
      </p:sp>
    </p:spTree>
    <p:extLst>
      <p:ext uri="{BB962C8B-B14F-4D97-AF65-F5344CB8AC3E}">
        <p14:creationId xmlns:p14="http://schemas.microsoft.com/office/powerpoint/2010/main" val="753169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l" eaLnBrk="0" fontAlgn="base" hangingPunct="0">
              <a:lnSpc>
                <a:spcPct val="100000"/>
              </a:lnSpc>
              <a:spcBef>
                <a:spcPct val="20000"/>
              </a:spcBef>
              <a:spcAft>
                <a:spcPct val="0"/>
              </a:spcAft>
              <a:buFont typeface="Arial" panose="020B0604020202020204" pitchFamily="34" charset="0"/>
              <a:buChar char="•"/>
            </a:pPr>
            <a:r>
              <a:rPr lang="en-US" altLang="en-US" sz="1200">
                <a:solidFill>
                  <a:schemeClr val="bg1"/>
                </a:solidFill>
                <a:latin typeface="Century Gothic" panose="020B0502020202020204" pitchFamily="34" charset="0"/>
              </a:rPr>
              <a:t>What’s the benchmark for average </a:t>
            </a:r>
            <a:r>
              <a:rPr lang="en-US" altLang="en-US" sz="1200" u="sng">
                <a:solidFill>
                  <a:schemeClr val="bg1"/>
                </a:solidFill>
                <a:latin typeface="Century Gothic" panose="020B0502020202020204" pitchFamily="34" charset="0"/>
              </a:rPr>
              <a:t>PAC participation </a:t>
            </a:r>
            <a:r>
              <a:rPr lang="en-US" altLang="en-US" sz="1200">
                <a:solidFill>
                  <a:schemeClr val="bg1"/>
                </a:solidFill>
                <a:latin typeface="Century Gothic" panose="020B0502020202020204" pitchFamily="34" charset="0"/>
              </a:rPr>
              <a:t>and giving rates? </a:t>
            </a:r>
          </a:p>
          <a:p>
            <a:pPr marL="342900" lvl="0" indent="-342900" algn="l" eaLnBrk="0" fontAlgn="base" hangingPunct="0">
              <a:lnSpc>
                <a:spcPct val="100000"/>
              </a:lnSpc>
              <a:spcBef>
                <a:spcPct val="20000"/>
              </a:spcBef>
              <a:spcAft>
                <a:spcPct val="0"/>
              </a:spcAft>
              <a:buFont typeface="Arial" panose="020B0604020202020204" pitchFamily="34" charset="0"/>
              <a:buChar char="•"/>
            </a:pPr>
            <a:r>
              <a:rPr lang="en-US" altLang="en-US" sz="1200">
                <a:solidFill>
                  <a:schemeClr val="bg1"/>
                </a:solidFill>
                <a:latin typeface="Century Gothic" panose="020B0502020202020204" pitchFamily="34" charset="0"/>
              </a:rPr>
              <a:t>How can we use </a:t>
            </a:r>
            <a:r>
              <a:rPr lang="en-US" altLang="en-US" sz="1200" u="sng">
                <a:solidFill>
                  <a:schemeClr val="bg1"/>
                </a:solidFill>
                <a:latin typeface="Century Gothic" panose="020B0502020202020204" pitchFamily="34" charset="0"/>
              </a:rPr>
              <a:t>visual storytelling</a:t>
            </a:r>
            <a:r>
              <a:rPr lang="en-US" altLang="en-US" sz="1200">
                <a:solidFill>
                  <a:schemeClr val="bg1"/>
                </a:solidFill>
                <a:latin typeface="Century Gothic" panose="020B0502020202020204" pitchFamily="34" charset="0"/>
              </a:rPr>
              <a:t> for advocacy?</a:t>
            </a:r>
          </a:p>
          <a:p>
            <a:pPr marL="342900" lvl="0" indent="-342900" algn="l" eaLnBrk="0" fontAlgn="base" hangingPunct="0">
              <a:lnSpc>
                <a:spcPct val="100000"/>
              </a:lnSpc>
              <a:spcBef>
                <a:spcPct val="20000"/>
              </a:spcBef>
              <a:spcAft>
                <a:spcPct val="0"/>
              </a:spcAft>
              <a:buFont typeface="Arial" panose="020B0604020202020204" pitchFamily="34" charset="0"/>
              <a:buChar char="•"/>
            </a:pPr>
            <a:r>
              <a:rPr lang="en-US" altLang="en-US" sz="1200">
                <a:solidFill>
                  <a:schemeClr val="bg1"/>
                </a:solidFill>
                <a:latin typeface="Century Gothic" panose="020B0502020202020204" pitchFamily="34" charset="0"/>
              </a:rPr>
              <a:t>What are best practices for integrating </a:t>
            </a:r>
            <a:r>
              <a:rPr lang="en-US" altLang="en-US" sz="1200" u="sng">
                <a:solidFill>
                  <a:schemeClr val="bg1"/>
                </a:solidFill>
                <a:latin typeface="Century Gothic" panose="020B0502020202020204" pitchFamily="34" charset="0"/>
              </a:rPr>
              <a:t>social responsibility </a:t>
            </a:r>
            <a:r>
              <a:rPr lang="en-US" altLang="en-US" sz="1200">
                <a:solidFill>
                  <a:schemeClr val="bg1"/>
                </a:solidFill>
                <a:latin typeface="Century Gothic" panose="020B0502020202020204" pitchFamily="34" charset="0"/>
              </a:rPr>
              <a:t>and public affairs programs?</a:t>
            </a:r>
          </a:p>
          <a:p>
            <a:pPr marL="342900" lvl="0" indent="-342900" algn="l" eaLnBrk="0" fontAlgn="base" hangingPunct="0">
              <a:lnSpc>
                <a:spcPct val="100000"/>
              </a:lnSpc>
              <a:spcBef>
                <a:spcPct val="20000"/>
              </a:spcBef>
              <a:spcAft>
                <a:spcPct val="0"/>
              </a:spcAft>
              <a:buFont typeface="Arial" panose="020B0604020202020204" pitchFamily="34" charset="0"/>
              <a:buChar char="•"/>
            </a:pPr>
            <a:r>
              <a:rPr lang="en-US" altLang="en-US" sz="1200">
                <a:solidFill>
                  <a:schemeClr val="bg1"/>
                </a:solidFill>
                <a:latin typeface="Century Gothic" panose="020B0502020202020204" pitchFamily="34" charset="0"/>
              </a:rPr>
              <a:t>How can I create and implement a </a:t>
            </a:r>
            <a:r>
              <a:rPr lang="en-US" altLang="en-US" sz="1200" u="sng">
                <a:solidFill>
                  <a:schemeClr val="bg1"/>
                </a:solidFill>
                <a:latin typeface="Century Gothic" panose="020B0502020202020204" pitchFamily="34" charset="0"/>
              </a:rPr>
              <a:t>global public affairs plan</a:t>
            </a:r>
            <a:r>
              <a:rPr lang="en-US" altLang="en-US" sz="1200">
                <a:solidFill>
                  <a:schemeClr val="bg1"/>
                </a:solidFill>
                <a:latin typeface="Century Gothic" panose="020B0502020202020204" pitchFamily="34" charset="0"/>
              </a:rPr>
              <a:t>?</a:t>
            </a:r>
          </a:p>
          <a:p>
            <a:pPr marL="342900" lvl="0" indent="-342900" algn="l" eaLnBrk="0" fontAlgn="base" hangingPunct="0">
              <a:lnSpc>
                <a:spcPct val="100000"/>
              </a:lnSpc>
              <a:spcBef>
                <a:spcPct val="20000"/>
              </a:spcBef>
              <a:spcAft>
                <a:spcPct val="0"/>
              </a:spcAft>
              <a:buFont typeface="Arial" panose="020B0604020202020204" pitchFamily="34" charset="0"/>
              <a:buChar char="•"/>
            </a:pPr>
            <a:r>
              <a:rPr lang="en-US" altLang="en-US" sz="1200">
                <a:solidFill>
                  <a:schemeClr val="bg1"/>
                </a:solidFill>
                <a:latin typeface="Century Gothic" panose="020B0502020202020204" pitchFamily="34" charset="0"/>
              </a:rPr>
              <a:t>Can you </a:t>
            </a:r>
            <a:r>
              <a:rPr lang="en-US" altLang="en-US" sz="1200" u="sng">
                <a:solidFill>
                  <a:schemeClr val="bg1"/>
                </a:solidFill>
                <a:latin typeface="Century Gothic" panose="020B0502020202020204" pitchFamily="34" charset="0"/>
              </a:rPr>
              <a:t>recommend speakers</a:t>
            </a:r>
            <a:r>
              <a:rPr lang="en-US" altLang="en-US" sz="1200">
                <a:solidFill>
                  <a:schemeClr val="bg1"/>
                </a:solidFill>
                <a:latin typeface="Century Gothic" panose="020B0502020202020204" pitchFamily="34" charset="0"/>
              </a:rPr>
              <a:t> for our Washington fly in?</a:t>
            </a:r>
          </a:p>
          <a:p>
            <a:pPr marL="342900" lvl="0" indent="-342900" algn="l" eaLnBrk="0" fontAlgn="base" hangingPunct="0">
              <a:lnSpc>
                <a:spcPct val="100000"/>
              </a:lnSpc>
              <a:spcBef>
                <a:spcPct val="20000"/>
              </a:spcBef>
              <a:spcAft>
                <a:spcPct val="0"/>
              </a:spcAft>
              <a:buFont typeface="Arial" panose="020B0604020202020204" pitchFamily="34" charset="0"/>
              <a:buChar char="•"/>
            </a:pPr>
            <a:r>
              <a:rPr lang="en-US" altLang="en-US" sz="1200">
                <a:solidFill>
                  <a:schemeClr val="bg1"/>
                </a:solidFill>
                <a:latin typeface="Century Gothic" panose="020B0502020202020204" pitchFamily="34" charset="0"/>
              </a:rPr>
              <a:t>How can I optimize and effectively report on our </a:t>
            </a:r>
            <a:r>
              <a:rPr lang="en-US" altLang="en-US" sz="1200" u="sng">
                <a:solidFill>
                  <a:schemeClr val="bg1"/>
                </a:solidFill>
                <a:latin typeface="Century Gothic" panose="020B0502020202020204" pitchFamily="34" charset="0"/>
              </a:rPr>
              <a:t>digital advocacy efforts</a:t>
            </a:r>
            <a:r>
              <a:rPr lang="en-US" altLang="en-US" sz="1200">
                <a:solidFill>
                  <a:schemeClr val="bg1"/>
                </a:solidFill>
                <a:latin typeface="Century Gothic" panose="020B0502020202020204" pitchFamily="34" charset="0"/>
              </a:rPr>
              <a:t>?</a:t>
            </a:r>
          </a:p>
          <a:p>
            <a:endParaRPr lang="en-US"/>
          </a:p>
        </p:txBody>
      </p:sp>
      <p:sp>
        <p:nvSpPr>
          <p:cNvPr id="4" name="Slide Number Placeholder 3"/>
          <p:cNvSpPr>
            <a:spLocks noGrp="1"/>
          </p:cNvSpPr>
          <p:nvPr>
            <p:ph type="sldNum" sz="quarter" idx="5"/>
          </p:nvPr>
        </p:nvSpPr>
        <p:spPr/>
        <p:txBody>
          <a:bodyPr/>
          <a:lstStyle/>
          <a:p>
            <a:fld id="{5F6E952D-596F-3C4D-9827-F2870556C898}" type="slidenum">
              <a:rPr lang="en-US" smtClean="0"/>
              <a:t>18</a:t>
            </a:fld>
            <a:endParaRPr lang="en-US"/>
          </a:p>
        </p:txBody>
      </p:sp>
    </p:spTree>
    <p:extLst>
      <p:ext uri="{BB962C8B-B14F-4D97-AF65-F5344CB8AC3E}">
        <p14:creationId xmlns:p14="http://schemas.microsoft.com/office/powerpoint/2010/main" val="1567135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a:lnSpc>
                <a:spcPct val="100000"/>
              </a:lnSpc>
              <a:spcBef>
                <a:spcPts val="600"/>
              </a:spcBef>
              <a:spcAft>
                <a:spcPts val="600"/>
              </a:spcAft>
              <a:buFont typeface="Arial" charset="0"/>
              <a:buChar char="•"/>
            </a:pPr>
            <a:r>
              <a:rPr lang="en-US" sz="1200">
                <a:solidFill>
                  <a:schemeClr val="bg1"/>
                </a:solidFill>
                <a:latin typeface="Century Gothic" panose="020B0502020202020204" pitchFamily="34" charset="0"/>
                <a:ea typeface="Century Gothic" charset="0"/>
                <a:cs typeface="Century Gothic" charset="0"/>
              </a:rPr>
              <a:t>Corporate Public Affairs </a:t>
            </a:r>
            <a:r>
              <a:rPr lang="en-US" sz="1200" u="sng">
                <a:solidFill>
                  <a:schemeClr val="bg1"/>
                </a:solidFill>
                <a:latin typeface="Century Gothic" panose="020B0502020202020204" pitchFamily="34" charset="0"/>
                <a:ea typeface="Century Gothic" charset="0"/>
                <a:cs typeface="Century Gothic" charset="0"/>
              </a:rPr>
              <a:t>Best Practices</a:t>
            </a:r>
          </a:p>
          <a:p>
            <a:pPr marL="285750" indent="-285750" algn="l">
              <a:lnSpc>
                <a:spcPct val="100000"/>
              </a:lnSpc>
              <a:spcBef>
                <a:spcPts val="600"/>
              </a:spcBef>
              <a:spcAft>
                <a:spcPts val="600"/>
              </a:spcAft>
              <a:buFont typeface="Arial" charset="0"/>
              <a:buChar char="•"/>
            </a:pPr>
            <a:r>
              <a:rPr lang="en-US" sz="1200">
                <a:solidFill>
                  <a:schemeClr val="bg1"/>
                </a:solidFill>
                <a:latin typeface="Century Gothic" panose="020B0502020202020204" pitchFamily="34" charset="0"/>
                <a:ea typeface="Century Gothic" charset="0"/>
                <a:cs typeface="Century Gothic" charset="0"/>
              </a:rPr>
              <a:t>Effectively Using </a:t>
            </a:r>
            <a:r>
              <a:rPr lang="en-US" sz="1200" u="sng">
                <a:solidFill>
                  <a:schemeClr val="bg1"/>
                </a:solidFill>
                <a:latin typeface="Century Gothic" panose="020B0502020202020204" pitchFamily="34" charset="0"/>
                <a:ea typeface="Century Gothic" charset="0"/>
                <a:cs typeface="Century Gothic" charset="0"/>
              </a:rPr>
              <a:t>Social Media </a:t>
            </a:r>
            <a:r>
              <a:rPr lang="en-US" sz="1200">
                <a:solidFill>
                  <a:schemeClr val="bg1"/>
                </a:solidFill>
                <a:latin typeface="Century Gothic" panose="020B0502020202020204" pitchFamily="34" charset="0"/>
                <a:ea typeface="Century Gothic" charset="0"/>
                <a:cs typeface="Century Gothic" charset="0"/>
              </a:rPr>
              <a:t>for Public Affairs</a:t>
            </a:r>
          </a:p>
          <a:p>
            <a:pPr marL="285750" indent="-285750" algn="l">
              <a:lnSpc>
                <a:spcPct val="100000"/>
              </a:lnSpc>
              <a:spcBef>
                <a:spcPts val="600"/>
              </a:spcBef>
              <a:spcAft>
                <a:spcPts val="600"/>
              </a:spcAft>
              <a:buFont typeface="Arial" charset="0"/>
              <a:buChar char="•"/>
            </a:pPr>
            <a:r>
              <a:rPr lang="en-US" sz="1200">
                <a:solidFill>
                  <a:schemeClr val="bg1"/>
                </a:solidFill>
                <a:latin typeface="Century Gothic" panose="020B0502020202020204" pitchFamily="34" charset="0"/>
                <a:ea typeface="Century Gothic" charset="0"/>
                <a:cs typeface="Century Gothic" charset="0"/>
              </a:rPr>
              <a:t>Public Affairs and </a:t>
            </a:r>
            <a:r>
              <a:rPr lang="en-US" sz="1200" u="sng">
                <a:solidFill>
                  <a:schemeClr val="bg1"/>
                </a:solidFill>
                <a:latin typeface="Century Gothic" panose="020B0502020202020204" pitchFamily="34" charset="0"/>
                <a:ea typeface="Century Gothic" charset="0"/>
                <a:cs typeface="Century Gothic" charset="0"/>
              </a:rPr>
              <a:t>Corporate Citizenship</a:t>
            </a:r>
            <a:r>
              <a:rPr lang="en-US" sz="1200">
                <a:solidFill>
                  <a:schemeClr val="bg1"/>
                </a:solidFill>
                <a:latin typeface="Century Gothic" panose="020B0502020202020204" pitchFamily="34" charset="0"/>
                <a:ea typeface="Century Gothic" charset="0"/>
                <a:cs typeface="Century Gothic" charset="0"/>
              </a:rPr>
              <a:t>: Finding Common Ground</a:t>
            </a:r>
          </a:p>
          <a:p>
            <a:pPr marL="285750" indent="-285750" algn="l">
              <a:lnSpc>
                <a:spcPct val="100000"/>
              </a:lnSpc>
              <a:spcBef>
                <a:spcPts val="600"/>
              </a:spcBef>
              <a:spcAft>
                <a:spcPts val="600"/>
              </a:spcAft>
              <a:buFont typeface="Arial" charset="0"/>
              <a:buChar char="•"/>
            </a:pPr>
            <a:r>
              <a:rPr lang="en-US" sz="1200">
                <a:solidFill>
                  <a:schemeClr val="bg1"/>
                </a:solidFill>
                <a:latin typeface="Century Gothic" panose="020B0502020202020204" pitchFamily="34" charset="0"/>
                <a:ea typeface="Century Gothic" charset="0"/>
                <a:cs typeface="Century Gothic" charset="0"/>
              </a:rPr>
              <a:t>Best Practices in </a:t>
            </a:r>
            <a:r>
              <a:rPr lang="en-US" sz="1200" u="sng">
                <a:solidFill>
                  <a:schemeClr val="bg1"/>
                </a:solidFill>
                <a:latin typeface="Century Gothic" panose="020B0502020202020204" pitchFamily="34" charset="0"/>
                <a:ea typeface="Century Gothic" charset="0"/>
                <a:cs typeface="Century Gothic" charset="0"/>
              </a:rPr>
              <a:t>PAC Fundraising </a:t>
            </a:r>
            <a:r>
              <a:rPr lang="en-US" sz="1200">
                <a:solidFill>
                  <a:schemeClr val="bg1"/>
                </a:solidFill>
                <a:latin typeface="Century Gothic" panose="020B0502020202020204" pitchFamily="34" charset="0"/>
                <a:ea typeface="Century Gothic" charset="0"/>
                <a:cs typeface="Century Gothic" charset="0"/>
              </a:rPr>
              <a:t>and Communications</a:t>
            </a:r>
          </a:p>
          <a:p>
            <a:pPr marL="285750" indent="-285750" algn="l">
              <a:lnSpc>
                <a:spcPct val="100000"/>
              </a:lnSpc>
              <a:spcBef>
                <a:spcPts val="600"/>
              </a:spcBef>
              <a:spcAft>
                <a:spcPts val="600"/>
              </a:spcAft>
              <a:buFont typeface="Arial" charset="0"/>
              <a:buChar char="•"/>
            </a:pPr>
            <a:r>
              <a:rPr lang="en-US" sz="1200">
                <a:solidFill>
                  <a:schemeClr val="bg1"/>
                </a:solidFill>
                <a:latin typeface="Century Gothic" panose="020B0502020202020204" pitchFamily="34" charset="0"/>
                <a:ea typeface="Century Gothic" charset="0"/>
                <a:cs typeface="Century Gothic" charset="0"/>
              </a:rPr>
              <a:t>The Five Pillars of </a:t>
            </a:r>
            <a:r>
              <a:rPr lang="en-US" sz="1200" u="sng">
                <a:solidFill>
                  <a:schemeClr val="bg1"/>
                </a:solidFill>
                <a:latin typeface="Century Gothic" panose="020B0502020202020204" pitchFamily="34" charset="0"/>
                <a:ea typeface="Century Gothic" charset="0"/>
                <a:cs typeface="Century Gothic" charset="0"/>
              </a:rPr>
              <a:t>Grassroots</a:t>
            </a:r>
          </a:p>
          <a:p>
            <a:pPr marL="285750" indent="-285750" algn="l">
              <a:lnSpc>
                <a:spcPct val="100000"/>
              </a:lnSpc>
              <a:spcBef>
                <a:spcPts val="600"/>
              </a:spcBef>
              <a:spcAft>
                <a:spcPts val="600"/>
              </a:spcAft>
              <a:buFont typeface="Arial" charset="0"/>
              <a:buChar char="•"/>
            </a:pPr>
            <a:r>
              <a:rPr lang="en-US" sz="1200">
                <a:solidFill>
                  <a:schemeClr val="bg1"/>
                </a:solidFill>
                <a:latin typeface="Century Gothic" panose="020B0502020202020204" pitchFamily="34" charset="0"/>
                <a:ea typeface="Century Gothic" charset="0"/>
                <a:cs typeface="Century Gothic" charset="0"/>
              </a:rPr>
              <a:t>Considerations for </a:t>
            </a:r>
            <a:r>
              <a:rPr lang="en-US" sz="1200" u="sng">
                <a:solidFill>
                  <a:schemeClr val="bg1"/>
                </a:solidFill>
                <a:latin typeface="Century Gothic" panose="020B0502020202020204" pitchFamily="34" charset="0"/>
                <a:ea typeface="Century Gothic" charset="0"/>
                <a:cs typeface="Century Gothic" charset="0"/>
              </a:rPr>
              <a:t>Staffing a Global Function</a:t>
            </a:r>
          </a:p>
          <a:p>
            <a:pPr marL="285750" indent="-285750" algn="l">
              <a:lnSpc>
                <a:spcPct val="100000"/>
              </a:lnSpc>
              <a:spcBef>
                <a:spcPts val="600"/>
              </a:spcBef>
              <a:spcAft>
                <a:spcPts val="600"/>
              </a:spcAft>
              <a:buFont typeface="Arial" charset="0"/>
              <a:buChar char="•"/>
            </a:pPr>
            <a:r>
              <a:rPr lang="en-US" sz="1200" u="sng">
                <a:solidFill>
                  <a:schemeClr val="bg1"/>
                </a:solidFill>
                <a:latin typeface="Century Gothic" panose="020B0502020202020204" pitchFamily="34" charset="0"/>
                <a:ea typeface="Century Gothic" charset="0"/>
                <a:cs typeface="Century Gothic" charset="0"/>
              </a:rPr>
              <a:t>Strategic Planning </a:t>
            </a:r>
            <a:r>
              <a:rPr lang="en-US" sz="1200">
                <a:solidFill>
                  <a:schemeClr val="bg1"/>
                </a:solidFill>
                <a:latin typeface="Century Gothic" panose="020B0502020202020204" pitchFamily="34" charset="0"/>
                <a:ea typeface="Century Gothic" charset="0"/>
                <a:cs typeface="Century Gothic" charset="0"/>
              </a:rPr>
              <a:t>for a Public Affairs Team</a:t>
            </a:r>
          </a:p>
          <a:p>
            <a:endParaRPr lang="en-US"/>
          </a:p>
        </p:txBody>
      </p:sp>
      <p:sp>
        <p:nvSpPr>
          <p:cNvPr id="4" name="Slide Number Placeholder 3"/>
          <p:cNvSpPr>
            <a:spLocks noGrp="1"/>
          </p:cNvSpPr>
          <p:nvPr>
            <p:ph type="sldNum" sz="quarter" idx="5"/>
          </p:nvPr>
        </p:nvSpPr>
        <p:spPr/>
        <p:txBody>
          <a:bodyPr/>
          <a:lstStyle/>
          <a:p>
            <a:fld id="{5F6E952D-596F-3C4D-9827-F2870556C898}" type="slidenum">
              <a:rPr lang="en-US" smtClean="0"/>
              <a:t>19</a:t>
            </a:fld>
            <a:endParaRPr lang="en-US"/>
          </a:p>
        </p:txBody>
      </p:sp>
    </p:spTree>
    <p:extLst>
      <p:ext uri="{BB962C8B-B14F-4D97-AF65-F5344CB8AC3E}">
        <p14:creationId xmlns:p14="http://schemas.microsoft.com/office/powerpoint/2010/main" val="1678283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The Public Affairs Council in partnership with Nathan Gonzales, editor and publisher of Inside Elections, is excited to share with you slide decks of Nathan’s election analyses. Updated quarterly, the slides will analyze changes and trends in the political environment to help you develop strategy and navigate your organization’s political involvement. As a member, you can incorporate these exclusive slides and insights into your presentations and projects.</a:t>
            </a:r>
            <a:endParaRPr lang="en-US"/>
          </a:p>
        </p:txBody>
      </p:sp>
      <p:sp>
        <p:nvSpPr>
          <p:cNvPr id="4" name="Slide Number Placeholder 3"/>
          <p:cNvSpPr>
            <a:spLocks noGrp="1"/>
          </p:cNvSpPr>
          <p:nvPr>
            <p:ph type="sldNum" sz="quarter" idx="10"/>
          </p:nvPr>
        </p:nvSpPr>
        <p:spPr/>
        <p:txBody>
          <a:bodyPr/>
          <a:lstStyle/>
          <a:p>
            <a:fld id="{5F6E952D-596F-3C4D-9827-F2870556C898}" type="slidenum">
              <a:rPr lang="en-US" smtClean="0"/>
              <a:t>21</a:t>
            </a:fld>
            <a:endParaRPr lang="en-US"/>
          </a:p>
        </p:txBody>
      </p:sp>
    </p:spTree>
    <p:extLst>
      <p:ext uri="{BB962C8B-B14F-4D97-AF65-F5344CB8AC3E}">
        <p14:creationId xmlns:p14="http://schemas.microsoft.com/office/powerpoint/2010/main" val="51309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4B5571E-BB54-2440-9BAF-D129DB5648E7}" type="datetimeFigureOut">
              <a:rPr lang="en-US" smtClean="0"/>
              <a:t>8/30/2021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4BE947-9094-D346-A4FF-3F14CBB70DB2}" type="slidenum">
              <a:rPr lang="en-US" smtClean="0"/>
              <a:t>‹#›</a:t>
            </a:fld>
            <a:endParaRPr lang="en-US"/>
          </a:p>
        </p:txBody>
      </p:sp>
    </p:spTree>
    <p:extLst>
      <p:ext uri="{BB962C8B-B14F-4D97-AF65-F5344CB8AC3E}">
        <p14:creationId xmlns:p14="http://schemas.microsoft.com/office/powerpoint/2010/main" val="569594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B5571E-BB54-2440-9BAF-D129DB5648E7}" type="datetimeFigureOut">
              <a:rPr lang="en-US" smtClean="0"/>
              <a:t>8/30/2021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4BE947-9094-D346-A4FF-3F14CBB70DB2}" type="slidenum">
              <a:rPr lang="en-US" smtClean="0"/>
              <a:t>‹#›</a:t>
            </a:fld>
            <a:endParaRPr lang="en-US"/>
          </a:p>
        </p:txBody>
      </p:sp>
    </p:spTree>
    <p:extLst>
      <p:ext uri="{BB962C8B-B14F-4D97-AF65-F5344CB8AC3E}">
        <p14:creationId xmlns:p14="http://schemas.microsoft.com/office/powerpoint/2010/main" val="1478337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B5571E-BB54-2440-9BAF-D129DB5648E7}" type="datetimeFigureOut">
              <a:rPr lang="en-US" smtClean="0"/>
              <a:t>8/30/2021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4BE947-9094-D346-A4FF-3F14CBB70DB2}" type="slidenum">
              <a:rPr lang="en-US" smtClean="0"/>
              <a:t>‹#›</a:t>
            </a:fld>
            <a:endParaRPr lang="en-US"/>
          </a:p>
        </p:txBody>
      </p:sp>
    </p:spTree>
    <p:extLst>
      <p:ext uri="{BB962C8B-B14F-4D97-AF65-F5344CB8AC3E}">
        <p14:creationId xmlns:p14="http://schemas.microsoft.com/office/powerpoint/2010/main" val="32936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B5571E-BB54-2440-9BAF-D129DB5648E7}" type="datetimeFigureOut">
              <a:rPr lang="en-US" smtClean="0"/>
              <a:t>8/30/2021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4BE947-9094-D346-A4FF-3F14CBB70DB2}" type="slidenum">
              <a:rPr lang="en-US" smtClean="0"/>
              <a:t>‹#›</a:t>
            </a:fld>
            <a:endParaRPr lang="en-US"/>
          </a:p>
        </p:txBody>
      </p:sp>
    </p:spTree>
    <p:extLst>
      <p:ext uri="{BB962C8B-B14F-4D97-AF65-F5344CB8AC3E}">
        <p14:creationId xmlns:p14="http://schemas.microsoft.com/office/powerpoint/2010/main" val="1833121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B5571E-BB54-2440-9BAF-D129DB5648E7}" type="datetimeFigureOut">
              <a:rPr lang="en-US" smtClean="0"/>
              <a:t>8/30/2021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4BE947-9094-D346-A4FF-3F14CBB70DB2}" type="slidenum">
              <a:rPr lang="en-US" smtClean="0"/>
              <a:t>‹#›</a:t>
            </a:fld>
            <a:endParaRPr lang="en-US"/>
          </a:p>
        </p:txBody>
      </p:sp>
    </p:spTree>
    <p:extLst>
      <p:ext uri="{BB962C8B-B14F-4D97-AF65-F5344CB8AC3E}">
        <p14:creationId xmlns:p14="http://schemas.microsoft.com/office/powerpoint/2010/main" val="1472566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4B5571E-BB54-2440-9BAF-D129DB5648E7}" type="datetimeFigureOut">
              <a:rPr lang="en-US" smtClean="0"/>
              <a:t>8/30/2021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4BE947-9094-D346-A4FF-3F14CBB70DB2}" type="slidenum">
              <a:rPr lang="en-US" smtClean="0"/>
              <a:t>‹#›</a:t>
            </a:fld>
            <a:endParaRPr lang="en-US"/>
          </a:p>
        </p:txBody>
      </p:sp>
    </p:spTree>
    <p:extLst>
      <p:ext uri="{BB962C8B-B14F-4D97-AF65-F5344CB8AC3E}">
        <p14:creationId xmlns:p14="http://schemas.microsoft.com/office/powerpoint/2010/main" val="1825348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4B5571E-BB54-2440-9BAF-D129DB5648E7}" type="datetimeFigureOut">
              <a:rPr lang="en-US" smtClean="0"/>
              <a:t>8/30/2021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4BE947-9094-D346-A4FF-3F14CBB70DB2}" type="slidenum">
              <a:rPr lang="en-US" smtClean="0"/>
              <a:t>‹#›</a:t>
            </a:fld>
            <a:endParaRPr lang="en-US"/>
          </a:p>
        </p:txBody>
      </p:sp>
    </p:spTree>
    <p:extLst>
      <p:ext uri="{BB962C8B-B14F-4D97-AF65-F5344CB8AC3E}">
        <p14:creationId xmlns:p14="http://schemas.microsoft.com/office/powerpoint/2010/main" val="1829905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4B5571E-BB54-2440-9BAF-D129DB5648E7}" type="datetimeFigureOut">
              <a:rPr lang="en-US" smtClean="0"/>
              <a:t>8/30/2021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4BE947-9094-D346-A4FF-3F14CBB70DB2}" type="slidenum">
              <a:rPr lang="en-US" smtClean="0"/>
              <a:t>‹#›</a:t>
            </a:fld>
            <a:endParaRPr lang="en-US"/>
          </a:p>
        </p:txBody>
      </p:sp>
    </p:spTree>
    <p:extLst>
      <p:ext uri="{BB962C8B-B14F-4D97-AF65-F5344CB8AC3E}">
        <p14:creationId xmlns:p14="http://schemas.microsoft.com/office/powerpoint/2010/main" val="1102648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B5571E-BB54-2440-9BAF-D129DB5648E7}" type="datetimeFigureOut">
              <a:rPr lang="en-US" smtClean="0"/>
              <a:t>8/30/2021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4BE947-9094-D346-A4FF-3F14CBB70DB2}" type="slidenum">
              <a:rPr lang="en-US" smtClean="0"/>
              <a:t>‹#›</a:t>
            </a:fld>
            <a:endParaRPr lang="en-US"/>
          </a:p>
        </p:txBody>
      </p:sp>
    </p:spTree>
    <p:extLst>
      <p:ext uri="{BB962C8B-B14F-4D97-AF65-F5344CB8AC3E}">
        <p14:creationId xmlns:p14="http://schemas.microsoft.com/office/powerpoint/2010/main" val="1571991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4B5571E-BB54-2440-9BAF-D129DB5648E7}" type="datetimeFigureOut">
              <a:rPr lang="en-US" smtClean="0"/>
              <a:t>8/30/2021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4BE947-9094-D346-A4FF-3F14CBB70DB2}" type="slidenum">
              <a:rPr lang="en-US" smtClean="0"/>
              <a:t>‹#›</a:t>
            </a:fld>
            <a:endParaRPr lang="en-US"/>
          </a:p>
        </p:txBody>
      </p:sp>
    </p:spTree>
    <p:extLst>
      <p:ext uri="{BB962C8B-B14F-4D97-AF65-F5344CB8AC3E}">
        <p14:creationId xmlns:p14="http://schemas.microsoft.com/office/powerpoint/2010/main" val="2116844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4B5571E-BB54-2440-9BAF-D129DB5648E7}" type="datetimeFigureOut">
              <a:rPr lang="en-US" smtClean="0"/>
              <a:t>8/30/2021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4BE947-9094-D346-A4FF-3F14CBB70DB2}" type="slidenum">
              <a:rPr lang="en-US" smtClean="0"/>
              <a:t>‹#›</a:t>
            </a:fld>
            <a:endParaRPr lang="en-US"/>
          </a:p>
        </p:txBody>
      </p:sp>
    </p:spTree>
    <p:extLst>
      <p:ext uri="{BB962C8B-B14F-4D97-AF65-F5344CB8AC3E}">
        <p14:creationId xmlns:p14="http://schemas.microsoft.com/office/powerpoint/2010/main" val="444099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B5571E-BB54-2440-9BAF-D129DB5648E7}" type="datetimeFigureOut">
              <a:rPr lang="en-US" smtClean="0"/>
              <a:t>8/30/2021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4BE947-9094-D346-A4FF-3F14CBB70DB2}" type="slidenum">
              <a:rPr lang="en-US" smtClean="0"/>
              <a:t>‹#›</a:t>
            </a:fld>
            <a:endParaRPr lang="en-US"/>
          </a:p>
        </p:txBody>
      </p:sp>
    </p:spTree>
    <p:extLst>
      <p:ext uri="{BB962C8B-B14F-4D97-AF65-F5344CB8AC3E}">
        <p14:creationId xmlns:p14="http://schemas.microsoft.com/office/powerpoint/2010/main" val="10508404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9.png"/><Relationship Id="rId1" Type="http://schemas.openxmlformats.org/officeDocument/2006/relationships/slideLayout" Target="../slideLayouts/slideLayout1.xml"/><Relationship Id="rId5" Type="http://schemas.openxmlformats.org/officeDocument/2006/relationships/image" Target="../media/image21.emf"/><Relationship Id="rId4" Type="http://schemas.openxmlformats.org/officeDocument/2006/relationships/image" Target="../media/image3.emf"/></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image" Target="../media/image46.jpeg"/><Relationship Id="rId11" Type="http://schemas.openxmlformats.org/officeDocument/2006/relationships/comments" Target="../comments/comment3.xml"/><Relationship Id="rId5" Type="http://schemas.openxmlformats.org/officeDocument/2006/relationships/image" Target="../media/image45.jpeg"/><Relationship Id="rId10" Type="http://schemas.openxmlformats.org/officeDocument/2006/relationships/image" Target="../media/image50.png"/><Relationship Id="rId4" Type="http://schemas.openxmlformats.org/officeDocument/2006/relationships/image" Target="../media/image44.jpeg"/><Relationship Id="rId9" Type="http://schemas.openxmlformats.org/officeDocument/2006/relationships/image" Target="../media/image49.png"/></Relationships>
</file>

<file path=ppt/slides/_rels/slide1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1.emf"/></Relationships>
</file>

<file path=ppt/slides/_rels/slide1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1.emf"/></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6.jpeg"/><Relationship Id="rId7" Type="http://schemas.openxmlformats.org/officeDocument/2006/relationships/comments" Target="../comments/comment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jpeg"/><Relationship Id="rId4" Type="http://schemas.openxmlformats.org/officeDocument/2006/relationships/image" Target="../media/image3.emf"/></Relationships>
</file>

<file path=ppt/slides/_rels/slide2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comments" Target="../comments/comment5.xml"/><Relationship Id="rId5" Type="http://schemas.openxmlformats.org/officeDocument/2006/relationships/image" Target="../media/image61.png"/><Relationship Id="rId4" Type="http://schemas.openxmlformats.org/officeDocument/2006/relationships/image" Target="../media/image60.jpeg"/></Relationships>
</file>

<file path=ppt/slides/_rels/slide2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21.emf"/><Relationship Id="rId1" Type="http://schemas.openxmlformats.org/officeDocument/2006/relationships/slideLayout" Target="../slideLayouts/slideLayout1.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jpeg"/></Relationships>
</file>

<file path=ppt/slides/_rels/slide2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6.png"/><Relationship Id="rId1" Type="http://schemas.openxmlformats.org/officeDocument/2006/relationships/slideLayout" Target="../slideLayouts/slideLayout1.xml"/><Relationship Id="rId5" Type="http://schemas.openxmlformats.org/officeDocument/2006/relationships/image" Target="../media/image68.png"/><Relationship Id="rId4" Type="http://schemas.openxmlformats.org/officeDocument/2006/relationships/image" Target="../media/image67.png"/></Relationships>
</file>

<file path=ppt/slides/_rels/slide25.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70.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7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comments" Target="../comments/comment6.xml"/><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2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comments" Target="../comments/comment7.xml"/><Relationship Id="rId5" Type="http://schemas.openxmlformats.org/officeDocument/2006/relationships/image" Target="../media/image79.jpeg"/><Relationship Id="rId4" Type="http://schemas.openxmlformats.org/officeDocument/2006/relationships/image" Target="../media/image78.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30.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comments" Target="../comments/comment8.xml"/><Relationship Id="rId2" Type="http://schemas.openxmlformats.org/officeDocument/2006/relationships/image" Target="../media/image80.png"/><Relationship Id="rId1" Type="http://schemas.openxmlformats.org/officeDocument/2006/relationships/slideLayout" Target="../slideLayouts/slideLayout1.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3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comments" Target="../comments/comment9.xml"/><Relationship Id="rId5" Type="http://schemas.openxmlformats.org/officeDocument/2006/relationships/image" Target="../media/image31.png"/><Relationship Id="rId4" Type="http://schemas.openxmlformats.org/officeDocument/2006/relationships/image" Target="../media/image30.emf"/></Relationships>
</file>

<file path=ppt/slides/_rels/slide32.xml.rels><?xml version="1.0" encoding="UTF-8" standalone="yes"?>
<Relationships xmlns="http://schemas.openxmlformats.org/package/2006/relationships"><Relationship Id="rId3" Type="http://schemas.openxmlformats.org/officeDocument/2006/relationships/hyperlink" Target="mailto:shelsing@pac.org" TargetMode="External"/><Relationship Id="rId7" Type="http://schemas.openxmlformats.org/officeDocument/2006/relationships/image" Target="../media/image85.jpeg"/><Relationship Id="rId2"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image" Target="../media/image84.jpeg"/><Relationship Id="rId5" Type="http://schemas.openxmlformats.org/officeDocument/2006/relationships/hyperlink" Target="mailto:ewallace@pac.org" TargetMode="External"/><Relationship Id="rId4" Type="http://schemas.openxmlformats.org/officeDocument/2006/relationships/hyperlink" Target="mailto:eharris@pac.org"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jpe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image" Target="../media/image3.emf"/><Relationship Id="rId16"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1.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emf"/><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5.png"/><Relationship Id="rId1" Type="http://schemas.openxmlformats.org/officeDocument/2006/relationships/slideLayout" Target="../slideLayouts/slideLayout6.xml"/><Relationship Id="rId4" Type="http://schemas.openxmlformats.org/officeDocument/2006/relationships/comments" Target="../comments/comment2.xml"/></Relationships>
</file>

<file path=ppt/slides/_rels/slide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jpeg"/><Relationship Id="rId7" Type="http://schemas.openxmlformats.org/officeDocument/2006/relationships/image" Target="../media/image30.emf"/><Relationship Id="rId2"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image" Target="../media/image29.emf"/><Relationship Id="rId5" Type="http://schemas.openxmlformats.org/officeDocument/2006/relationships/image" Target="../media/image28.jpeg"/><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1" cy="6858000"/>
          </a:xfrm>
          <a:prstGeom prst="rect">
            <a:avLst/>
          </a:prstGeom>
        </p:spPr>
      </p:pic>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27122" y="2114321"/>
            <a:ext cx="5105869" cy="1398184"/>
          </a:xfrm>
          <a:prstGeom prst="rect">
            <a:avLst/>
          </a:prstGeom>
        </p:spPr>
      </p:pic>
      <p:cxnSp>
        <p:nvCxnSpPr>
          <p:cNvPr id="12" name="Straight Connector 11"/>
          <p:cNvCxnSpPr>
            <a:cxnSpLocks/>
          </p:cNvCxnSpPr>
          <p:nvPr/>
        </p:nvCxnSpPr>
        <p:spPr>
          <a:xfrm>
            <a:off x="1406013" y="2114321"/>
            <a:ext cx="0" cy="3341977"/>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9653603" y="510697"/>
            <a:ext cx="1923925" cy="369332"/>
          </a:xfrm>
          <a:prstGeom prst="rect">
            <a:avLst/>
          </a:prstGeom>
        </p:spPr>
        <p:txBody>
          <a:bodyPr wrap="none">
            <a:spAutoFit/>
          </a:bodyPr>
          <a:lstStyle/>
          <a:p>
            <a:pPr algn="r"/>
            <a:r>
              <a:rPr lang="en-US" altLang="en-US">
                <a:solidFill>
                  <a:schemeClr val="bg1"/>
                </a:solidFill>
                <a:latin typeface="Century Gothic" charset="0"/>
                <a:ea typeface="Century Gothic" charset="0"/>
                <a:cs typeface="Century Gothic" charset="0"/>
              </a:rPr>
              <a:t>August 24, 2021</a:t>
            </a:r>
            <a:endParaRPr lang="en-US">
              <a:latin typeface="Century Gothic" charset="0"/>
              <a:ea typeface="Century Gothic" charset="0"/>
              <a:cs typeface="Century Gothic" charset="0"/>
            </a:endParaRPr>
          </a:p>
        </p:txBody>
      </p:sp>
      <p:sp>
        <p:nvSpPr>
          <p:cNvPr id="7" name="Title 1">
            <a:extLst>
              <a:ext uri="{FF2B5EF4-FFF2-40B4-BE49-F238E27FC236}">
                <a16:creationId xmlns:a16="http://schemas.microsoft.com/office/drawing/2014/main" id="{5A99E061-8D08-C64A-97D6-804A179D79AF}"/>
              </a:ext>
            </a:extLst>
          </p:cNvPr>
          <p:cNvSpPr txBox="1">
            <a:spLocks/>
          </p:cNvSpPr>
          <p:nvPr/>
        </p:nvSpPr>
        <p:spPr>
          <a:xfrm>
            <a:off x="1881604" y="4208412"/>
            <a:ext cx="9604900" cy="1443154"/>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spcBef>
                <a:spcPts val="0"/>
              </a:spcBef>
            </a:pPr>
            <a:r>
              <a:rPr lang="en-US" sz="3600" b="1" spc="20">
                <a:solidFill>
                  <a:schemeClr val="bg1"/>
                </a:solidFill>
                <a:latin typeface="Century Gothic" charset="0"/>
                <a:ea typeface="Century Gothic" charset="0"/>
                <a:cs typeface="Century Gothic" charset="0"/>
              </a:rPr>
              <a:t>Membership Orientation</a:t>
            </a:r>
          </a:p>
        </p:txBody>
      </p:sp>
    </p:spTree>
    <p:extLst>
      <p:ext uri="{BB962C8B-B14F-4D97-AF65-F5344CB8AC3E}">
        <p14:creationId xmlns:p14="http://schemas.microsoft.com/office/powerpoint/2010/main" val="152743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302217" y="1760472"/>
            <a:ext cx="8050273" cy="3108543"/>
          </a:xfrm>
          <a:prstGeom prst="rect">
            <a:avLst/>
          </a:prstGeom>
        </p:spPr>
        <p:txBody>
          <a:bodyPr wrap="square">
            <a:spAutoFit/>
          </a:bodyPr>
          <a:lstStyle/>
          <a:p>
            <a:pPr marL="457200" indent="-457200">
              <a:spcBef>
                <a:spcPts val="600"/>
              </a:spcBef>
              <a:spcAft>
                <a:spcPts val="600"/>
              </a:spcAft>
              <a:buFont typeface="Arial" panose="020B0604020202020204" pitchFamily="34" charset="0"/>
              <a:buChar char="•"/>
            </a:pPr>
            <a:r>
              <a:rPr lang="en-US" altLang="en-US" sz="2600" u="sng">
                <a:solidFill>
                  <a:srgbClr val="44546A"/>
                </a:solidFill>
                <a:latin typeface="Century Gothic" panose="020B0502020202020204" pitchFamily="34" charset="0"/>
              </a:rPr>
              <a:t>Peer-to-peer</a:t>
            </a:r>
            <a:r>
              <a:rPr lang="en-US" altLang="en-US" sz="2600">
                <a:solidFill>
                  <a:srgbClr val="44546A"/>
                </a:solidFill>
                <a:latin typeface="Century Gothic" panose="020B0502020202020204" pitchFamily="34" charset="0"/>
              </a:rPr>
              <a:t> learning</a:t>
            </a:r>
          </a:p>
          <a:p>
            <a:pPr marL="457200" indent="-457200">
              <a:spcBef>
                <a:spcPts val="600"/>
              </a:spcBef>
              <a:spcAft>
                <a:spcPts val="600"/>
              </a:spcAft>
              <a:buFont typeface="Arial" panose="020B0604020202020204" pitchFamily="34" charset="0"/>
              <a:buChar char="•"/>
            </a:pPr>
            <a:r>
              <a:rPr lang="en-US" altLang="en-US" sz="2600">
                <a:solidFill>
                  <a:srgbClr val="44546A"/>
                </a:solidFill>
                <a:latin typeface="Century Gothic" panose="020B0502020202020204" pitchFamily="34" charset="0"/>
              </a:rPr>
              <a:t>Unparalleled </a:t>
            </a:r>
            <a:r>
              <a:rPr lang="en-US" altLang="en-US" sz="2600" u="sng">
                <a:solidFill>
                  <a:srgbClr val="44546A"/>
                </a:solidFill>
                <a:latin typeface="Century Gothic" panose="020B0502020202020204" pitchFamily="34" charset="0"/>
              </a:rPr>
              <a:t>networking</a:t>
            </a:r>
            <a:r>
              <a:rPr lang="en-US" altLang="en-US" sz="2600">
                <a:solidFill>
                  <a:srgbClr val="44546A"/>
                </a:solidFill>
                <a:latin typeface="Century Gothic" panose="020B0502020202020204" pitchFamily="34" charset="0"/>
              </a:rPr>
              <a:t> opportunities</a:t>
            </a:r>
          </a:p>
          <a:p>
            <a:pPr marL="457200" indent="-457200">
              <a:spcBef>
                <a:spcPts val="600"/>
              </a:spcBef>
              <a:spcAft>
                <a:spcPts val="600"/>
              </a:spcAft>
              <a:buFont typeface="Arial" panose="020B0604020202020204" pitchFamily="34" charset="0"/>
              <a:buChar char="•"/>
            </a:pPr>
            <a:r>
              <a:rPr lang="en-US" altLang="en-US" sz="2600" u="sng">
                <a:solidFill>
                  <a:srgbClr val="44546A"/>
                </a:solidFill>
                <a:latin typeface="Century Gothic" panose="020B0502020202020204" pitchFamily="34" charset="0"/>
              </a:rPr>
              <a:t>Practical advice </a:t>
            </a:r>
            <a:r>
              <a:rPr lang="en-US" altLang="en-US" sz="2600">
                <a:solidFill>
                  <a:srgbClr val="44546A"/>
                </a:solidFill>
                <a:latin typeface="Century Gothic" panose="020B0502020202020204" pitchFamily="34" charset="0"/>
              </a:rPr>
              <a:t>you can implement immediately</a:t>
            </a:r>
          </a:p>
          <a:p>
            <a:pPr marL="457200" indent="-457200">
              <a:spcBef>
                <a:spcPts val="600"/>
              </a:spcBef>
              <a:spcAft>
                <a:spcPts val="600"/>
              </a:spcAft>
              <a:buFont typeface="Arial" panose="020B0604020202020204" pitchFamily="34" charset="0"/>
              <a:buChar char="•"/>
            </a:pPr>
            <a:r>
              <a:rPr lang="en-US" altLang="en-US" sz="2600" u="sng">
                <a:solidFill>
                  <a:srgbClr val="44546A"/>
                </a:solidFill>
                <a:latin typeface="Century Gothic" panose="020B0502020202020204" pitchFamily="34" charset="0"/>
              </a:rPr>
              <a:t>Benchmarking opportunities </a:t>
            </a:r>
            <a:r>
              <a:rPr lang="en-US" altLang="en-US" sz="2600">
                <a:solidFill>
                  <a:srgbClr val="44546A"/>
                </a:solidFill>
                <a:latin typeface="Century Gothic" panose="020B0502020202020204" pitchFamily="34" charset="0"/>
              </a:rPr>
              <a:t>with best in class</a:t>
            </a:r>
          </a:p>
          <a:p>
            <a:pPr marL="457200" indent="-457200">
              <a:spcBef>
                <a:spcPts val="600"/>
              </a:spcBef>
              <a:spcAft>
                <a:spcPts val="600"/>
              </a:spcAft>
              <a:buFont typeface="Arial" panose="020B0604020202020204" pitchFamily="34" charset="0"/>
              <a:buChar char="•"/>
            </a:pPr>
            <a:r>
              <a:rPr lang="en-US" altLang="en-US" sz="2600" u="sng">
                <a:solidFill>
                  <a:srgbClr val="44546A"/>
                </a:solidFill>
                <a:latin typeface="Century Gothic" panose="020B0502020202020204" pitchFamily="34" charset="0"/>
              </a:rPr>
              <a:t>Resource materials </a:t>
            </a:r>
            <a:r>
              <a:rPr lang="en-US" altLang="en-US" sz="2600">
                <a:solidFill>
                  <a:srgbClr val="44546A"/>
                </a:solidFill>
                <a:latin typeface="Century Gothic" panose="020B0502020202020204" pitchFamily="34" charset="0"/>
              </a:rPr>
              <a:t>to continue your learning</a:t>
            </a:r>
          </a:p>
        </p:txBody>
      </p:sp>
      <p:sp>
        <p:nvSpPr>
          <p:cNvPr id="25" name="Title 1"/>
          <p:cNvSpPr txBox="1">
            <a:spLocks/>
          </p:cNvSpPr>
          <p:nvPr/>
        </p:nvSpPr>
        <p:spPr>
          <a:xfrm>
            <a:off x="2507226" y="648474"/>
            <a:ext cx="7177548" cy="47194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a:solidFill>
                  <a:srgbClr val="005DAA"/>
                </a:solidFill>
                <a:latin typeface="Century Gothic" charset="0"/>
                <a:ea typeface="Century Gothic" charset="0"/>
                <a:cs typeface="Century Gothic" charset="0"/>
              </a:rPr>
              <a:t>Hallmarks of Council Events </a:t>
            </a:r>
          </a:p>
        </p:txBody>
      </p:sp>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15870" y="6194067"/>
            <a:ext cx="470204" cy="470204"/>
          </a:xfrm>
          <a:prstGeom prst="rect">
            <a:avLst/>
          </a:prstGeom>
        </p:spPr>
      </p:pic>
      <p:sp>
        <p:nvSpPr>
          <p:cNvPr id="13" name="Title 1">
            <a:extLst>
              <a:ext uri="{FF2B5EF4-FFF2-40B4-BE49-F238E27FC236}">
                <a16:creationId xmlns:a16="http://schemas.microsoft.com/office/drawing/2014/main" id="{709327B4-C229-304A-8D95-724B64A6BB5F}"/>
              </a:ext>
            </a:extLst>
          </p:cNvPr>
          <p:cNvSpPr txBox="1">
            <a:spLocks/>
          </p:cNvSpPr>
          <p:nvPr/>
        </p:nvSpPr>
        <p:spPr>
          <a:xfrm>
            <a:off x="302217" y="6300516"/>
            <a:ext cx="3770416" cy="363755"/>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400" b="1" spc="100">
                <a:solidFill>
                  <a:schemeClr val="tx2"/>
                </a:solidFill>
                <a:latin typeface="Century Gothic" charset="0"/>
                <a:ea typeface="Century Gothic" charset="0"/>
                <a:cs typeface="Century Gothic" charset="0"/>
              </a:rPr>
              <a:t>MEMBERSHIP ORIENTATION</a:t>
            </a:r>
          </a:p>
        </p:txBody>
      </p:sp>
      <p:cxnSp>
        <p:nvCxnSpPr>
          <p:cNvPr id="16" name="Straight Connector 15">
            <a:extLst>
              <a:ext uri="{FF2B5EF4-FFF2-40B4-BE49-F238E27FC236}">
                <a16:creationId xmlns:a16="http://schemas.microsoft.com/office/drawing/2014/main" id="{80D5FC1C-6493-3643-9D3D-1813BC9C39C4}"/>
              </a:ext>
            </a:extLst>
          </p:cNvPr>
          <p:cNvCxnSpPr>
            <a:cxnSpLocks/>
          </p:cNvCxnSpPr>
          <p:nvPr/>
        </p:nvCxnSpPr>
        <p:spPr>
          <a:xfrm>
            <a:off x="3629465" y="6429170"/>
            <a:ext cx="741953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6"/>
          <p:cNvPicPr>
            <a:picLocks/>
          </p:cNvPicPr>
          <p:nvPr/>
        </p:nvPicPr>
        <p:blipFill>
          <a:blip r:embed="rId3" cstate="email">
            <a:extLst>
              <a:ext uri="{28A0092B-C50C-407E-A947-70E740481C1C}">
                <a14:useLocalDpi xmlns:a14="http://schemas.microsoft.com/office/drawing/2010/main"/>
              </a:ext>
            </a:extLst>
          </a:blip>
          <a:srcRect/>
          <a:stretch>
            <a:fillRect/>
          </a:stretch>
        </p:blipFill>
        <p:spPr bwMode="auto">
          <a:xfrm>
            <a:off x="8345488" y="3114394"/>
            <a:ext cx="1203325" cy="137795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4" name="Picture 9"/>
          <p:cNvPicPr>
            <a:picLocks/>
          </p:cNvPicPr>
          <p:nvPr/>
        </p:nvPicPr>
        <p:blipFill>
          <a:blip r:embed="rId4" cstate="email">
            <a:extLst>
              <a:ext uri="{28A0092B-C50C-407E-A947-70E740481C1C}">
                <a14:useLocalDpi xmlns:a14="http://schemas.microsoft.com/office/drawing/2010/main"/>
              </a:ext>
            </a:extLst>
          </a:blip>
          <a:srcRect/>
          <a:stretch>
            <a:fillRect/>
          </a:stretch>
        </p:blipFill>
        <p:spPr bwMode="auto">
          <a:xfrm>
            <a:off x="8345488" y="1458631"/>
            <a:ext cx="1163637" cy="1425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7" name="Picture 3"/>
          <p:cNvPicPr preferRelativeResize="0">
            <a:picLocks/>
          </p:cNvPicPr>
          <p:nvPr/>
        </p:nvPicPr>
        <p:blipFill>
          <a:blip r:embed="rId5" cstate="email">
            <a:extLst>
              <a:ext uri="{28A0092B-C50C-407E-A947-70E740481C1C}">
                <a14:useLocalDpi xmlns:a14="http://schemas.microsoft.com/office/drawing/2010/main"/>
              </a:ext>
            </a:extLst>
          </a:blip>
          <a:srcRect/>
          <a:stretch>
            <a:fillRect/>
          </a:stretch>
        </p:blipFill>
        <p:spPr bwMode="auto">
          <a:xfrm>
            <a:off x="9891713" y="4686019"/>
            <a:ext cx="1143000" cy="138271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8" name="Picture 5"/>
          <p:cNvPicPr preferRelativeResize="0">
            <a:picLocks/>
          </p:cNvPicPr>
          <p:nvPr/>
        </p:nvPicPr>
        <p:blipFill>
          <a:blip r:embed="rId6" cstate="email">
            <a:extLst>
              <a:ext uri="{28A0092B-C50C-407E-A947-70E740481C1C}">
                <a14:useLocalDpi xmlns:a14="http://schemas.microsoft.com/office/drawing/2010/main"/>
              </a:ext>
            </a:extLst>
          </a:blip>
          <a:srcRect/>
          <a:stretch>
            <a:fillRect/>
          </a:stretch>
        </p:blipFill>
        <p:spPr bwMode="auto">
          <a:xfrm>
            <a:off x="9850438" y="3157256"/>
            <a:ext cx="1198562" cy="136683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352490" y="4640574"/>
            <a:ext cx="1207321" cy="1473602"/>
          </a:xfrm>
          <a:prstGeom prst="rect">
            <a:avLst/>
          </a:prstGeom>
          <a:ln>
            <a:solidFill>
              <a:schemeClr val="tx1"/>
            </a:solidFill>
          </a:ln>
        </p:spPr>
      </p:pic>
      <p:pic>
        <p:nvPicPr>
          <p:cNvPr id="3" name="Picture 2"/>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9850438" y="1445218"/>
            <a:ext cx="1147864" cy="1452399"/>
          </a:xfrm>
          <a:prstGeom prst="rect">
            <a:avLst/>
          </a:prstGeom>
          <a:ln>
            <a:solidFill>
              <a:schemeClr val="tx1"/>
            </a:solidFill>
          </a:ln>
        </p:spPr>
      </p:pic>
    </p:spTree>
    <p:extLst>
      <p:ext uri="{BB962C8B-B14F-4D97-AF65-F5344CB8AC3E}">
        <p14:creationId xmlns:p14="http://schemas.microsoft.com/office/powerpoint/2010/main" val="2808614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B2EED3D-BF5A-4A0C-95BE-B514FC2AD951}"/>
              </a:ext>
            </a:extLst>
          </p:cNvPr>
          <p:cNvSpPr/>
          <p:nvPr/>
        </p:nvSpPr>
        <p:spPr>
          <a:xfrm>
            <a:off x="0" y="3749714"/>
            <a:ext cx="12192000" cy="311555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group of people sitting at a table in front of a crowd&#10;&#10;Description automatically generated">
            <a:extLst>
              <a:ext uri="{FF2B5EF4-FFF2-40B4-BE49-F238E27FC236}">
                <a16:creationId xmlns:a16="http://schemas.microsoft.com/office/drawing/2014/main" id="{5B15F61A-8F82-4631-9551-68C80441A0B4}"/>
              </a:ext>
            </a:extLst>
          </p:cNvPr>
          <p:cNvPicPr>
            <a:picLocks noChangeAspect="1"/>
          </p:cNvPicPr>
          <p:nvPr/>
        </p:nvPicPr>
        <p:blipFill rotWithShape="1">
          <a:blip r:embed="rId2" cstate="email">
            <a:alphaModFix amt="35000"/>
            <a:extLst>
              <a:ext uri="{BEBA8EAE-BF5A-486C-A8C5-ECC9F3942E4B}">
                <a14:imgProps xmlns:a14="http://schemas.microsoft.com/office/drawing/2010/main">
                  <a14:imgLayer r:embed="rId3">
                    <a14:imgEffect>
                      <a14:sharpenSoften amount="25000"/>
                    </a14:imgEffect>
                    <a14:imgEffect>
                      <a14:saturation sat="0"/>
                    </a14:imgEffect>
                    <a14:imgEffect>
                      <a14:brightnessContrast bright="20000" contrast="-40000"/>
                    </a14:imgEffect>
                  </a14:imgLayer>
                </a14:imgProps>
              </a:ext>
              <a:ext uri="{28A0092B-C50C-407E-A947-70E740481C1C}">
                <a14:useLocalDpi xmlns:a14="http://schemas.microsoft.com/office/drawing/2010/main"/>
              </a:ext>
            </a:extLst>
          </a:blip>
          <a:srcRect/>
          <a:stretch/>
        </p:blipFill>
        <p:spPr>
          <a:xfrm>
            <a:off x="2" y="3749715"/>
            <a:ext cx="12191998" cy="3108286"/>
          </a:xfrm>
          <a:prstGeom prst="rect">
            <a:avLst/>
          </a:prstGeom>
        </p:spPr>
      </p:pic>
      <p:sp>
        <p:nvSpPr>
          <p:cNvPr id="24" name="Rectangle 23"/>
          <p:cNvSpPr/>
          <p:nvPr/>
        </p:nvSpPr>
        <p:spPr>
          <a:xfrm>
            <a:off x="480447" y="1322622"/>
            <a:ext cx="5103501" cy="2539157"/>
          </a:xfrm>
          <a:prstGeom prst="rect">
            <a:avLst/>
          </a:prstGeom>
        </p:spPr>
        <p:txBody>
          <a:bodyPr wrap="square">
            <a:spAutoFit/>
          </a:bodyPr>
          <a:lstStyle/>
          <a:p>
            <a:pPr marL="342900" indent="-342900">
              <a:lnSpc>
                <a:spcPct val="150000"/>
              </a:lnSpc>
              <a:spcBef>
                <a:spcPts val="600"/>
              </a:spcBef>
              <a:buFont typeface="Arial" panose="020B0604020202020204" pitchFamily="34" charset="0"/>
              <a:buChar char="•"/>
            </a:pPr>
            <a:r>
              <a:rPr lang="en-US" altLang="en-US" sz="2400">
                <a:solidFill>
                  <a:srgbClr val="44546A"/>
                </a:solidFill>
                <a:latin typeface="Century Gothic" panose="020B0502020202020204" pitchFamily="34" charset="0"/>
              </a:rPr>
              <a:t>The Advocacy Conference</a:t>
            </a:r>
          </a:p>
          <a:p>
            <a:pPr marL="342900" indent="-342900">
              <a:lnSpc>
                <a:spcPct val="150000"/>
              </a:lnSpc>
              <a:spcBef>
                <a:spcPts val="600"/>
              </a:spcBef>
              <a:buFont typeface="Arial" panose="020B0604020202020204" pitchFamily="34" charset="0"/>
              <a:buChar char="•"/>
            </a:pPr>
            <a:r>
              <a:rPr lang="en-US" altLang="en-US" sz="2400">
                <a:solidFill>
                  <a:srgbClr val="44546A"/>
                </a:solidFill>
                <a:latin typeface="Century Gothic" panose="020B0502020202020204" pitchFamily="34" charset="0"/>
              </a:rPr>
              <a:t>National PAC Conference</a:t>
            </a:r>
          </a:p>
          <a:p>
            <a:pPr marL="342900" indent="-342900">
              <a:spcBef>
                <a:spcPts val="600"/>
              </a:spcBef>
              <a:buFont typeface="Arial" panose="020B0604020202020204" pitchFamily="34" charset="0"/>
              <a:buChar char="•"/>
            </a:pPr>
            <a:r>
              <a:rPr lang="en-US" altLang="en-US" sz="2400">
                <a:solidFill>
                  <a:srgbClr val="44546A"/>
                </a:solidFill>
                <a:latin typeface="Century Gothic" panose="020B0502020202020204" pitchFamily="34" charset="0"/>
              </a:rPr>
              <a:t>Digital Media &amp; Advocacy Summit </a:t>
            </a:r>
          </a:p>
          <a:p>
            <a:pPr marL="342900" indent="-342900">
              <a:spcBef>
                <a:spcPts val="600"/>
              </a:spcBef>
              <a:buFont typeface="Arial" panose="020B0604020202020204" pitchFamily="34" charset="0"/>
              <a:buChar char="•"/>
            </a:pPr>
            <a:endParaRPr lang="en-US" altLang="en-US" sz="2400">
              <a:solidFill>
                <a:srgbClr val="44546A"/>
              </a:solidFill>
              <a:latin typeface="Century Gothic" panose="020B0502020202020204" pitchFamily="34" charset="0"/>
            </a:endParaRPr>
          </a:p>
        </p:txBody>
      </p:sp>
      <p:sp>
        <p:nvSpPr>
          <p:cNvPr id="25" name="Title 1"/>
          <p:cNvSpPr txBox="1">
            <a:spLocks/>
          </p:cNvSpPr>
          <p:nvPr/>
        </p:nvSpPr>
        <p:spPr>
          <a:xfrm>
            <a:off x="2" y="648474"/>
            <a:ext cx="12191998" cy="47194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a:solidFill>
                  <a:srgbClr val="005DAA"/>
                </a:solidFill>
                <a:latin typeface="Century Gothic" charset="0"/>
                <a:ea typeface="Century Gothic" charset="0"/>
                <a:cs typeface="Century Gothic" charset="0"/>
              </a:rPr>
              <a:t>Signature Events</a:t>
            </a:r>
          </a:p>
        </p:txBody>
      </p:sp>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415870" y="6194067"/>
            <a:ext cx="470204" cy="470204"/>
          </a:xfrm>
          <a:prstGeom prst="rect">
            <a:avLst/>
          </a:prstGeom>
        </p:spPr>
      </p:pic>
      <p:sp>
        <p:nvSpPr>
          <p:cNvPr id="13" name="Title 1">
            <a:extLst>
              <a:ext uri="{FF2B5EF4-FFF2-40B4-BE49-F238E27FC236}">
                <a16:creationId xmlns:a16="http://schemas.microsoft.com/office/drawing/2014/main" id="{709327B4-C229-304A-8D95-724B64A6BB5F}"/>
              </a:ext>
            </a:extLst>
          </p:cNvPr>
          <p:cNvSpPr txBox="1">
            <a:spLocks/>
          </p:cNvSpPr>
          <p:nvPr/>
        </p:nvSpPr>
        <p:spPr>
          <a:xfrm>
            <a:off x="302217" y="6300516"/>
            <a:ext cx="3770416" cy="363755"/>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400" b="1" spc="100">
                <a:solidFill>
                  <a:schemeClr val="bg1"/>
                </a:solidFill>
                <a:latin typeface="Century Gothic" charset="0"/>
                <a:ea typeface="Century Gothic" charset="0"/>
                <a:cs typeface="Century Gothic" charset="0"/>
              </a:rPr>
              <a:t>MEMBERSHIP ORIENTATION</a:t>
            </a:r>
          </a:p>
        </p:txBody>
      </p:sp>
      <p:cxnSp>
        <p:nvCxnSpPr>
          <p:cNvPr id="16" name="Straight Connector 15">
            <a:extLst>
              <a:ext uri="{FF2B5EF4-FFF2-40B4-BE49-F238E27FC236}">
                <a16:creationId xmlns:a16="http://schemas.microsoft.com/office/drawing/2014/main" id="{80D5FC1C-6493-3643-9D3D-1813BC9C39C4}"/>
              </a:ext>
            </a:extLst>
          </p:cNvPr>
          <p:cNvCxnSpPr>
            <a:cxnSpLocks/>
          </p:cNvCxnSpPr>
          <p:nvPr/>
        </p:nvCxnSpPr>
        <p:spPr>
          <a:xfrm>
            <a:off x="3629465" y="6429170"/>
            <a:ext cx="741953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7F851534-2B71-429A-96AB-DA5A778EDD1D}"/>
              </a:ext>
            </a:extLst>
          </p:cNvPr>
          <p:cNvSpPr/>
          <p:nvPr/>
        </p:nvSpPr>
        <p:spPr>
          <a:xfrm>
            <a:off x="5707933" y="1384531"/>
            <a:ext cx="6432275" cy="2415341"/>
          </a:xfrm>
          <a:prstGeom prst="rect">
            <a:avLst/>
          </a:prstGeom>
        </p:spPr>
        <p:txBody>
          <a:bodyPr wrap="square">
            <a:spAutoFit/>
          </a:bodyPr>
          <a:lstStyle/>
          <a:p>
            <a:pPr marL="342900" indent="-342900">
              <a:spcBef>
                <a:spcPts val="600"/>
              </a:spcBef>
              <a:buFont typeface="Arial" panose="020B0604020202020204" pitchFamily="34" charset="0"/>
              <a:buChar char="•"/>
            </a:pPr>
            <a:r>
              <a:rPr lang="en-US" altLang="en-US" sz="2400">
                <a:solidFill>
                  <a:srgbClr val="44546A"/>
                </a:solidFill>
                <a:latin typeface="Century Gothic" panose="020B0502020202020204" pitchFamily="34" charset="0"/>
              </a:rPr>
              <a:t>State &amp; Local Government Relations Conference</a:t>
            </a:r>
          </a:p>
          <a:p>
            <a:pPr marL="342900" indent="-342900">
              <a:lnSpc>
                <a:spcPct val="150000"/>
              </a:lnSpc>
              <a:spcBef>
                <a:spcPts val="600"/>
              </a:spcBef>
              <a:buFont typeface="Arial" panose="020B0604020202020204" pitchFamily="34" charset="0"/>
              <a:buChar char="•"/>
            </a:pPr>
            <a:r>
              <a:rPr lang="en-US" altLang="en-US" sz="2400">
                <a:solidFill>
                  <a:srgbClr val="44546A"/>
                </a:solidFill>
                <a:latin typeface="Century Gothic" panose="020B0502020202020204" pitchFamily="34" charset="0"/>
              </a:rPr>
              <a:t>Spring Executive Meeting</a:t>
            </a:r>
          </a:p>
          <a:p>
            <a:pPr marL="342900" indent="-342900">
              <a:lnSpc>
                <a:spcPct val="150000"/>
              </a:lnSpc>
              <a:spcBef>
                <a:spcPts val="600"/>
              </a:spcBef>
              <a:buFont typeface="Arial" panose="020B0604020202020204" pitchFamily="34" charset="0"/>
              <a:buChar char="•"/>
            </a:pPr>
            <a:r>
              <a:rPr lang="en-US" altLang="en-US" sz="2400">
                <a:solidFill>
                  <a:srgbClr val="44546A"/>
                </a:solidFill>
                <a:latin typeface="Century Gothic" panose="020B0502020202020204" pitchFamily="34" charset="0"/>
              </a:rPr>
              <a:t>Public Affairs Institute  </a:t>
            </a:r>
          </a:p>
          <a:p>
            <a:pPr marL="742950" lvl="1" indent="-285750">
              <a:lnSpc>
                <a:spcPct val="150000"/>
              </a:lnSpc>
              <a:buFont typeface="Arial" panose="020B0604020202020204" pitchFamily="34" charset="0"/>
              <a:buChar char="•"/>
            </a:pPr>
            <a:endParaRPr lang="en-US" altLang="en-US" sz="1600">
              <a:solidFill>
                <a:srgbClr val="44546A"/>
              </a:solidFill>
              <a:latin typeface="Century Gothic" panose="020B0502020202020204" pitchFamily="34" charset="0"/>
            </a:endParaRPr>
          </a:p>
        </p:txBody>
      </p:sp>
      <p:pic>
        <p:nvPicPr>
          <p:cNvPr id="17" name="Picture 16">
            <a:extLst>
              <a:ext uri="{FF2B5EF4-FFF2-40B4-BE49-F238E27FC236}">
                <a16:creationId xmlns:a16="http://schemas.microsoft.com/office/drawing/2014/main" id="{4588C8B3-E601-4A66-85FC-2F4291AA182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415870" y="6195543"/>
            <a:ext cx="470204" cy="470204"/>
          </a:xfrm>
          <a:prstGeom prst="rect">
            <a:avLst/>
          </a:prstGeom>
        </p:spPr>
      </p:pic>
    </p:spTree>
    <p:extLst>
      <p:ext uri="{BB962C8B-B14F-4D97-AF65-F5344CB8AC3E}">
        <p14:creationId xmlns:p14="http://schemas.microsoft.com/office/powerpoint/2010/main" val="3198859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4328960"/>
            <a:ext cx="12192000" cy="2533787"/>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2" cstate="email">
            <a:alphaModFix amt="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0" y="4328962"/>
            <a:ext cx="12192000" cy="2533786"/>
          </a:xfrm>
          <a:prstGeom prst="rect">
            <a:avLst/>
          </a:prstGeom>
        </p:spPr>
      </p:pic>
      <p:sp>
        <p:nvSpPr>
          <p:cNvPr id="3" name="Title 1"/>
          <p:cNvSpPr txBox="1">
            <a:spLocks/>
          </p:cNvSpPr>
          <p:nvPr/>
        </p:nvSpPr>
        <p:spPr>
          <a:xfrm>
            <a:off x="1269176" y="609774"/>
            <a:ext cx="9653647" cy="781500"/>
          </a:xfrm>
          <a:prstGeom prst="rect">
            <a:avLst/>
          </a:prstGeom>
        </p:spPr>
        <p:txBody>
          <a:bodyPr vert="horz" lIns="91440" tIns="45720" rIns="91440" bIns="45720" rtlCol="0" anchor="t">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5900" b="1">
                <a:solidFill>
                  <a:srgbClr val="005DAA"/>
                </a:solidFill>
                <a:latin typeface="Century Gothic" charset="0"/>
                <a:ea typeface="Century Gothic" charset="0"/>
                <a:cs typeface="Century Gothic" charset="0"/>
              </a:rPr>
              <a:t>60+ Free Webinars (&amp; Recordings) for Members</a:t>
            </a:r>
          </a:p>
          <a:p>
            <a:endParaRPr lang="en-US" altLang="en-US" sz="3600" b="1">
              <a:solidFill>
                <a:srgbClr val="005DAA"/>
              </a:solidFill>
              <a:latin typeface="Century Gothic" charset="0"/>
              <a:ea typeface="Century Gothic" charset="0"/>
              <a:cs typeface="Century Gothic" charset="0"/>
            </a:endParaRPr>
          </a:p>
          <a:p>
            <a:r>
              <a:rPr lang="en-US" altLang="en-US" sz="3600" b="1">
                <a:solidFill>
                  <a:srgbClr val="005DAA"/>
                </a:solidFill>
                <a:latin typeface="Century Gothic" charset="0"/>
                <a:ea typeface="Century Gothic" charset="0"/>
                <a:cs typeface="Century Gothic" charset="0"/>
              </a:rPr>
              <a:t>www.pac.org/webinars</a:t>
            </a:r>
          </a:p>
        </p:txBody>
      </p:sp>
      <p:pic>
        <p:nvPicPr>
          <p:cNvPr id="13" name="Pictur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415870" y="6195543"/>
            <a:ext cx="470204" cy="470204"/>
          </a:xfrm>
          <a:prstGeom prst="rect">
            <a:avLst/>
          </a:prstGeom>
        </p:spPr>
      </p:pic>
      <p:sp>
        <p:nvSpPr>
          <p:cNvPr id="8" name="Title 1">
            <a:extLst>
              <a:ext uri="{FF2B5EF4-FFF2-40B4-BE49-F238E27FC236}">
                <a16:creationId xmlns:a16="http://schemas.microsoft.com/office/drawing/2014/main" id="{D81E0087-C5D4-9346-8DF7-385C9BE0E3E1}"/>
              </a:ext>
            </a:extLst>
          </p:cNvPr>
          <p:cNvSpPr txBox="1">
            <a:spLocks/>
          </p:cNvSpPr>
          <p:nvPr/>
        </p:nvSpPr>
        <p:spPr>
          <a:xfrm>
            <a:off x="302217" y="6300516"/>
            <a:ext cx="3770416" cy="363755"/>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400" b="1" spc="100">
                <a:solidFill>
                  <a:schemeClr val="bg1"/>
                </a:solidFill>
                <a:latin typeface="Century Gothic" charset="0"/>
                <a:ea typeface="Century Gothic" charset="0"/>
                <a:cs typeface="Century Gothic" charset="0"/>
              </a:rPr>
              <a:t>MEMBERSHIP ORIENTATION</a:t>
            </a:r>
          </a:p>
        </p:txBody>
      </p:sp>
      <p:cxnSp>
        <p:nvCxnSpPr>
          <p:cNvPr id="9" name="Straight Connector 8">
            <a:extLst>
              <a:ext uri="{FF2B5EF4-FFF2-40B4-BE49-F238E27FC236}">
                <a16:creationId xmlns:a16="http://schemas.microsoft.com/office/drawing/2014/main" id="{58F08314-2528-B14A-8909-C13A256C2C07}"/>
              </a:ext>
            </a:extLst>
          </p:cNvPr>
          <p:cNvCxnSpPr>
            <a:cxnSpLocks/>
          </p:cNvCxnSpPr>
          <p:nvPr/>
        </p:nvCxnSpPr>
        <p:spPr>
          <a:xfrm>
            <a:off x="3629465" y="6429170"/>
            <a:ext cx="741953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695595" y="1391274"/>
            <a:ext cx="9639177" cy="2792111"/>
          </a:xfrm>
          <a:prstGeom prst="rect">
            <a:avLst/>
          </a:prstGeom>
          <a:noFill/>
        </p:spPr>
        <p:txBody>
          <a:bodyPr wrap="none" rtlCol="0">
            <a:spAutoFit/>
          </a:bodyPr>
          <a:lstStyle/>
          <a:p>
            <a:pPr marL="457200" indent="-457200">
              <a:lnSpc>
                <a:spcPct val="150000"/>
              </a:lnSpc>
              <a:buFont typeface="Arial" panose="020B0604020202020204" pitchFamily="34" charset="0"/>
              <a:buChar char="•"/>
            </a:pPr>
            <a:r>
              <a:rPr lang="en-US" sz="2400">
                <a:solidFill>
                  <a:srgbClr val="44546A"/>
                </a:solidFill>
                <a:latin typeface="Century Gothic" panose="020B0502020202020204" pitchFamily="34" charset="0"/>
              </a:rPr>
              <a:t>Building and Managing Diverse Global Teams</a:t>
            </a:r>
          </a:p>
          <a:p>
            <a:pPr marL="457200" indent="-457200">
              <a:lnSpc>
                <a:spcPct val="150000"/>
              </a:lnSpc>
              <a:buFont typeface="Arial" panose="020B0604020202020204" pitchFamily="34" charset="0"/>
              <a:buChar char="•"/>
            </a:pPr>
            <a:r>
              <a:rPr lang="en-US" sz="2400">
                <a:solidFill>
                  <a:srgbClr val="44546A"/>
                </a:solidFill>
                <a:latin typeface="Century Gothic" panose="020B0502020202020204" pitchFamily="34" charset="0"/>
              </a:rPr>
              <a:t>Proving the Value of State Government Relations</a:t>
            </a:r>
          </a:p>
          <a:p>
            <a:pPr marL="457200" indent="-457200">
              <a:lnSpc>
                <a:spcPct val="150000"/>
              </a:lnSpc>
              <a:buFont typeface="Arial" panose="020B0604020202020204" pitchFamily="34" charset="0"/>
              <a:buChar char="•"/>
            </a:pPr>
            <a:r>
              <a:rPr lang="en-US" sz="2400">
                <a:solidFill>
                  <a:srgbClr val="44546A"/>
                </a:solidFill>
                <a:latin typeface="Century Gothic" panose="020B0502020202020204" pitchFamily="34" charset="0"/>
              </a:rPr>
              <a:t>Leveraging Employee Resource Groups for Internal Progress</a:t>
            </a:r>
          </a:p>
          <a:p>
            <a:pPr marL="457200" indent="-457200">
              <a:lnSpc>
                <a:spcPct val="150000"/>
              </a:lnSpc>
              <a:buFont typeface="Arial" panose="020B0604020202020204" pitchFamily="34" charset="0"/>
              <a:buChar char="•"/>
            </a:pPr>
            <a:r>
              <a:rPr lang="en-US" sz="2400">
                <a:solidFill>
                  <a:srgbClr val="44546A"/>
                </a:solidFill>
                <a:latin typeface="Century Gothic" panose="020B0502020202020204" pitchFamily="34" charset="0"/>
              </a:rPr>
              <a:t>PAC Charitable Match Programs</a:t>
            </a:r>
          </a:p>
          <a:p>
            <a:pPr marL="457200" indent="-457200">
              <a:lnSpc>
                <a:spcPct val="150000"/>
              </a:lnSpc>
              <a:buFont typeface="Arial" panose="020B0604020202020204" pitchFamily="34" charset="0"/>
              <a:buChar char="•"/>
            </a:pPr>
            <a:r>
              <a:rPr lang="en-US" sz="2400">
                <a:solidFill>
                  <a:srgbClr val="44546A"/>
                </a:solidFill>
                <a:latin typeface="Century Gothic" panose="020B0502020202020204" pitchFamily="34" charset="0"/>
              </a:rPr>
              <a:t>Managing Up: Leadership Skills for Any Level </a:t>
            </a:r>
          </a:p>
        </p:txBody>
      </p:sp>
    </p:spTree>
    <p:extLst>
      <p:ext uri="{BB962C8B-B14F-4D97-AF65-F5344CB8AC3E}">
        <p14:creationId xmlns:p14="http://schemas.microsoft.com/office/powerpoint/2010/main" val="2677180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566160" y="428829"/>
            <a:ext cx="5056598" cy="845799"/>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a:solidFill>
                  <a:srgbClr val="005DAA"/>
                </a:solidFill>
                <a:latin typeface="Century Gothic" charset="0"/>
                <a:ea typeface="Century Gothic" charset="0"/>
                <a:cs typeface="Century Gothic" charset="0"/>
              </a:rPr>
              <a:t>Certificate Programs</a:t>
            </a:r>
          </a:p>
        </p:txBody>
      </p:sp>
      <p:sp>
        <p:nvSpPr>
          <p:cNvPr id="4" name="TextBox 3"/>
          <p:cNvSpPr txBox="1"/>
          <p:nvPr/>
        </p:nvSpPr>
        <p:spPr>
          <a:xfrm>
            <a:off x="3275418" y="1225156"/>
            <a:ext cx="5638082" cy="1200329"/>
          </a:xfrm>
          <a:prstGeom prst="rect">
            <a:avLst/>
          </a:prstGeom>
          <a:noFill/>
        </p:spPr>
        <p:txBody>
          <a:bodyPr wrap="none" rtlCol="0">
            <a:spAutoFit/>
          </a:bodyPr>
          <a:lstStyle/>
          <a:p>
            <a:pPr marL="342900" indent="-342900">
              <a:buFont typeface="Arial" panose="020B0604020202020204" pitchFamily="34" charset="0"/>
              <a:buChar char="•"/>
            </a:pPr>
            <a:r>
              <a:rPr lang="en-US" sz="2400">
                <a:solidFill>
                  <a:srgbClr val="44546A"/>
                </a:solidFill>
                <a:latin typeface="Century Gothic" panose="020B0502020202020204" pitchFamily="34" charset="0"/>
              </a:rPr>
              <a:t>PAC &amp; Grassroots Management </a:t>
            </a:r>
          </a:p>
          <a:p>
            <a:pPr marL="342900" indent="-342900">
              <a:buFont typeface="Arial" panose="020B0604020202020204" pitchFamily="34" charset="0"/>
              <a:buChar char="•"/>
            </a:pPr>
            <a:r>
              <a:rPr lang="en-US" sz="2400">
                <a:solidFill>
                  <a:srgbClr val="44546A"/>
                </a:solidFill>
                <a:latin typeface="Century Gothic" panose="020B0502020202020204" pitchFamily="34" charset="0"/>
              </a:rPr>
              <a:t>Government Relations &amp; Lobbying</a:t>
            </a:r>
          </a:p>
          <a:p>
            <a:pPr marL="342900" indent="-342900">
              <a:buFont typeface="Arial" panose="020B0604020202020204" pitchFamily="34" charset="0"/>
              <a:buChar char="•"/>
            </a:pPr>
            <a:r>
              <a:rPr lang="en-US" sz="2400">
                <a:solidFill>
                  <a:srgbClr val="44546A"/>
                </a:solidFill>
                <a:latin typeface="Century Gothic" panose="020B0502020202020204" pitchFamily="34" charset="0"/>
              </a:rPr>
              <a:t>Public Affairs Management</a:t>
            </a:r>
          </a:p>
        </p:txBody>
      </p:sp>
      <p:pic>
        <p:nvPicPr>
          <p:cNvPr id="21506" name="Picture 2" descr="https://uca1597761a4eda4f4f39ea27e05.previews.dropboxusercontent.com/p/thumb/AAbfmcmz67AHbCyxfWV3lmBNa4ieSLR_HB1IeoOK680_WtYVZtN8rmVYdSvQKwfHwrUX0xAcaR8lR43R-ZeBEULCaPVTkYLwRXNYXG_ZoOF3XVXbk3APNovuU2Nw7t_h7XMLjtLMxYI8KdmROZ-pc5V_FZDPJjYiX-yHc9mqdn242nSSVEDZEIQmHnas2MsLDbGsTsaMPp_m1PT9VzI8RUXwFuAKbT8CCakIAEFJ0ayg5yATt1HS-ZtTuFKGj21HxNqEZz4w8hGJsVfhBqBKxegS6nociiwqHZO3tAzp2WNj9rux7n_naypwf_8w6Q8gpyZHA7fw7mfQt7NKHGAoas4UsqolZpzqP7tK34Kax8vH4v80ifXElgGIm4lFd1sUTdc/p.jpeg?size_mode=5"/>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2619214"/>
            <a:ext cx="12192000" cy="4238786"/>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D81E0087-C5D4-9346-8DF7-385C9BE0E3E1}"/>
              </a:ext>
            </a:extLst>
          </p:cNvPr>
          <p:cNvSpPr txBox="1">
            <a:spLocks/>
          </p:cNvSpPr>
          <p:nvPr/>
        </p:nvSpPr>
        <p:spPr>
          <a:xfrm>
            <a:off x="302217" y="6300516"/>
            <a:ext cx="3770416" cy="363755"/>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400" b="1" spc="100">
                <a:solidFill>
                  <a:schemeClr val="bg1"/>
                </a:solidFill>
                <a:latin typeface="Century Gothic" charset="0"/>
                <a:ea typeface="Century Gothic" charset="0"/>
                <a:cs typeface="Century Gothic" charset="0"/>
              </a:rPr>
              <a:t>MEMBERSHIP ORIENTATION</a:t>
            </a:r>
          </a:p>
        </p:txBody>
      </p:sp>
      <p:cxnSp>
        <p:nvCxnSpPr>
          <p:cNvPr id="9" name="Straight Connector 8">
            <a:extLst>
              <a:ext uri="{FF2B5EF4-FFF2-40B4-BE49-F238E27FC236}">
                <a16:creationId xmlns:a16="http://schemas.microsoft.com/office/drawing/2014/main" id="{58F08314-2528-B14A-8909-C13A256C2C07}"/>
              </a:ext>
            </a:extLst>
          </p:cNvPr>
          <p:cNvCxnSpPr>
            <a:cxnSpLocks/>
          </p:cNvCxnSpPr>
          <p:nvPr/>
        </p:nvCxnSpPr>
        <p:spPr>
          <a:xfrm>
            <a:off x="3629465" y="6429170"/>
            <a:ext cx="741953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15870" y="6195543"/>
            <a:ext cx="470204" cy="470204"/>
          </a:xfrm>
          <a:prstGeom prst="rect">
            <a:avLst/>
          </a:prstGeom>
        </p:spPr>
      </p:pic>
    </p:spTree>
    <p:extLst>
      <p:ext uri="{BB962C8B-B14F-4D97-AF65-F5344CB8AC3E}">
        <p14:creationId xmlns:p14="http://schemas.microsoft.com/office/powerpoint/2010/main" val="4153576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txBox="1">
            <a:spLocks/>
          </p:cNvSpPr>
          <p:nvPr/>
        </p:nvSpPr>
        <p:spPr>
          <a:xfrm>
            <a:off x="2507226" y="648474"/>
            <a:ext cx="7177548" cy="47194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3600" b="1">
                <a:solidFill>
                  <a:srgbClr val="005DAA"/>
                </a:solidFill>
                <a:latin typeface="Century Gothic" charset="0"/>
                <a:ea typeface="Century Gothic" charset="0"/>
                <a:cs typeface="Century Gothic" charset="0"/>
              </a:rPr>
              <a:t>II. Expertise</a:t>
            </a:r>
            <a:endParaRPr lang="en-US" sz="3600" b="1">
              <a:solidFill>
                <a:srgbClr val="005DAA"/>
              </a:solidFill>
              <a:latin typeface="Century Gothic" charset="0"/>
              <a:ea typeface="Century Gothic" charset="0"/>
              <a:cs typeface="Century Gothic" charset="0"/>
            </a:endParaRPr>
          </a:p>
        </p:txBody>
      </p:sp>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15870" y="6194067"/>
            <a:ext cx="470204" cy="470204"/>
          </a:xfrm>
          <a:prstGeom prst="rect">
            <a:avLst/>
          </a:prstGeom>
        </p:spPr>
      </p:pic>
      <p:sp>
        <p:nvSpPr>
          <p:cNvPr id="13" name="Title 1">
            <a:extLst>
              <a:ext uri="{FF2B5EF4-FFF2-40B4-BE49-F238E27FC236}">
                <a16:creationId xmlns:a16="http://schemas.microsoft.com/office/drawing/2014/main" id="{709327B4-C229-304A-8D95-724B64A6BB5F}"/>
              </a:ext>
            </a:extLst>
          </p:cNvPr>
          <p:cNvSpPr txBox="1">
            <a:spLocks/>
          </p:cNvSpPr>
          <p:nvPr/>
        </p:nvSpPr>
        <p:spPr>
          <a:xfrm>
            <a:off x="302217" y="6300516"/>
            <a:ext cx="3770416" cy="363755"/>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400" b="1" spc="100">
                <a:solidFill>
                  <a:schemeClr val="tx2"/>
                </a:solidFill>
                <a:latin typeface="Century Gothic" charset="0"/>
                <a:ea typeface="Century Gothic" charset="0"/>
                <a:cs typeface="Century Gothic" charset="0"/>
              </a:rPr>
              <a:t>MEMBERSHIP ORIENTATION</a:t>
            </a:r>
          </a:p>
        </p:txBody>
      </p:sp>
      <p:cxnSp>
        <p:nvCxnSpPr>
          <p:cNvPr id="16" name="Straight Connector 15">
            <a:extLst>
              <a:ext uri="{FF2B5EF4-FFF2-40B4-BE49-F238E27FC236}">
                <a16:creationId xmlns:a16="http://schemas.microsoft.com/office/drawing/2014/main" id="{80D5FC1C-6493-3643-9D3D-1813BC9C39C4}"/>
              </a:ext>
            </a:extLst>
          </p:cNvPr>
          <p:cNvCxnSpPr>
            <a:cxnSpLocks/>
          </p:cNvCxnSpPr>
          <p:nvPr/>
        </p:nvCxnSpPr>
        <p:spPr>
          <a:xfrm>
            <a:off x="3629465" y="6429170"/>
            <a:ext cx="741953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7"/>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2217" y="1344052"/>
            <a:ext cx="11415870" cy="473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1351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1781" y="-22624"/>
            <a:ext cx="6889898" cy="6880624"/>
          </a:xfrm>
          <a:prstGeom prst="rect">
            <a:avLst/>
          </a:prstGeom>
          <a:solidFill>
            <a:srgbClr val="0C5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10550" y="611702"/>
            <a:ext cx="4505424" cy="1008092"/>
          </a:xfrm>
        </p:spPr>
        <p:txBody>
          <a:bodyPr anchor="t">
            <a:noAutofit/>
          </a:bodyPr>
          <a:lstStyle/>
          <a:p>
            <a:pPr algn="l"/>
            <a:r>
              <a:rPr lang="en-US" sz="3600" b="1">
                <a:solidFill>
                  <a:schemeClr val="bg1"/>
                </a:solidFill>
                <a:latin typeface="Century Gothic" charset="0"/>
                <a:ea typeface="Century Gothic" charset="0"/>
                <a:cs typeface="Century Gothic" charset="0"/>
              </a:rPr>
              <a:t>Knowledge Areas</a:t>
            </a:r>
          </a:p>
        </p:txBody>
      </p:sp>
      <p:sp>
        <p:nvSpPr>
          <p:cNvPr id="11" name="Content Placeholder 2"/>
          <p:cNvSpPr txBox="1">
            <a:spLocks/>
          </p:cNvSpPr>
          <p:nvPr/>
        </p:nvSpPr>
        <p:spPr>
          <a:xfrm>
            <a:off x="810550" y="1416424"/>
            <a:ext cx="5312361" cy="444160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lvl="0" indent="-342900" algn="l" eaLnBrk="0" fontAlgn="base" hangingPunct="0">
              <a:lnSpc>
                <a:spcPct val="100000"/>
              </a:lnSpc>
              <a:spcBef>
                <a:spcPct val="20000"/>
              </a:spcBef>
              <a:spcAft>
                <a:spcPct val="0"/>
              </a:spcAft>
              <a:buFont typeface="Arial" charset="0"/>
              <a:buChar char="•"/>
              <a:defRPr/>
            </a:pPr>
            <a:r>
              <a:rPr lang="en-US" sz="2200">
                <a:solidFill>
                  <a:schemeClr val="bg1"/>
                </a:solidFill>
                <a:latin typeface="Century Gothic" panose="020B0502020202020204" pitchFamily="34" charset="0"/>
              </a:rPr>
              <a:t>Government relations strategy &amp; management</a:t>
            </a:r>
          </a:p>
          <a:p>
            <a:pPr marL="342900" lvl="0" indent="-342900" algn="l" eaLnBrk="0" fontAlgn="base" hangingPunct="0">
              <a:lnSpc>
                <a:spcPct val="100000"/>
              </a:lnSpc>
              <a:spcBef>
                <a:spcPct val="20000"/>
              </a:spcBef>
              <a:spcAft>
                <a:spcPct val="0"/>
              </a:spcAft>
              <a:buFont typeface="Arial" charset="0"/>
              <a:buChar char="•"/>
              <a:defRPr/>
            </a:pPr>
            <a:r>
              <a:rPr lang="en-US" sz="2200">
                <a:solidFill>
                  <a:schemeClr val="bg1"/>
                </a:solidFill>
                <a:latin typeface="Century Gothic" panose="020B0502020202020204" pitchFamily="34" charset="0"/>
              </a:rPr>
              <a:t>Grassroots &amp; ally development</a:t>
            </a:r>
          </a:p>
          <a:p>
            <a:pPr marL="342900" lvl="0" indent="-342900" algn="l" eaLnBrk="0" fontAlgn="base" hangingPunct="0">
              <a:lnSpc>
                <a:spcPct val="100000"/>
              </a:lnSpc>
              <a:spcBef>
                <a:spcPct val="20000"/>
              </a:spcBef>
              <a:spcAft>
                <a:spcPct val="0"/>
              </a:spcAft>
              <a:buFont typeface="Arial" charset="0"/>
              <a:buChar char="•"/>
              <a:defRPr/>
            </a:pPr>
            <a:r>
              <a:rPr lang="en-US" sz="2200">
                <a:solidFill>
                  <a:schemeClr val="bg1"/>
                </a:solidFill>
                <a:latin typeface="Century Gothic" panose="020B0502020202020204" pitchFamily="34" charset="0"/>
              </a:rPr>
              <a:t>PACs &amp; campaign finance</a:t>
            </a:r>
          </a:p>
          <a:p>
            <a:pPr marL="342900" lvl="0" indent="-342900" algn="l" eaLnBrk="0" fontAlgn="base" hangingPunct="0">
              <a:lnSpc>
                <a:spcPct val="100000"/>
              </a:lnSpc>
              <a:spcBef>
                <a:spcPct val="20000"/>
              </a:spcBef>
              <a:spcAft>
                <a:spcPct val="0"/>
              </a:spcAft>
              <a:buFont typeface="Arial" charset="0"/>
              <a:buChar char="•"/>
              <a:defRPr/>
            </a:pPr>
            <a:r>
              <a:rPr lang="en-US" sz="2200">
                <a:solidFill>
                  <a:schemeClr val="bg1"/>
                </a:solidFill>
                <a:latin typeface="Century Gothic" panose="020B0502020202020204" pitchFamily="34" charset="0"/>
              </a:rPr>
              <a:t>Communications </a:t>
            </a:r>
          </a:p>
          <a:p>
            <a:pPr marL="342900" lvl="0" indent="-342900" algn="l" eaLnBrk="0" fontAlgn="base" hangingPunct="0">
              <a:lnSpc>
                <a:spcPct val="100000"/>
              </a:lnSpc>
              <a:spcBef>
                <a:spcPct val="20000"/>
              </a:spcBef>
              <a:spcAft>
                <a:spcPct val="0"/>
              </a:spcAft>
              <a:buFont typeface="Arial" charset="0"/>
              <a:buChar char="•"/>
              <a:defRPr/>
            </a:pPr>
            <a:r>
              <a:rPr lang="en-US" sz="2200">
                <a:solidFill>
                  <a:schemeClr val="bg1"/>
                </a:solidFill>
                <a:latin typeface="Century Gothic" panose="020B0502020202020204" pitchFamily="34" charset="0"/>
              </a:rPr>
              <a:t>Digital &amp; social media</a:t>
            </a:r>
          </a:p>
          <a:p>
            <a:pPr marL="342900" indent="-342900" algn="l" eaLnBrk="0" fontAlgn="base" hangingPunct="0">
              <a:lnSpc>
                <a:spcPct val="100000"/>
              </a:lnSpc>
              <a:spcBef>
                <a:spcPct val="20000"/>
              </a:spcBef>
              <a:spcAft>
                <a:spcPct val="0"/>
              </a:spcAft>
              <a:buFont typeface="Arial" charset="0"/>
              <a:buChar char="•"/>
              <a:defRPr/>
            </a:pPr>
            <a:r>
              <a:rPr lang="en-US" sz="2200">
                <a:solidFill>
                  <a:schemeClr val="bg1"/>
                </a:solidFill>
                <a:latin typeface="Century Gothic" panose="020B0502020202020204" pitchFamily="34" charset="0"/>
              </a:rPr>
              <a:t>Issues management</a:t>
            </a:r>
          </a:p>
          <a:p>
            <a:pPr marL="342900" lvl="0" indent="-342900" algn="l" eaLnBrk="0" fontAlgn="base" hangingPunct="0">
              <a:lnSpc>
                <a:spcPct val="100000"/>
              </a:lnSpc>
              <a:spcBef>
                <a:spcPct val="20000"/>
              </a:spcBef>
              <a:spcAft>
                <a:spcPct val="0"/>
              </a:spcAft>
              <a:buFont typeface="Arial" charset="0"/>
              <a:buChar char="•"/>
              <a:defRPr/>
            </a:pPr>
            <a:r>
              <a:rPr lang="en-US" sz="2200">
                <a:solidFill>
                  <a:schemeClr val="bg1"/>
                </a:solidFill>
                <a:latin typeface="Century Gothic" panose="020B0502020202020204" pitchFamily="34" charset="0"/>
              </a:rPr>
              <a:t>Corporate social responsibility</a:t>
            </a:r>
          </a:p>
          <a:p>
            <a:pPr marL="342900" lvl="0" indent="-342900" algn="l" eaLnBrk="0" fontAlgn="base" hangingPunct="0">
              <a:lnSpc>
                <a:spcPct val="100000"/>
              </a:lnSpc>
              <a:spcBef>
                <a:spcPct val="20000"/>
              </a:spcBef>
              <a:spcAft>
                <a:spcPct val="0"/>
              </a:spcAft>
              <a:buFont typeface="Arial" charset="0"/>
              <a:buChar char="•"/>
              <a:defRPr/>
            </a:pPr>
            <a:r>
              <a:rPr lang="en-US" sz="2200">
                <a:solidFill>
                  <a:schemeClr val="bg1"/>
                </a:solidFill>
                <a:latin typeface="Century Gothic" panose="020B0502020202020204" pitchFamily="34" charset="0"/>
              </a:rPr>
              <a:t>Global public affairs</a:t>
            </a:r>
          </a:p>
          <a:p>
            <a:pPr marL="342900" lvl="0" indent="-342900" algn="l" eaLnBrk="0" fontAlgn="base" hangingPunct="0">
              <a:lnSpc>
                <a:spcPct val="100000"/>
              </a:lnSpc>
              <a:spcBef>
                <a:spcPct val="20000"/>
              </a:spcBef>
              <a:spcAft>
                <a:spcPct val="0"/>
              </a:spcAft>
              <a:buFont typeface="Arial" charset="0"/>
              <a:buChar char="•"/>
              <a:defRPr/>
            </a:pPr>
            <a:r>
              <a:rPr lang="en-US" sz="2200">
                <a:solidFill>
                  <a:schemeClr val="bg1"/>
                </a:solidFill>
                <a:latin typeface="Century Gothic" panose="020B0502020202020204" pitchFamily="34" charset="0"/>
              </a:rPr>
              <a:t>Legal &amp; ethics compliance</a:t>
            </a:r>
          </a:p>
          <a:p>
            <a:pPr marL="342900" lvl="0" indent="-342900" algn="l" eaLnBrk="0" fontAlgn="base" hangingPunct="0">
              <a:lnSpc>
                <a:spcPct val="100000"/>
              </a:lnSpc>
              <a:spcBef>
                <a:spcPct val="20000"/>
              </a:spcBef>
              <a:spcAft>
                <a:spcPct val="0"/>
              </a:spcAft>
              <a:buFont typeface="Arial" charset="0"/>
              <a:buChar char="•"/>
              <a:defRPr/>
            </a:pPr>
            <a:r>
              <a:rPr lang="en-US" sz="2200">
                <a:solidFill>
                  <a:schemeClr val="bg1"/>
                </a:solidFill>
                <a:latin typeface="Century Gothic" panose="020B0502020202020204" pitchFamily="34" charset="0"/>
              </a:rPr>
              <a:t>Measurement &amp; evaluation</a:t>
            </a:r>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97127" y="1836648"/>
            <a:ext cx="2751873" cy="3018797"/>
          </a:xfrm>
          <a:prstGeom prst="rect">
            <a:avLst/>
          </a:prstGeom>
        </p:spPr>
      </p:pic>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15870" y="6194067"/>
            <a:ext cx="470204" cy="470204"/>
          </a:xfrm>
          <a:prstGeom prst="rect">
            <a:avLst/>
          </a:prstGeom>
        </p:spPr>
      </p:pic>
      <p:sp>
        <p:nvSpPr>
          <p:cNvPr id="16" name="Title 1">
            <a:extLst>
              <a:ext uri="{FF2B5EF4-FFF2-40B4-BE49-F238E27FC236}">
                <a16:creationId xmlns:a16="http://schemas.microsoft.com/office/drawing/2014/main" id="{709327B4-C229-304A-8D95-724B64A6BB5F}"/>
              </a:ext>
            </a:extLst>
          </p:cNvPr>
          <p:cNvSpPr txBox="1">
            <a:spLocks/>
          </p:cNvSpPr>
          <p:nvPr/>
        </p:nvSpPr>
        <p:spPr>
          <a:xfrm>
            <a:off x="302217" y="6300516"/>
            <a:ext cx="3770416" cy="363755"/>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400" b="1" spc="100">
                <a:solidFill>
                  <a:schemeClr val="bg1"/>
                </a:solidFill>
                <a:latin typeface="Century Gothic" charset="0"/>
                <a:ea typeface="Century Gothic" charset="0"/>
                <a:cs typeface="Century Gothic" charset="0"/>
              </a:rPr>
              <a:t>MEMBERSHIP ORIENTATION</a:t>
            </a:r>
          </a:p>
        </p:txBody>
      </p:sp>
      <p:cxnSp>
        <p:nvCxnSpPr>
          <p:cNvPr id="17" name="Straight Connector 16">
            <a:extLst>
              <a:ext uri="{FF2B5EF4-FFF2-40B4-BE49-F238E27FC236}">
                <a16:creationId xmlns:a16="http://schemas.microsoft.com/office/drawing/2014/main" id="{80D5FC1C-6493-3643-9D3D-1813BC9C39C4}"/>
              </a:ext>
            </a:extLst>
          </p:cNvPr>
          <p:cNvCxnSpPr>
            <a:cxnSpLocks/>
          </p:cNvCxnSpPr>
          <p:nvPr/>
        </p:nvCxnSpPr>
        <p:spPr>
          <a:xfrm>
            <a:off x="3629465" y="6429170"/>
            <a:ext cx="741953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5971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txBox="1">
            <a:spLocks/>
          </p:cNvSpPr>
          <p:nvPr/>
        </p:nvSpPr>
        <p:spPr>
          <a:xfrm>
            <a:off x="2521525" y="456906"/>
            <a:ext cx="7177548" cy="47194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3600" b="1">
                <a:solidFill>
                  <a:srgbClr val="005DAA"/>
                </a:solidFill>
                <a:latin typeface="Century Gothic" charset="0"/>
                <a:ea typeface="Century Gothic" charset="0"/>
                <a:cs typeface="Century Gothic" charset="0"/>
              </a:rPr>
              <a:t>Staff Experts</a:t>
            </a:r>
            <a:endParaRPr lang="en-US" sz="3600" b="1">
              <a:solidFill>
                <a:srgbClr val="005DAA"/>
              </a:solidFill>
              <a:latin typeface="Century Gothic" charset="0"/>
              <a:ea typeface="Century Gothic" charset="0"/>
              <a:cs typeface="Century Gothic" charset="0"/>
            </a:endParaRPr>
          </a:p>
        </p:txBody>
      </p:sp>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15870" y="6194067"/>
            <a:ext cx="470204" cy="470204"/>
          </a:xfrm>
          <a:prstGeom prst="rect">
            <a:avLst/>
          </a:prstGeom>
        </p:spPr>
      </p:pic>
      <p:sp>
        <p:nvSpPr>
          <p:cNvPr id="13" name="Title 1">
            <a:extLst>
              <a:ext uri="{FF2B5EF4-FFF2-40B4-BE49-F238E27FC236}">
                <a16:creationId xmlns:a16="http://schemas.microsoft.com/office/drawing/2014/main" id="{709327B4-C229-304A-8D95-724B64A6BB5F}"/>
              </a:ext>
            </a:extLst>
          </p:cNvPr>
          <p:cNvSpPr txBox="1">
            <a:spLocks/>
          </p:cNvSpPr>
          <p:nvPr/>
        </p:nvSpPr>
        <p:spPr>
          <a:xfrm>
            <a:off x="302217" y="6300516"/>
            <a:ext cx="3770416" cy="363755"/>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400" b="1" spc="100">
                <a:solidFill>
                  <a:schemeClr val="tx2"/>
                </a:solidFill>
                <a:latin typeface="Century Gothic" charset="0"/>
                <a:ea typeface="Century Gothic" charset="0"/>
                <a:cs typeface="Century Gothic" charset="0"/>
              </a:rPr>
              <a:t>MEMBERSHIP ORIENTATION</a:t>
            </a:r>
          </a:p>
        </p:txBody>
      </p:sp>
      <p:cxnSp>
        <p:nvCxnSpPr>
          <p:cNvPr id="16" name="Straight Connector 15">
            <a:extLst>
              <a:ext uri="{FF2B5EF4-FFF2-40B4-BE49-F238E27FC236}">
                <a16:creationId xmlns:a16="http://schemas.microsoft.com/office/drawing/2014/main" id="{80D5FC1C-6493-3643-9D3D-1813BC9C39C4}"/>
              </a:ext>
            </a:extLst>
          </p:cNvPr>
          <p:cNvCxnSpPr>
            <a:cxnSpLocks/>
          </p:cNvCxnSpPr>
          <p:nvPr/>
        </p:nvCxnSpPr>
        <p:spPr>
          <a:xfrm>
            <a:off x="3629465" y="6429170"/>
            <a:ext cx="741953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34" name="Picture 1"/>
          <p:cNvPicPr>
            <a:picLocks noChangeAspect="1"/>
          </p:cNvPicPr>
          <p:nvPr/>
        </p:nvPicPr>
        <p:blipFill rotWithShape="1">
          <a:blip r:embed="rId3" cstate="email">
            <a:extLst>
              <a:ext uri="{28A0092B-C50C-407E-A947-70E740481C1C}">
                <a14:useLocalDpi xmlns:a14="http://schemas.microsoft.com/office/drawing/2010/main"/>
              </a:ext>
            </a:extLst>
          </a:blip>
          <a:srcRect l="-769"/>
          <a:stretch/>
        </p:blipFill>
        <p:spPr bwMode="auto">
          <a:xfrm>
            <a:off x="1150879" y="1467090"/>
            <a:ext cx="1517904" cy="1517904"/>
          </a:xfrm>
          <a:prstGeom prst="ellipse">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5" name="Picture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3975051" y="1471095"/>
            <a:ext cx="1517904" cy="1517904"/>
          </a:xfrm>
          <a:prstGeom prst="ellipse">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6" name="TextBox 35"/>
          <p:cNvSpPr txBox="1"/>
          <p:nvPr/>
        </p:nvSpPr>
        <p:spPr>
          <a:xfrm>
            <a:off x="3794841" y="3002837"/>
            <a:ext cx="1908893" cy="369332"/>
          </a:xfrm>
          <a:prstGeom prst="rect">
            <a:avLst/>
          </a:prstGeom>
          <a:noFill/>
        </p:spPr>
        <p:txBody>
          <a:bodyPr wrap="square">
            <a:spAutoFit/>
          </a:bodyPr>
          <a:lstStyle/>
          <a:p>
            <a:pPr eaLnBrk="1" hangingPunct="1">
              <a:defRPr/>
            </a:pPr>
            <a:r>
              <a:rPr lang="en-US">
                <a:solidFill>
                  <a:schemeClr val="tx2"/>
                </a:solidFill>
                <a:latin typeface="Century Gothic" panose="020B0502020202020204" pitchFamily="34" charset="0"/>
                <a:cs typeface="Arial" charset="0"/>
              </a:rPr>
              <a:t>Andras Baneth </a:t>
            </a:r>
          </a:p>
        </p:txBody>
      </p:sp>
      <p:sp>
        <p:nvSpPr>
          <p:cNvPr id="37" name="TextBox 36"/>
          <p:cNvSpPr txBox="1"/>
          <p:nvPr/>
        </p:nvSpPr>
        <p:spPr>
          <a:xfrm>
            <a:off x="3981243" y="5295701"/>
            <a:ext cx="1766808" cy="369332"/>
          </a:xfrm>
          <a:prstGeom prst="rect">
            <a:avLst/>
          </a:prstGeom>
          <a:noFill/>
        </p:spPr>
        <p:txBody>
          <a:bodyPr wrap="square">
            <a:spAutoFit/>
          </a:bodyPr>
          <a:lstStyle/>
          <a:p>
            <a:pPr eaLnBrk="1" hangingPunct="1">
              <a:defRPr/>
            </a:pPr>
            <a:r>
              <a:rPr lang="en-US">
                <a:solidFill>
                  <a:schemeClr val="tx2"/>
                </a:solidFill>
                <a:latin typeface="Century Gothic" panose="020B0502020202020204" pitchFamily="34" charset="0"/>
                <a:cs typeface="Arial" charset="0"/>
              </a:rPr>
              <a:t>Nick DeSarno</a:t>
            </a:r>
          </a:p>
        </p:txBody>
      </p:sp>
      <p:sp>
        <p:nvSpPr>
          <p:cNvPr id="39" name="TextBox 38"/>
          <p:cNvSpPr txBox="1"/>
          <p:nvPr/>
        </p:nvSpPr>
        <p:spPr>
          <a:xfrm>
            <a:off x="932546" y="3000015"/>
            <a:ext cx="1938587" cy="523220"/>
          </a:xfrm>
          <a:prstGeom prst="rect">
            <a:avLst/>
          </a:prstGeom>
          <a:noFill/>
        </p:spPr>
        <p:txBody>
          <a:bodyPr wrap="square">
            <a:spAutoFit/>
          </a:bodyPr>
          <a:lstStyle/>
          <a:p>
            <a:pPr eaLnBrk="1" hangingPunct="1">
              <a:defRPr/>
            </a:pPr>
            <a:r>
              <a:rPr lang="en-US">
                <a:solidFill>
                  <a:schemeClr val="tx2"/>
                </a:solidFill>
                <a:latin typeface="Century Gothic" panose="020B0502020202020204" pitchFamily="34" charset="0"/>
                <a:cs typeface="Arial" charset="0"/>
              </a:rPr>
              <a:t>Doug Pinkham</a:t>
            </a:r>
          </a:p>
          <a:p>
            <a:pPr eaLnBrk="1" hangingPunct="1">
              <a:defRPr/>
            </a:pPr>
            <a:r>
              <a:rPr lang="en-US" sz="1000">
                <a:solidFill>
                  <a:srgbClr val="000000"/>
                </a:solidFill>
                <a:latin typeface="Century Gothic" panose="020B0502020202020204" pitchFamily="34" charset="0"/>
                <a:cs typeface="Arial" charset="0"/>
              </a:rPr>
              <a:t>	</a:t>
            </a:r>
          </a:p>
        </p:txBody>
      </p:sp>
      <p:sp>
        <p:nvSpPr>
          <p:cNvPr id="40" name="TextBox 39"/>
          <p:cNvSpPr txBox="1"/>
          <p:nvPr/>
        </p:nvSpPr>
        <p:spPr>
          <a:xfrm>
            <a:off x="6498242" y="2994029"/>
            <a:ext cx="2357310" cy="369332"/>
          </a:xfrm>
          <a:prstGeom prst="rect">
            <a:avLst/>
          </a:prstGeom>
          <a:noFill/>
        </p:spPr>
        <p:txBody>
          <a:bodyPr wrap="square">
            <a:spAutoFit/>
          </a:bodyPr>
          <a:lstStyle/>
          <a:p>
            <a:pPr eaLnBrk="1" hangingPunct="1">
              <a:defRPr/>
            </a:pPr>
            <a:r>
              <a:rPr lang="en-US">
                <a:solidFill>
                  <a:schemeClr val="tx2"/>
                </a:solidFill>
                <a:latin typeface="Century Gothic" panose="020B0502020202020204" pitchFamily="34" charset="0"/>
                <a:cs typeface="Arial" charset="0"/>
              </a:rPr>
              <a:t>Kristin Brackemyre</a:t>
            </a:r>
          </a:p>
        </p:txBody>
      </p:sp>
      <p:sp>
        <p:nvSpPr>
          <p:cNvPr id="53" name="TextBox 52"/>
          <p:cNvSpPr txBox="1"/>
          <p:nvPr/>
        </p:nvSpPr>
        <p:spPr>
          <a:xfrm>
            <a:off x="9646408" y="2996089"/>
            <a:ext cx="1406037" cy="369332"/>
          </a:xfrm>
          <a:prstGeom prst="rect">
            <a:avLst/>
          </a:prstGeom>
          <a:noFill/>
        </p:spPr>
        <p:txBody>
          <a:bodyPr wrap="square">
            <a:spAutoFit/>
          </a:bodyPr>
          <a:lstStyle/>
          <a:p>
            <a:pPr eaLnBrk="1" hangingPunct="1">
              <a:defRPr/>
            </a:pPr>
            <a:r>
              <a:rPr lang="en-US">
                <a:solidFill>
                  <a:schemeClr val="tx2"/>
                </a:solidFill>
                <a:latin typeface="Century Gothic" panose="020B0502020202020204" pitchFamily="34" charset="0"/>
                <a:cs typeface="Arial" charset="0"/>
              </a:rPr>
              <a:t>Erica Harris</a:t>
            </a:r>
          </a:p>
        </p:txBody>
      </p:sp>
      <p:pic>
        <p:nvPicPr>
          <p:cNvPr id="1026" name="Picture 2" descr="Kelly Memphis"/>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793923" y="3782318"/>
            <a:ext cx="1517904" cy="1517904"/>
          </a:xfrm>
          <a:prstGeom prst="ellipse">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6668788" y="5291232"/>
            <a:ext cx="1768173" cy="369332"/>
          </a:xfrm>
          <a:prstGeom prst="rect">
            <a:avLst/>
          </a:prstGeom>
          <a:noFill/>
        </p:spPr>
        <p:txBody>
          <a:bodyPr wrap="square">
            <a:spAutoFit/>
          </a:bodyPr>
          <a:lstStyle/>
          <a:p>
            <a:pPr>
              <a:defRPr/>
            </a:pPr>
            <a:r>
              <a:rPr lang="en-US">
                <a:solidFill>
                  <a:schemeClr val="tx2"/>
                </a:solidFill>
                <a:latin typeface="Century Gothic" panose="020B0502020202020204" pitchFamily="34" charset="0"/>
                <a:cs typeface="Arial" charset="0"/>
              </a:rPr>
              <a:t>Kelly Memphis</a:t>
            </a:r>
          </a:p>
        </p:txBody>
      </p:sp>
      <p:pic>
        <p:nvPicPr>
          <p:cNvPr id="2" name="Picture 1"/>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9623395" y="3733357"/>
            <a:ext cx="1517904" cy="1517904"/>
          </a:xfrm>
          <a:prstGeom prst="ellipse">
            <a:avLst/>
          </a:prstGeom>
          <a:noFill/>
          <a:ln w="3175">
            <a:solidFill>
              <a:schemeClr val="tx1"/>
            </a:solidFill>
            <a:miter lim="800000"/>
            <a:headEnd/>
            <a:tailEnd/>
          </a:ln>
        </p:spPr>
      </p:pic>
      <p:sp>
        <p:nvSpPr>
          <p:cNvPr id="3" name="Rectangle 2"/>
          <p:cNvSpPr/>
          <p:nvPr/>
        </p:nvSpPr>
        <p:spPr>
          <a:xfrm>
            <a:off x="9646408" y="5286217"/>
            <a:ext cx="1471878" cy="369332"/>
          </a:xfrm>
          <a:prstGeom prst="rect">
            <a:avLst/>
          </a:prstGeom>
        </p:spPr>
        <p:txBody>
          <a:bodyPr wrap="none">
            <a:spAutoFit/>
          </a:bodyPr>
          <a:lstStyle/>
          <a:p>
            <a:pPr>
              <a:defRPr/>
            </a:pPr>
            <a:r>
              <a:rPr lang="en-US" err="1">
                <a:solidFill>
                  <a:schemeClr val="tx2"/>
                </a:solidFill>
                <a:latin typeface="Century Gothic" panose="020B0502020202020204" pitchFamily="34" charset="0"/>
                <a:cs typeface="Arial" charset="0"/>
              </a:rPr>
              <a:t>João</a:t>
            </a:r>
            <a:r>
              <a:rPr lang="en-US">
                <a:solidFill>
                  <a:schemeClr val="tx2"/>
                </a:solidFill>
                <a:latin typeface="Century Gothic" panose="020B0502020202020204" pitchFamily="34" charset="0"/>
                <a:cs typeface="Arial" charset="0"/>
              </a:rPr>
              <a:t> Sousa</a:t>
            </a:r>
          </a:p>
        </p:txBody>
      </p:sp>
      <p:pic>
        <p:nvPicPr>
          <p:cNvPr id="6" name="Picture 5" descr="A person wearing a suit and tie smiling at the camera&#10;&#10;Description automatically generated">
            <a:extLst>
              <a:ext uri="{FF2B5EF4-FFF2-40B4-BE49-F238E27FC236}">
                <a16:creationId xmlns:a16="http://schemas.microsoft.com/office/drawing/2014/main" id="{3E45E56F-08A8-42CE-81A9-6418A5E0253F}"/>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975051" y="3730364"/>
            <a:ext cx="1517904" cy="1517904"/>
          </a:xfrm>
          <a:prstGeom prst="ellipse">
            <a:avLst/>
          </a:prstGeom>
          <a:ln>
            <a:solidFill>
              <a:schemeClr val="tx1"/>
            </a:solidFill>
          </a:ln>
        </p:spPr>
      </p:pic>
      <p:pic>
        <p:nvPicPr>
          <p:cNvPr id="24" name="Picture 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auto">
          <a:xfrm>
            <a:off x="1175259" y="3753058"/>
            <a:ext cx="1517904" cy="1406531"/>
          </a:xfrm>
          <a:prstGeom prst="ellipse">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1106232" y="5300222"/>
            <a:ext cx="1607197" cy="369332"/>
          </a:xfrm>
          <a:prstGeom prst="rect">
            <a:avLst/>
          </a:prstGeom>
          <a:noFill/>
        </p:spPr>
        <p:txBody>
          <a:bodyPr wrap="square">
            <a:spAutoFit/>
          </a:bodyPr>
          <a:lstStyle/>
          <a:p>
            <a:pPr eaLnBrk="1" hangingPunct="1">
              <a:defRPr/>
            </a:pPr>
            <a:r>
              <a:rPr lang="en-US">
                <a:solidFill>
                  <a:schemeClr val="tx2"/>
                </a:solidFill>
                <a:latin typeface="Century Gothic" panose="020B0502020202020204" pitchFamily="34" charset="0"/>
                <a:cs typeface="Arial" charset="0"/>
              </a:rPr>
              <a:t>Tori Ellington</a:t>
            </a:r>
          </a:p>
        </p:txBody>
      </p:sp>
      <p:pic>
        <p:nvPicPr>
          <p:cNvPr id="8" name="Picture 7">
            <a:extLst>
              <a:ext uri="{FF2B5EF4-FFF2-40B4-BE49-F238E27FC236}">
                <a16:creationId xmlns:a16="http://schemas.microsoft.com/office/drawing/2014/main" id="{F6FEB636-AA55-44A0-9E6C-98E86071F66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704625" y="1452101"/>
            <a:ext cx="1530229" cy="1530229"/>
          </a:xfrm>
          <a:prstGeom prst="rect">
            <a:avLst/>
          </a:prstGeom>
        </p:spPr>
      </p:pic>
      <p:pic>
        <p:nvPicPr>
          <p:cNvPr id="9" name="Picture 8">
            <a:extLst>
              <a:ext uri="{FF2B5EF4-FFF2-40B4-BE49-F238E27FC236}">
                <a16:creationId xmlns:a16="http://schemas.microsoft.com/office/drawing/2014/main" id="{3B379B1C-85D8-4FA7-9654-3D9208E4661C}"/>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9504058" y="1390633"/>
            <a:ext cx="1614228" cy="1612204"/>
          </a:xfrm>
          <a:prstGeom prst="flowChartConnector">
            <a:avLst/>
          </a:prstGeom>
          <a:ln>
            <a:solidFill>
              <a:schemeClr val="tx1"/>
            </a:solidFill>
          </a:ln>
          <a:effectLst>
            <a:softEdge rad="0"/>
          </a:effectLst>
        </p:spPr>
      </p:pic>
    </p:spTree>
    <p:extLst>
      <p:ext uri="{BB962C8B-B14F-4D97-AF65-F5344CB8AC3E}">
        <p14:creationId xmlns:p14="http://schemas.microsoft.com/office/powerpoint/2010/main" val="19869418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A picture containing shape&#10;&#10;Description automatically generated">
            <a:extLst>
              <a:ext uri="{FF2B5EF4-FFF2-40B4-BE49-F238E27FC236}">
                <a16:creationId xmlns:a16="http://schemas.microsoft.com/office/drawing/2014/main" id="{C7BFA185-D526-4431-AD17-C2238AAC0F23}"/>
              </a:ext>
            </a:extLst>
          </p:cNvPr>
          <p:cNvPicPr>
            <a:picLocks noChangeAspect="1"/>
          </p:cNvPicPr>
          <p:nvPr/>
        </p:nvPicPr>
        <p:blipFill>
          <a:blip r:embed="rId2"/>
          <a:stretch>
            <a:fillRect/>
          </a:stretch>
        </p:blipFill>
        <p:spPr>
          <a:xfrm>
            <a:off x="759618" y="2176463"/>
            <a:ext cx="3659983" cy="1874047"/>
          </a:xfrm>
          <a:prstGeom prst="rect">
            <a:avLst/>
          </a:prstGeom>
        </p:spPr>
      </p:pic>
      <p:pic>
        <p:nvPicPr>
          <p:cNvPr id="8" name="Picture 8">
            <a:extLst>
              <a:ext uri="{FF2B5EF4-FFF2-40B4-BE49-F238E27FC236}">
                <a16:creationId xmlns:a16="http://schemas.microsoft.com/office/drawing/2014/main" id="{0E569BE3-7630-467B-86C6-FC6F8231841C}"/>
              </a:ext>
            </a:extLst>
          </p:cNvPr>
          <p:cNvPicPr>
            <a:picLocks noChangeAspect="1"/>
          </p:cNvPicPr>
          <p:nvPr/>
        </p:nvPicPr>
        <p:blipFill>
          <a:blip r:embed="rId3"/>
          <a:stretch>
            <a:fillRect/>
          </a:stretch>
        </p:blipFill>
        <p:spPr>
          <a:xfrm>
            <a:off x="4248150" y="2717786"/>
            <a:ext cx="7946231" cy="3994175"/>
          </a:xfrm>
          <a:prstGeom prst="rect">
            <a:avLst/>
          </a:prstGeom>
        </p:spPr>
      </p:pic>
      <p:sp>
        <p:nvSpPr>
          <p:cNvPr id="9" name="TextBox 8">
            <a:extLst>
              <a:ext uri="{FF2B5EF4-FFF2-40B4-BE49-F238E27FC236}">
                <a16:creationId xmlns:a16="http://schemas.microsoft.com/office/drawing/2014/main" id="{E2545130-1762-4B83-B2FC-6F872C8A69C8}"/>
              </a:ext>
            </a:extLst>
          </p:cNvPr>
          <p:cNvSpPr txBox="1"/>
          <p:nvPr/>
        </p:nvSpPr>
        <p:spPr>
          <a:xfrm>
            <a:off x="2724150" y="366712"/>
            <a:ext cx="7731917" cy="16927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a:latin typeface="Arial Black"/>
              </a:rPr>
              <a:t>Stride: A Social Impact Summit</a:t>
            </a:r>
            <a:br>
              <a:rPr lang="en-US" sz="2800">
                <a:latin typeface="Arial Black"/>
              </a:rPr>
            </a:br>
            <a:r>
              <a:rPr lang="en-US" sz="2800">
                <a:latin typeface="Arial Black"/>
              </a:rPr>
              <a:t>November 9, 2021</a:t>
            </a:r>
            <a:br>
              <a:rPr lang="en-US" sz="2800">
                <a:latin typeface="Arial Black"/>
              </a:rPr>
            </a:br>
            <a:r>
              <a:rPr lang="en-US" sz="2800">
                <a:latin typeface="Arial Black"/>
              </a:rPr>
              <a:t>Virtual</a:t>
            </a:r>
          </a:p>
          <a:p>
            <a:pPr algn="l"/>
            <a:endParaRPr lang="en-US" sz="2000">
              <a:cs typeface="Calibri"/>
            </a:endParaRPr>
          </a:p>
        </p:txBody>
      </p:sp>
    </p:spTree>
    <p:extLst>
      <p:ext uri="{BB962C8B-B14F-4D97-AF65-F5344CB8AC3E}">
        <p14:creationId xmlns:p14="http://schemas.microsoft.com/office/powerpoint/2010/main" val="1898183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cd2067e0d6ae84b37c9b001de4f.previews.dropboxusercontent.com/p/thumb/AAYciGt8rfGc1MQUqQqycwvWeVQlXfHt49a4JphYGZ6JTUbeBKlzU_4OLVElhQsxzNlUlY6q9_P7uRLePMlE__3eM7jPYvtA_Z-AF7JyeF_cO0DG41Zz5Hyfrvwfa_qyM4O1WLJtk656QkYIOL-O6-KOYF_Nrkozb1n8ur5QPMmtjWDjCYxECQSqNMME4RQjO8za8s5Tsmt8bSLebBtCQ6MmcaGViGGfYfTXX3ecB2CUZMg1Z8gvAyErksEfW2DJZJCcbdSgdmR14db8enlnQLoI0lxUwjFfBp68XTjxzzPmeGMIiHNWN5x_Q2fwmnV6Ra8w1FlBcDzR84Ih6e1fCjItfZhc4iE0SVcZ0l9xcKQfI7Hd00MXbp0otP41_jObFPs/p.jpeg?size_mode=5"/>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911677" y="-22624"/>
            <a:ext cx="5687761" cy="688062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21781" y="-22624"/>
            <a:ext cx="6889898" cy="6880624"/>
          </a:xfrm>
          <a:prstGeom prst="rect">
            <a:avLst/>
          </a:prstGeom>
          <a:solidFill>
            <a:srgbClr val="0C5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31255" y="1957176"/>
            <a:ext cx="3870950" cy="1008092"/>
          </a:xfrm>
        </p:spPr>
        <p:txBody>
          <a:bodyPr anchor="t">
            <a:noAutofit/>
          </a:bodyPr>
          <a:lstStyle/>
          <a:p>
            <a:r>
              <a:rPr lang="en-US" sz="4800" b="1">
                <a:solidFill>
                  <a:schemeClr val="bg1"/>
                </a:solidFill>
                <a:latin typeface="Century Gothic" charset="0"/>
                <a:ea typeface="Century Gothic" charset="0"/>
                <a:cs typeface="Century Gothic" charset="0"/>
              </a:rPr>
              <a:t>Questions We Can Answer</a:t>
            </a:r>
          </a:p>
        </p:txBody>
      </p:sp>
      <p:pic>
        <p:nvPicPr>
          <p:cNvPr id="15" name="Picture 1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415870" y="6195543"/>
            <a:ext cx="470204" cy="470204"/>
          </a:xfrm>
          <a:prstGeom prst="rect">
            <a:avLst/>
          </a:prstGeom>
        </p:spPr>
      </p:pic>
      <p:sp>
        <p:nvSpPr>
          <p:cNvPr id="13" name="Title 1">
            <a:extLst>
              <a:ext uri="{FF2B5EF4-FFF2-40B4-BE49-F238E27FC236}">
                <a16:creationId xmlns:a16="http://schemas.microsoft.com/office/drawing/2014/main" id="{8FF349DC-B504-3448-BE89-F79971175ECB}"/>
              </a:ext>
            </a:extLst>
          </p:cNvPr>
          <p:cNvSpPr txBox="1">
            <a:spLocks/>
          </p:cNvSpPr>
          <p:nvPr/>
        </p:nvSpPr>
        <p:spPr>
          <a:xfrm>
            <a:off x="302217" y="6300516"/>
            <a:ext cx="3770416" cy="363755"/>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400" b="1" spc="100">
                <a:solidFill>
                  <a:schemeClr val="bg1"/>
                </a:solidFill>
                <a:latin typeface="Century Gothic" charset="0"/>
                <a:ea typeface="Century Gothic" charset="0"/>
                <a:cs typeface="Century Gothic" charset="0"/>
              </a:rPr>
              <a:t>MEMBERSHIP ORIENTATION</a:t>
            </a:r>
          </a:p>
        </p:txBody>
      </p:sp>
      <p:cxnSp>
        <p:nvCxnSpPr>
          <p:cNvPr id="14" name="Straight Connector 13">
            <a:extLst>
              <a:ext uri="{FF2B5EF4-FFF2-40B4-BE49-F238E27FC236}">
                <a16:creationId xmlns:a16="http://schemas.microsoft.com/office/drawing/2014/main" id="{6F323AC4-1297-0444-ADAB-277700E83E7E}"/>
              </a:ext>
            </a:extLst>
          </p:cNvPr>
          <p:cNvCxnSpPr>
            <a:cxnSpLocks/>
          </p:cNvCxnSpPr>
          <p:nvPr/>
        </p:nvCxnSpPr>
        <p:spPr>
          <a:xfrm>
            <a:off x="3629465" y="6429170"/>
            <a:ext cx="741953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1287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ucc2ec8ba72cd4ba1dbb0f01fc5d.previews.dropboxusercontent.com/p/thumb/AAY1TRz_YzZtgHf5iZTLB_jGS7shnvOvZmk-PpTGg39PgwBaS9rvb-e15KdW5hKzJIyZ992YBQ7PJQQuEE3pnYpdBblm70p3SB3T3uZgDUNxrIVdz_GMxPJ8kHdkzySK2hnhNgs3sdoACgDB4HLvzZmlItNSaH4RyB4gJwv6zw2HgBtxCvoiwulVAdQ5egoJkGH1SCEQspfZzCK1RB64B5mvT9ousyitKPwjDhAZ8d5mxMHvYgVrLl6fyMoycivISUgxNrakqS1ZHAsV2-2xbnPRRIISU6B-ZyxLq2VhW6TYKmxvvBaAyRfo7uP8wTFq0_GqkoJ9MMtemMWHsKU0KI8O4H0fIkfFeeZhJs-jyTKoRr1YZebg4Cv6XzENkX5HLQw/p.jpeg?size_mode=5"/>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728626" y="-22624"/>
            <a:ext cx="5842396" cy="688062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21781" y="-22624"/>
            <a:ext cx="6889898" cy="6880624"/>
          </a:xfrm>
          <a:prstGeom prst="rect">
            <a:avLst/>
          </a:prstGeom>
          <a:solidFill>
            <a:srgbClr val="0C5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342051" y="1972235"/>
            <a:ext cx="4249357" cy="1008092"/>
          </a:xfrm>
        </p:spPr>
        <p:txBody>
          <a:bodyPr anchor="t">
            <a:noAutofit/>
          </a:bodyPr>
          <a:lstStyle/>
          <a:p>
            <a:r>
              <a:rPr lang="en-US" altLang="en-US" sz="4400" b="1">
                <a:solidFill>
                  <a:schemeClr val="bg1"/>
                </a:solidFill>
                <a:latin typeface="Century Gothic" panose="020B0502020202020204" pitchFamily="34" charset="0"/>
              </a:rPr>
              <a:t>Guest Speakers for Your Meetings</a:t>
            </a:r>
            <a:endParaRPr lang="en-US" sz="4400" b="1">
              <a:solidFill>
                <a:schemeClr val="bg1"/>
              </a:solidFill>
              <a:latin typeface="Century Gothic" panose="020B0502020202020204" pitchFamily="34" charset="0"/>
              <a:ea typeface="Century Gothic" charset="0"/>
              <a:cs typeface="Century Gothic" charset="0"/>
            </a:endParaRPr>
          </a:p>
        </p:txBody>
      </p:sp>
      <p:sp>
        <p:nvSpPr>
          <p:cNvPr id="11" name="Content Placeholder 2"/>
          <p:cNvSpPr txBox="1">
            <a:spLocks/>
          </p:cNvSpPr>
          <p:nvPr/>
        </p:nvSpPr>
        <p:spPr>
          <a:xfrm>
            <a:off x="491396" y="1972235"/>
            <a:ext cx="6160416" cy="389945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00000"/>
              </a:lnSpc>
              <a:spcBef>
                <a:spcPts val="600"/>
              </a:spcBef>
              <a:spcAft>
                <a:spcPts val="600"/>
              </a:spcAft>
              <a:buFont typeface="Arial" charset="0"/>
              <a:buChar char="•"/>
            </a:pPr>
            <a:endParaRPr lang="en-US" sz="2000">
              <a:solidFill>
                <a:schemeClr val="bg1"/>
              </a:solidFill>
              <a:latin typeface="Century Gothic" panose="020B0502020202020204" pitchFamily="34" charset="0"/>
              <a:ea typeface="Century Gothic" charset="0"/>
              <a:cs typeface="Century Gothic" charset="0"/>
            </a:endParaRPr>
          </a:p>
        </p:txBody>
      </p:sp>
      <p:pic>
        <p:nvPicPr>
          <p:cNvPr id="15" name="Picture 1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415870" y="6195543"/>
            <a:ext cx="470204" cy="470204"/>
          </a:xfrm>
          <a:prstGeom prst="rect">
            <a:avLst/>
          </a:prstGeom>
        </p:spPr>
      </p:pic>
      <p:sp>
        <p:nvSpPr>
          <p:cNvPr id="13" name="Title 1">
            <a:extLst>
              <a:ext uri="{FF2B5EF4-FFF2-40B4-BE49-F238E27FC236}">
                <a16:creationId xmlns:a16="http://schemas.microsoft.com/office/drawing/2014/main" id="{8FF349DC-B504-3448-BE89-F79971175ECB}"/>
              </a:ext>
            </a:extLst>
          </p:cNvPr>
          <p:cNvSpPr txBox="1">
            <a:spLocks/>
          </p:cNvSpPr>
          <p:nvPr/>
        </p:nvSpPr>
        <p:spPr>
          <a:xfrm>
            <a:off x="302217" y="6300516"/>
            <a:ext cx="3770416" cy="363755"/>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400" b="1" spc="100">
                <a:solidFill>
                  <a:schemeClr val="bg1"/>
                </a:solidFill>
                <a:latin typeface="Century Gothic" charset="0"/>
                <a:ea typeface="Century Gothic" charset="0"/>
                <a:cs typeface="Century Gothic" charset="0"/>
              </a:rPr>
              <a:t>MEMBERSHIP ORIENTATION</a:t>
            </a:r>
          </a:p>
        </p:txBody>
      </p:sp>
      <p:cxnSp>
        <p:nvCxnSpPr>
          <p:cNvPr id="14" name="Straight Connector 13">
            <a:extLst>
              <a:ext uri="{FF2B5EF4-FFF2-40B4-BE49-F238E27FC236}">
                <a16:creationId xmlns:a16="http://schemas.microsoft.com/office/drawing/2014/main" id="{6F323AC4-1297-0444-ADAB-277700E83E7E}"/>
              </a:ext>
            </a:extLst>
          </p:cNvPr>
          <p:cNvCxnSpPr>
            <a:cxnSpLocks/>
          </p:cNvCxnSpPr>
          <p:nvPr/>
        </p:nvCxnSpPr>
        <p:spPr>
          <a:xfrm>
            <a:off x="3629465" y="6429170"/>
            <a:ext cx="741953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2793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5289630" y="-1"/>
            <a:ext cx="6902370" cy="68634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A01ECFF-0EFB-4254-ACBC-072F0D49D236}"/>
              </a:ext>
            </a:extLst>
          </p:cNvPr>
          <p:cNvSpPr/>
          <p:nvPr/>
        </p:nvSpPr>
        <p:spPr>
          <a:xfrm>
            <a:off x="-2671" y="0"/>
            <a:ext cx="7013944" cy="6858000"/>
          </a:xfrm>
          <a:prstGeom prst="rect">
            <a:avLst/>
          </a:prstGeom>
          <a:solidFill>
            <a:srgbClr val="37B8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p:cNvSpPr txBox="1">
            <a:spLocks/>
          </p:cNvSpPr>
          <p:nvPr/>
        </p:nvSpPr>
        <p:spPr>
          <a:xfrm>
            <a:off x="7234176" y="710786"/>
            <a:ext cx="4751636" cy="5047812"/>
          </a:xfrm>
          <a:prstGeom prst="rect">
            <a:avLst/>
          </a:prstGeom>
        </p:spPr>
        <p:txBody>
          <a:bodyPr vert="horz" lIns="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lnSpc>
                <a:spcPct val="100000"/>
              </a:lnSpc>
              <a:spcBef>
                <a:spcPts val="0"/>
              </a:spcBef>
              <a:spcAft>
                <a:spcPts val="2000"/>
              </a:spcAft>
              <a:buFont typeface="+mj-lt"/>
              <a:buAutoNum type="arabicPeriod"/>
            </a:pPr>
            <a:r>
              <a:rPr lang="en-US" b="1">
                <a:latin typeface="Century Gothic" charset="0"/>
                <a:ea typeface="Century Gothic" charset="0"/>
                <a:cs typeface="Century Gothic" charset="0"/>
              </a:rPr>
              <a:t>Introduction</a:t>
            </a:r>
          </a:p>
          <a:p>
            <a:pPr marL="914400" lvl="1" indent="-457200" algn="l">
              <a:lnSpc>
                <a:spcPct val="100000"/>
              </a:lnSpc>
              <a:spcBef>
                <a:spcPts val="0"/>
              </a:spcBef>
              <a:spcAft>
                <a:spcPts val="2000"/>
              </a:spcAft>
              <a:buFont typeface="Arial" panose="020B0604020202020204" pitchFamily="34" charset="0"/>
              <a:buChar char="•"/>
            </a:pPr>
            <a:r>
              <a:rPr lang="en-US" sz="2400">
                <a:latin typeface="Century Gothic" charset="0"/>
                <a:ea typeface="Century Gothic" charset="0"/>
                <a:cs typeface="Century Gothic" charset="0"/>
              </a:rPr>
              <a:t>Who we are</a:t>
            </a:r>
          </a:p>
          <a:p>
            <a:pPr marL="457200" indent="-457200" algn="l">
              <a:lnSpc>
                <a:spcPct val="100000"/>
              </a:lnSpc>
              <a:spcBef>
                <a:spcPts val="0"/>
              </a:spcBef>
              <a:spcAft>
                <a:spcPts val="2000"/>
              </a:spcAft>
              <a:buFont typeface="+mj-lt"/>
              <a:buAutoNum type="arabicPeriod"/>
            </a:pPr>
            <a:r>
              <a:rPr lang="en-US" b="1">
                <a:latin typeface="Century Gothic" charset="0"/>
                <a:ea typeface="Century Gothic" charset="0"/>
                <a:cs typeface="Century Gothic" charset="0"/>
              </a:rPr>
              <a:t>Resources and Services</a:t>
            </a:r>
          </a:p>
          <a:p>
            <a:pPr marL="914400" lvl="1" indent="-457200" algn="l">
              <a:lnSpc>
                <a:spcPct val="100000"/>
              </a:lnSpc>
              <a:spcBef>
                <a:spcPts val="0"/>
              </a:spcBef>
              <a:spcAft>
                <a:spcPts val="2000"/>
              </a:spcAft>
              <a:buFont typeface="Arial" panose="020B0604020202020204" pitchFamily="34" charset="0"/>
              <a:buChar char="•"/>
            </a:pPr>
            <a:r>
              <a:rPr lang="en-US" sz="2400">
                <a:latin typeface="Century Gothic" charset="0"/>
                <a:ea typeface="Century Gothic" charset="0"/>
                <a:cs typeface="Century Gothic" charset="0"/>
              </a:rPr>
              <a:t>Executive Education</a:t>
            </a:r>
          </a:p>
          <a:p>
            <a:pPr marL="914400" lvl="1" indent="-457200" algn="l">
              <a:lnSpc>
                <a:spcPct val="100000"/>
              </a:lnSpc>
              <a:spcBef>
                <a:spcPts val="0"/>
              </a:spcBef>
              <a:spcAft>
                <a:spcPts val="2000"/>
              </a:spcAft>
              <a:buFont typeface="Arial" panose="020B0604020202020204" pitchFamily="34" charset="0"/>
              <a:buChar char="•"/>
            </a:pPr>
            <a:r>
              <a:rPr lang="en-US" sz="2400">
                <a:latin typeface="Century Gothic" charset="0"/>
                <a:ea typeface="Century Gothic" charset="0"/>
                <a:cs typeface="Century Gothic" charset="0"/>
              </a:rPr>
              <a:t>Expertise</a:t>
            </a:r>
          </a:p>
          <a:p>
            <a:pPr marL="914400" lvl="1" indent="-457200" algn="l">
              <a:lnSpc>
                <a:spcPct val="100000"/>
              </a:lnSpc>
              <a:spcBef>
                <a:spcPts val="0"/>
              </a:spcBef>
              <a:spcAft>
                <a:spcPts val="2000"/>
              </a:spcAft>
              <a:buFont typeface="Arial" panose="020B0604020202020204" pitchFamily="34" charset="0"/>
              <a:buChar char="•"/>
            </a:pPr>
            <a:r>
              <a:rPr lang="en-US" sz="2400">
                <a:latin typeface="Century Gothic" charset="0"/>
                <a:ea typeface="Century Gothic" charset="0"/>
                <a:cs typeface="Century Gothic" charset="0"/>
              </a:rPr>
              <a:t>Community</a:t>
            </a:r>
          </a:p>
          <a:p>
            <a:pPr marL="457200" indent="-457200" algn="l">
              <a:lnSpc>
                <a:spcPct val="100000"/>
              </a:lnSpc>
              <a:spcBef>
                <a:spcPts val="0"/>
              </a:spcBef>
              <a:spcAft>
                <a:spcPts val="2000"/>
              </a:spcAft>
              <a:buFont typeface="+mj-lt"/>
              <a:buAutoNum type="arabicPeriod"/>
            </a:pPr>
            <a:r>
              <a:rPr lang="en-US" b="1">
                <a:latin typeface="Century Gothic" charset="0"/>
                <a:ea typeface="Century Gothic" charset="0"/>
                <a:cs typeface="Century Gothic" charset="0"/>
              </a:rPr>
              <a:t>How to get involved </a:t>
            </a:r>
          </a:p>
        </p:txBody>
      </p:sp>
      <p:pic>
        <p:nvPicPr>
          <p:cNvPr id="14" name="Picture 1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15870" y="6194067"/>
            <a:ext cx="470204" cy="470204"/>
          </a:xfrm>
          <a:prstGeom prst="rect">
            <a:avLst/>
          </a:prstGeom>
        </p:spPr>
      </p:pic>
      <p:pic>
        <p:nvPicPr>
          <p:cNvPr id="4" name="Picture 3">
            <a:extLst>
              <a:ext uri="{FF2B5EF4-FFF2-40B4-BE49-F238E27FC236}">
                <a16:creationId xmlns:a16="http://schemas.microsoft.com/office/drawing/2014/main" id="{46CC9C6C-A85C-4E1C-B83B-F4ED731BE143}"/>
              </a:ext>
            </a:extLst>
          </p:cNvPr>
          <p:cNvPicPr>
            <a:picLocks noChangeAspect="1"/>
          </p:cNvPicPr>
          <p:nvPr/>
        </p:nvPicPr>
        <p:blipFill rotWithShape="1">
          <a:blip r:embed="rId3" cstate="email">
            <a:alphaModFix amt="35000"/>
            <a:grayscl/>
            <a:extLst>
              <a:ext uri="{28A0092B-C50C-407E-A947-70E740481C1C}">
                <a14:useLocalDpi xmlns:a14="http://schemas.microsoft.com/office/drawing/2010/main"/>
              </a:ext>
            </a:extLst>
          </a:blip>
          <a:srcRect/>
          <a:stretch/>
        </p:blipFill>
        <p:spPr>
          <a:xfrm>
            <a:off x="-2671" y="20322"/>
            <a:ext cx="7013944" cy="6843152"/>
          </a:xfrm>
          <a:prstGeom prst="rect">
            <a:avLst/>
          </a:prstGeom>
        </p:spPr>
      </p:pic>
      <p:sp>
        <p:nvSpPr>
          <p:cNvPr id="15" name="Title 1"/>
          <p:cNvSpPr txBox="1">
            <a:spLocks/>
          </p:cNvSpPr>
          <p:nvPr/>
        </p:nvSpPr>
        <p:spPr>
          <a:xfrm>
            <a:off x="302217" y="6300516"/>
            <a:ext cx="3770416" cy="363755"/>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400" b="1" spc="100">
                <a:solidFill>
                  <a:schemeClr val="tx2"/>
                </a:solidFill>
                <a:latin typeface="Century Gothic" charset="0"/>
                <a:ea typeface="Century Gothic" charset="0"/>
                <a:cs typeface="Century Gothic" charset="0"/>
              </a:rPr>
              <a:t>MEMBERSHIP ORIENTATION</a:t>
            </a:r>
          </a:p>
        </p:txBody>
      </p:sp>
      <p:cxnSp>
        <p:nvCxnSpPr>
          <p:cNvPr id="16" name="Straight Connector 15"/>
          <p:cNvCxnSpPr>
            <a:cxnSpLocks/>
          </p:cNvCxnSpPr>
          <p:nvPr/>
        </p:nvCxnSpPr>
        <p:spPr>
          <a:xfrm>
            <a:off x="3629465" y="6429170"/>
            <a:ext cx="741953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360241" y="473448"/>
            <a:ext cx="4301406" cy="656105"/>
          </a:xfrm>
        </p:spPr>
        <p:txBody>
          <a:bodyPr anchor="t">
            <a:noAutofit/>
          </a:bodyPr>
          <a:lstStyle/>
          <a:p>
            <a:pPr algn="l"/>
            <a:r>
              <a:rPr lang="en-US" altLang="en-US" sz="3600" b="1">
                <a:solidFill>
                  <a:schemeClr val="bg1"/>
                </a:solidFill>
                <a:latin typeface="Century Gothic" charset="0"/>
                <a:ea typeface="Century Gothic" charset="0"/>
                <a:cs typeface="Century Gothic" charset="0"/>
              </a:rPr>
              <a:t>Today’s Agenda</a:t>
            </a:r>
            <a:endParaRPr lang="en-US" sz="3600" b="1">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6634045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611798" y="1511187"/>
            <a:ext cx="6149789" cy="2092881"/>
          </a:xfrm>
          <a:prstGeom prst="rect">
            <a:avLst/>
          </a:prstGeom>
        </p:spPr>
        <p:txBody>
          <a:bodyPr wrap="square">
            <a:spAutoFit/>
          </a:bodyPr>
          <a:lstStyle/>
          <a:p>
            <a:r>
              <a:rPr lang="en-US" altLang="en-US" sz="2800">
                <a:solidFill>
                  <a:srgbClr val="44546A"/>
                </a:solidFill>
                <a:latin typeface="Century Gothic" panose="020B0502020202020204" pitchFamily="34" charset="0"/>
              </a:rPr>
              <a:t>Prominent election law attorney,</a:t>
            </a:r>
            <a:br>
              <a:rPr lang="en-US" altLang="en-US" sz="2800">
                <a:solidFill>
                  <a:srgbClr val="44546A"/>
                </a:solidFill>
                <a:latin typeface="Century Gothic" panose="020B0502020202020204" pitchFamily="34" charset="0"/>
              </a:rPr>
            </a:br>
            <a:r>
              <a:rPr lang="en-US" altLang="en-US" sz="2800">
                <a:solidFill>
                  <a:srgbClr val="44546A"/>
                </a:solidFill>
                <a:latin typeface="Century Gothic" panose="020B0502020202020204" pitchFamily="34" charset="0"/>
              </a:rPr>
              <a:t>Ken Gross, is available to members for legal advice on federal &amp; state issues</a:t>
            </a:r>
            <a:r>
              <a:rPr lang="en-US" altLang="en-US" sz="2400">
                <a:solidFill>
                  <a:srgbClr val="44546A"/>
                </a:solidFill>
                <a:latin typeface="Century Gothic" panose="020B0502020202020204" pitchFamily="34" charset="0"/>
              </a:rPr>
              <a:t>:</a:t>
            </a:r>
          </a:p>
          <a:p>
            <a:pPr lvl="1"/>
            <a:endParaRPr lang="en-US" altLang="en-US">
              <a:solidFill>
                <a:srgbClr val="44546A"/>
              </a:solidFill>
              <a:latin typeface="Century Gothic" panose="020B0502020202020204" pitchFamily="34" charset="0"/>
            </a:endParaRPr>
          </a:p>
        </p:txBody>
      </p:sp>
      <p:sp>
        <p:nvSpPr>
          <p:cNvPr id="25" name="Title 1"/>
          <p:cNvSpPr txBox="1">
            <a:spLocks/>
          </p:cNvSpPr>
          <p:nvPr/>
        </p:nvSpPr>
        <p:spPr>
          <a:xfrm>
            <a:off x="2507226" y="648474"/>
            <a:ext cx="7177548" cy="47194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a:solidFill>
                  <a:srgbClr val="005DAA"/>
                </a:solidFill>
                <a:latin typeface="Century Gothic" charset="0"/>
                <a:ea typeface="Century Gothic" charset="0"/>
                <a:cs typeface="Century Gothic" charset="0"/>
              </a:rPr>
              <a:t>Legal Guidance</a:t>
            </a:r>
          </a:p>
        </p:txBody>
      </p:sp>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15870" y="6194067"/>
            <a:ext cx="470204" cy="470204"/>
          </a:xfrm>
          <a:prstGeom prst="rect">
            <a:avLst/>
          </a:prstGeom>
        </p:spPr>
      </p:pic>
      <p:sp>
        <p:nvSpPr>
          <p:cNvPr id="13" name="Title 1">
            <a:extLst>
              <a:ext uri="{FF2B5EF4-FFF2-40B4-BE49-F238E27FC236}">
                <a16:creationId xmlns:a16="http://schemas.microsoft.com/office/drawing/2014/main" id="{709327B4-C229-304A-8D95-724B64A6BB5F}"/>
              </a:ext>
            </a:extLst>
          </p:cNvPr>
          <p:cNvSpPr txBox="1">
            <a:spLocks/>
          </p:cNvSpPr>
          <p:nvPr/>
        </p:nvSpPr>
        <p:spPr>
          <a:xfrm>
            <a:off x="302217" y="6300516"/>
            <a:ext cx="3770416" cy="363755"/>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400" b="1" spc="100">
                <a:solidFill>
                  <a:schemeClr val="tx2"/>
                </a:solidFill>
                <a:latin typeface="Century Gothic" charset="0"/>
                <a:ea typeface="Century Gothic" charset="0"/>
                <a:cs typeface="Century Gothic" charset="0"/>
              </a:rPr>
              <a:t>MEMBERSHIP ORIENTATION</a:t>
            </a:r>
          </a:p>
        </p:txBody>
      </p:sp>
      <p:cxnSp>
        <p:nvCxnSpPr>
          <p:cNvPr id="16" name="Straight Connector 15">
            <a:extLst>
              <a:ext uri="{FF2B5EF4-FFF2-40B4-BE49-F238E27FC236}">
                <a16:creationId xmlns:a16="http://schemas.microsoft.com/office/drawing/2014/main" id="{80D5FC1C-6493-3643-9D3D-1813BC9C39C4}"/>
              </a:ext>
            </a:extLst>
          </p:cNvPr>
          <p:cNvCxnSpPr>
            <a:cxnSpLocks/>
          </p:cNvCxnSpPr>
          <p:nvPr/>
        </p:nvCxnSpPr>
        <p:spPr>
          <a:xfrm>
            <a:off x="3629465" y="6429170"/>
            <a:ext cx="741953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321782" y="3648514"/>
            <a:ext cx="4890759" cy="2000548"/>
          </a:xfrm>
          <a:prstGeom prst="rect">
            <a:avLst/>
          </a:prstGeom>
          <a:noFill/>
        </p:spPr>
        <p:txBody>
          <a:bodyPr wrap="square" rtlCol="0">
            <a:spAutoFit/>
          </a:bodyPr>
          <a:lstStyle/>
          <a:p>
            <a:pPr lvl="1">
              <a:spcBef>
                <a:spcPts val="600"/>
              </a:spcBef>
              <a:buFont typeface="Arial" panose="020B0604020202020204" pitchFamily="34" charset="0"/>
              <a:buChar char="•"/>
            </a:pPr>
            <a:r>
              <a:rPr lang="en-US" altLang="en-US" sz="2400">
                <a:solidFill>
                  <a:srgbClr val="44546A"/>
                </a:solidFill>
                <a:latin typeface="Century Gothic" panose="020B0502020202020204" pitchFamily="34" charset="0"/>
              </a:rPr>
              <a:t>PAC &amp; campaign finance</a:t>
            </a:r>
          </a:p>
          <a:p>
            <a:pPr lvl="1">
              <a:spcBef>
                <a:spcPts val="600"/>
              </a:spcBef>
              <a:buFont typeface="Arial" panose="020B0604020202020204" pitchFamily="34" charset="0"/>
              <a:buChar char="•"/>
            </a:pPr>
            <a:r>
              <a:rPr lang="en-US" altLang="en-US" sz="2400">
                <a:solidFill>
                  <a:srgbClr val="44546A"/>
                </a:solidFill>
                <a:latin typeface="Century Gothic" panose="020B0502020202020204" pitchFamily="34" charset="0"/>
              </a:rPr>
              <a:t>Lobbying registration (including grassroots)</a:t>
            </a:r>
            <a:endParaRPr lang="en-US" altLang="en-US" sz="2000">
              <a:solidFill>
                <a:srgbClr val="44546A"/>
              </a:solidFill>
              <a:latin typeface="Century Gothic" panose="020B0502020202020204" pitchFamily="34" charset="0"/>
            </a:endParaRPr>
          </a:p>
          <a:p>
            <a:pPr lvl="1">
              <a:spcBef>
                <a:spcPts val="600"/>
              </a:spcBef>
              <a:buFont typeface="Arial" panose="020B0604020202020204" pitchFamily="34" charset="0"/>
              <a:buChar char="•"/>
            </a:pPr>
            <a:r>
              <a:rPr lang="en-US" altLang="en-US" sz="2400">
                <a:solidFill>
                  <a:srgbClr val="44546A"/>
                </a:solidFill>
                <a:latin typeface="Century Gothic" panose="020B0502020202020204" pitchFamily="34" charset="0"/>
              </a:rPr>
              <a:t>Ethics laws</a:t>
            </a:r>
          </a:p>
          <a:p>
            <a:endParaRPr lang="en-US"/>
          </a:p>
        </p:txBody>
      </p:sp>
      <p:pic>
        <p:nvPicPr>
          <p:cNvPr id="4" name="Picture 3" descr="A person wearing a suit and tie&#10;&#10;Description automatically generated">
            <a:extLst>
              <a:ext uri="{FF2B5EF4-FFF2-40B4-BE49-F238E27FC236}">
                <a16:creationId xmlns:a16="http://schemas.microsoft.com/office/drawing/2014/main" id="{EE3300F9-27E2-419C-A0A3-6F03FF661AF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98"/>
          <a:stretch/>
        </p:blipFill>
        <p:spPr>
          <a:xfrm>
            <a:off x="6424706" y="1249071"/>
            <a:ext cx="4846320" cy="4846320"/>
          </a:xfrm>
          <a:prstGeom prst="ellipse">
            <a:avLst/>
          </a:prstGeom>
          <a:ln>
            <a:solidFill>
              <a:schemeClr val="tx1"/>
            </a:solidFill>
          </a:ln>
        </p:spPr>
      </p:pic>
    </p:spTree>
    <p:extLst>
      <p:ext uri="{BB962C8B-B14F-4D97-AF65-F5344CB8AC3E}">
        <p14:creationId xmlns:p14="http://schemas.microsoft.com/office/powerpoint/2010/main" val="38370664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1975"/>
            <a:ext cx="10515600" cy="1325563"/>
          </a:xfrm>
        </p:spPr>
        <p:txBody>
          <a:bodyPr/>
          <a:lstStyle/>
          <a:p>
            <a:r>
              <a:rPr lang="en-US" sz="3600" b="1">
                <a:solidFill>
                  <a:srgbClr val="005DAA"/>
                </a:solidFill>
                <a:latin typeface="Century Gothic" charset="0"/>
                <a:ea typeface="Century Gothic" charset="0"/>
                <a:cs typeface="Century Gothic" charset="0"/>
              </a:rPr>
              <a:t>Political</a:t>
            </a:r>
            <a:r>
              <a:rPr lang="en-US"/>
              <a:t> </a:t>
            </a:r>
            <a:r>
              <a:rPr lang="en-US" sz="3600" b="1">
                <a:solidFill>
                  <a:srgbClr val="005DAA"/>
                </a:solidFill>
                <a:latin typeface="Century Gothic" charset="0"/>
                <a:ea typeface="Century Gothic" charset="0"/>
                <a:cs typeface="Century Gothic" charset="0"/>
              </a:rPr>
              <a:t>Intelligence from </a:t>
            </a:r>
            <a:r>
              <a:rPr lang="en-US" sz="3600" b="1" i="1">
                <a:solidFill>
                  <a:srgbClr val="005DAA"/>
                </a:solidFill>
                <a:latin typeface="Century Gothic" charset="0"/>
                <a:ea typeface="Century Gothic" charset="0"/>
                <a:cs typeface="Century Gothic" charset="0"/>
              </a:rPr>
              <a:t>Inside Elections</a:t>
            </a:r>
          </a:p>
        </p:txBody>
      </p:sp>
      <p:pic>
        <p:nvPicPr>
          <p:cNvPr id="4" name="Picture 3" descr="A person wearing a suit and tie smiling at the camera&#10;&#10;Description automatically generated">
            <a:extLst>
              <a:ext uri="{FF2B5EF4-FFF2-40B4-BE49-F238E27FC236}">
                <a16:creationId xmlns:a16="http://schemas.microsoft.com/office/drawing/2014/main" id="{7D7A6137-1082-48A0-ACBA-11DCF8D88DF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21673" y="4865687"/>
            <a:ext cx="1371600" cy="1371600"/>
          </a:xfrm>
          <a:prstGeom prst="ellipse">
            <a:avLst/>
          </a:prstGeom>
          <a:ln>
            <a:solidFill>
              <a:schemeClr val="tx1"/>
            </a:solidFill>
          </a:ln>
        </p:spPr>
      </p:pic>
      <p:sp>
        <p:nvSpPr>
          <p:cNvPr id="9" name="TextBox 8">
            <a:extLst>
              <a:ext uri="{FF2B5EF4-FFF2-40B4-BE49-F238E27FC236}">
                <a16:creationId xmlns:a16="http://schemas.microsoft.com/office/drawing/2014/main" id="{4259C36F-4AFC-408D-A1C3-E36B676C07C0}"/>
              </a:ext>
            </a:extLst>
          </p:cNvPr>
          <p:cNvSpPr txBox="1"/>
          <p:nvPr/>
        </p:nvSpPr>
        <p:spPr>
          <a:xfrm>
            <a:off x="1673817" y="5215410"/>
            <a:ext cx="2740737" cy="830997"/>
          </a:xfrm>
          <a:prstGeom prst="rect">
            <a:avLst/>
          </a:prstGeom>
          <a:noFill/>
        </p:spPr>
        <p:txBody>
          <a:bodyPr wrap="square">
            <a:spAutoFit/>
          </a:bodyPr>
          <a:lstStyle/>
          <a:p>
            <a:pPr algn="ctr">
              <a:defRPr/>
            </a:pPr>
            <a:r>
              <a:rPr lang="en-US" sz="1600">
                <a:solidFill>
                  <a:schemeClr val="tx2"/>
                </a:solidFill>
                <a:latin typeface="Century Gothic" panose="020B0502020202020204" pitchFamily="34" charset="0"/>
              </a:rPr>
              <a:t>Nathan Gonzales</a:t>
            </a:r>
          </a:p>
          <a:p>
            <a:pPr algn="ctr">
              <a:defRPr/>
            </a:pPr>
            <a:r>
              <a:rPr lang="en-US" sz="1600">
                <a:solidFill>
                  <a:schemeClr val="tx2"/>
                </a:solidFill>
                <a:latin typeface="Century Gothic" panose="020B0502020202020204" pitchFamily="34" charset="0"/>
              </a:rPr>
              <a:t>Editor &amp; Publisher </a:t>
            </a:r>
          </a:p>
          <a:p>
            <a:pPr algn="ctr">
              <a:defRPr/>
            </a:pPr>
            <a:r>
              <a:rPr lang="en-US" sz="1600">
                <a:solidFill>
                  <a:schemeClr val="tx2"/>
                </a:solidFill>
                <a:latin typeface="Century Gothic" panose="020B0502020202020204" pitchFamily="34" charset="0"/>
              </a:rPr>
              <a:t>Inside Elections</a:t>
            </a:r>
          </a:p>
        </p:txBody>
      </p:sp>
      <p:pic>
        <p:nvPicPr>
          <p:cNvPr id="11" name="Picture 10">
            <a:extLst>
              <a:ext uri="{FF2B5EF4-FFF2-40B4-BE49-F238E27FC236}">
                <a16:creationId xmlns:a16="http://schemas.microsoft.com/office/drawing/2014/main" id="{887BD6B2-0E64-4E71-BDC7-AAF598EC2BB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415870" y="6194067"/>
            <a:ext cx="470204" cy="470204"/>
          </a:xfrm>
          <a:prstGeom prst="rect">
            <a:avLst/>
          </a:prstGeom>
        </p:spPr>
      </p:pic>
      <p:sp>
        <p:nvSpPr>
          <p:cNvPr id="12" name="Title 1">
            <a:extLst>
              <a:ext uri="{FF2B5EF4-FFF2-40B4-BE49-F238E27FC236}">
                <a16:creationId xmlns:a16="http://schemas.microsoft.com/office/drawing/2014/main" id="{B6F2E15E-FFB5-4382-A6DC-EBF1ABB3D580}"/>
              </a:ext>
            </a:extLst>
          </p:cNvPr>
          <p:cNvSpPr txBox="1">
            <a:spLocks/>
          </p:cNvSpPr>
          <p:nvPr/>
        </p:nvSpPr>
        <p:spPr>
          <a:xfrm>
            <a:off x="302217" y="6300516"/>
            <a:ext cx="3770416" cy="363755"/>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400" b="1" spc="100">
                <a:solidFill>
                  <a:schemeClr val="tx2"/>
                </a:solidFill>
                <a:latin typeface="Century Gothic" charset="0"/>
                <a:ea typeface="Century Gothic" charset="0"/>
                <a:cs typeface="Century Gothic" charset="0"/>
              </a:rPr>
              <a:t>MEMBERSHIP ORIENTATION</a:t>
            </a:r>
          </a:p>
        </p:txBody>
      </p:sp>
      <p:cxnSp>
        <p:nvCxnSpPr>
          <p:cNvPr id="13" name="Straight Connector 12">
            <a:extLst>
              <a:ext uri="{FF2B5EF4-FFF2-40B4-BE49-F238E27FC236}">
                <a16:creationId xmlns:a16="http://schemas.microsoft.com/office/drawing/2014/main" id="{691E6F58-B792-4275-AAFD-898550946A56}"/>
              </a:ext>
            </a:extLst>
          </p:cNvPr>
          <p:cNvCxnSpPr>
            <a:cxnSpLocks/>
          </p:cNvCxnSpPr>
          <p:nvPr/>
        </p:nvCxnSpPr>
        <p:spPr>
          <a:xfrm>
            <a:off x="3629465" y="6429170"/>
            <a:ext cx="741953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Content Placeholder 6">
            <a:extLst>
              <a:ext uri="{FF2B5EF4-FFF2-40B4-BE49-F238E27FC236}">
                <a16:creationId xmlns:a16="http://schemas.microsoft.com/office/drawing/2014/main" id="{F5F337DB-6BBA-4A48-AA56-AEA1517DE7F1}"/>
              </a:ext>
            </a:extLst>
          </p:cNvPr>
          <p:cNvPicPr>
            <a:picLocks noGrp="1" noChangeAspect="1"/>
          </p:cNvPicPr>
          <p:nvPr>
            <p:ph idx="1"/>
          </p:nvPr>
        </p:nvPicPr>
        <p:blipFill>
          <a:blip r:embed="rId5" cstate="email">
            <a:extLst>
              <a:ext uri="{28A0092B-C50C-407E-A947-70E740481C1C}">
                <a14:useLocalDpi xmlns:a14="http://schemas.microsoft.com/office/drawing/2010/main"/>
              </a:ext>
            </a:extLst>
          </a:blip>
          <a:stretch>
            <a:fillRect/>
          </a:stretch>
        </p:blipFill>
        <p:spPr>
          <a:xfrm>
            <a:off x="703076" y="1749550"/>
            <a:ext cx="5006962" cy="2733374"/>
          </a:xfrm>
        </p:spPr>
      </p:pic>
      <p:pic>
        <p:nvPicPr>
          <p:cNvPr id="14" name="Picture 13">
            <a:extLst>
              <a:ext uri="{FF2B5EF4-FFF2-40B4-BE49-F238E27FC236}">
                <a16:creationId xmlns:a16="http://schemas.microsoft.com/office/drawing/2014/main" id="{652B8069-357F-4F8A-A288-D32C2C8B5AA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37763" y="2318854"/>
            <a:ext cx="6016037" cy="3429000"/>
          </a:xfrm>
          <a:prstGeom prst="rect">
            <a:avLst/>
          </a:prstGeom>
        </p:spPr>
      </p:pic>
    </p:spTree>
    <p:extLst>
      <p:ext uri="{BB962C8B-B14F-4D97-AF65-F5344CB8AC3E}">
        <p14:creationId xmlns:p14="http://schemas.microsoft.com/office/powerpoint/2010/main" val="12346973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2239617" y="5777563"/>
            <a:ext cx="7712766" cy="400110"/>
          </a:xfrm>
          <a:prstGeom prst="rect">
            <a:avLst/>
          </a:prstGeom>
        </p:spPr>
        <p:txBody>
          <a:bodyPr wrap="square">
            <a:spAutoFit/>
          </a:bodyPr>
          <a:lstStyle/>
          <a:p>
            <a:pPr algn="ctr">
              <a:spcAft>
                <a:spcPts val="1800"/>
              </a:spcAft>
            </a:pPr>
            <a:r>
              <a:rPr lang="en-US" sz="2000">
                <a:solidFill>
                  <a:srgbClr val="005DAA"/>
                </a:solidFill>
                <a:latin typeface="Century Gothic" charset="0"/>
                <a:ea typeface="Century Gothic" charset="0"/>
                <a:cs typeface="Century Gothic" charset="0"/>
              </a:rPr>
              <a:t>Visit pac.org/publications for complete list</a:t>
            </a:r>
          </a:p>
        </p:txBody>
      </p:sp>
      <p:sp>
        <p:nvSpPr>
          <p:cNvPr id="25" name="Title 1"/>
          <p:cNvSpPr txBox="1">
            <a:spLocks/>
          </p:cNvSpPr>
          <p:nvPr/>
        </p:nvSpPr>
        <p:spPr>
          <a:xfrm>
            <a:off x="1970789" y="631488"/>
            <a:ext cx="8250421" cy="47194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a:solidFill>
                  <a:srgbClr val="005DAA"/>
                </a:solidFill>
                <a:latin typeface="Century Gothic" charset="0"/>
                <a:ea typeface="Century Gothic" charset="0"/>
                <a:cs typeface="Century Gothic" charset="0"/>
              </a:rPr>
              <a:t>Research &amp; Benchmarking</a:t>
            </a:r>
          </a:p>
        </p:txBody>
      </p:sp>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15870" y="6194067"/>
            <a:ext cx="470204" cy="470204"/>
          </a:xfrm>
          <a:prstGeom prst="rect">
            <a:avLst/>
          </a:prstGeom>
        </p:spPr>
      </p:pic>
      <p:sp>
        <p:nvSpPr>
          <p:cNvPr id="13" name="Title 1">
            <a:extLst>
              <a:ext uri="{FF2B5EF4-FFF2-40B4-BE49-F238E27FC236}">
                <a16:creationId xmlns:a16="http://schemas.microsoft.com/office/drawing/2014/main" id="{709327B4-C229-304A-8D95-724B64A6BB5F}"/>
              </a:ext>
            </a:extLst>
          </p:cNvPr>
          <p:cNvSpPr txBox="1">
            <a:spLocks/>
          </p:cNvSpPr>
          <p:nvPr/>
        </p:nvSpPr>
        <p:spPr>
          <a:xfrm>
            <a:off x="302217" y="6300516"/>
            <a:ext cx="3770416" cy="363755"/>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400" b="1" spc="100">
                <a:solidFill>
                  <a:schemeClr val="tx2"/>
                </a:solidFill>
                <a:latin typeface="Century Gothic" charset="0"/>
                <a:ea typeface="Century Gothic" charset="0"/>
                <a:cs typeface="Century Gothic" charset="0"/>
              </a:rPr>
              <a:t>MEMBERSHIP ORIENTATION</a:t>
            </a:r>
          </a:p>
        </p:txBody>
      </p:sp>
      <p:cxnSp>
        <p:nvCxnSpPr>
          <p:cNvPr id="16" name="Straight Connector 15">
            <a:extLst>
              <a:ext uri="{FF2B5EF4-FFF2-40B4-BE49-F238E27FC236}">
                <a16:creationId xmlns:a16="http://schemas.microsoft.com/office/drawing/2014/main" id="{80D5FC1C-6493-3643-9D3D-1813BC9C39C4}"/>
              </a:ext>
            </a:extLst>
          </p:cNvPr>
          <p:cNvCxnSpPr>
            <a:cxnSpLocks/>
          </p:cNvCxnSpPr>
          <p:nvPr/>
        </p:nvCxnSpPr>
        <p:spPr>
          <a:xfrm>
            <a:off x="3629465" y="6429170"/>
            <a:ext cx="741953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27425" y="1946522"/>
            <a:ext cx="2752004" cy="3563492"/>
          </a:xfrm>
          <a:prstGeom prst="rect">
            <a:avLst/>
          </a:prstGeom>
        </p:spPr>
      </p:pic>
      <p:pic>
        <p:nvPicPr>
          <p:cNvPr id="2" name="Picture 1">
            <a:extLst>
              <a:ext uri="{FF2B5EF4-FFF2-40B4-BE49-F238E27FC236}">
                <a16:creationId xmlns:a16="http://schemas.microsoft.com/office/drawing/2014/main" id="{5EF73F43-3E7D-422B-B0A7-FE4BA37A70E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34222" y="2553533"/>
            <a:ext cx="4316750" cy="2349470"/>
          </a:xfrm>
          <a:prstGeom prst="rect">
            <a:avLst/>
          </a:prstGeom>
        </p:spPr>
      </p:pic>
      <p:pic>
        <p:nvPicPr>
          <p:cNvPr id="5" name="Picture 4">
            <a:extLst>
              <a:ext uri="{FF2B5EF4-FFF2-40B4-BE49-F238E27FC236}">
                <a16:creationId xmlns:a16="http://schemas.microsoft.com/office/drawing/2014/main" id="{40811DDE-3117-42BB-90DB-93B9AA94F88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06267" y="1743301"/>
            <a:ext cx="3066366" cy="3969935"/>
          </a:xfrm>
          <a:prstGeom prst="rect">
            <a:avLst/>
          </a:prstGeom>
        </p:spPr>
      </p:pic>
    </p:spTree>
    <p:extLst>
      <p:ext uri="{BB962C8B-B14F-4D97-AF65-F5344CB8AC3E}">
        <p14:creationId xmlns:p14="http://schemas.microsoft.com/office/powerpoint/2010/main" val="2468245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0" y="6013622"/>
            <a:ext cx="12192000" cy="852616"/>
          </a:xfrm>
          <a:prstGeom prst="rect">
            <a:avLst/>
          </a:prstGeom>
          <a:solidFill>
            <a:srgbClr val="A62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2007480" y="575834"/>
            <a:ext cx="7879893" cy="60729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US" altLang="en-US" sz="3600" b="1">
                <a:solidFill>
                  <a:srgbClr val="005DAA"/>
                </a:solidFill>
                <a:latin typeface="Century Gothic" charset="0"/>
                <a:ea typeface="Century Gothic" charset="0"/>
                <a:cs typeface="Century Gothic" charset="0"/>
              </a:rPr>
              <a:t>Foundation for Public Affairs</a:t>
            </a:r>
          </a:p>
        </p:txBody>
      </p:sp>
      <p:sp>
        <p:nvSpPr>
          <p:cNvPr id="10" name="Content Placeholder 2"/>
          <p:cNvSpPr txBox="1">
            <a:spLocks/>
          </p:cNvSpPr>
          <p:nvPr/>
        </p:nvSpPr>
        <p:spPr>
          <a:xfrm>
            <a:off x="786808" y="1525195"/>
            <a:ext cx="10490792" cy="1162243"/>
          </a:xfrm>
          <a:prstGeom prst="rect">
            <a:avLst/>
          </a:prstGeom>
        </p:spPr>
        <p:txBody>
          <a:bodyPr vert="horz" lIns="0" tIns="45720" rIns="91440" bIns="45720" numCol="1" spcCol="18288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spcAft>
                <a:spcPts val="1500"/>
              </a:spcAft>
              <a:tabLst>
                <a:tab pos="449263" algn="l"/>
              </a:tabLst>
            </a:pPr>
            <a:r>
              <a:rPr lang="en-US" sz="2000">
                <a:latin typeface="Century Gothic" charset="0"/>
                <a:ea typeface="Century Gothic" charset="0"/>
                <a:cs typeface="Century Gothic" charset="0"/>
              </a:rPr>
              <a:t>Through workforce development initiatives focused on diversity and inclusion, and by conducting research on emerging issues and trends, the Foundation invests in the future of the profession</a:t>
            </a:r>
          </a:p>
        </p:txBody>
      </p:sp>
      <p:pic>
        <p:nvPicPr>
          <p:cNvPr id="14" name="Picture 1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15870" y="6195543"/>
            <a:ext cx="470204" cy="470204"/>
          </a:xfrm>
          <a:prstGeom prst="rect">
            <a:avLst/>
          </a:prstGeom>
        </p:spPr>
      </p:pic>
      <p:sp>
        <p:nvSpPr>
          <p:cNvPr id="11" name="Title 1">
            <a:extLst>
              <a:ext uri="{FF2B5EF4-FFF2-40B4-BE49-F238E27FC236}">
                <a16:creationId xmlns:a16="http://schemas.microsoft.com/office/drawing/2014/main" id="{D4A6E5D0-D0F6-EB48-B7EB-054949DC7972}"/>
              </a:ext>
            </a:extLst>
          </p:cNvPr>
          <p:cNvSpPr txBox="1">
            <a:spLocks/>
          </p:cNvSpPr>
          <p:nvPr/>
        </p:nvSpPr>
        <p:spPr>
          <a:xfrm>
            <a:off x="302217" y="6300516"/>
            <a:ext cx="3770416" cy="363755"/>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400" b="1" spc="100">
                <a:solidFill>
                  <a:schemeClr val="bg1"/>
                </a:solidFill>
                <a:latin typeface="Century Gothic" charset="0"/>
                <a:ea typeface="Century Gothic" charset="0"/>
                <a:cs typeface="Century Gothic" charset="0"/>
              </a:rPr>
              <a:t>MEMBERSHIP ORIENTATION</a:t>
            </a:r>
          </a:p>
        </p:txBody>
      </p:sp>
      <p:cxnSp>
        <p:nvCxnSpPr>
          <p:cNvPr id="12" name="Straight Connector 11">
            <a:extLst>
              <a:ext uri="{FF2B5EF4-FFF2-40B4-BE49-F238E27FC236}">
                <a16:creationId xmlns:a16="http://schemas.microsoft.com/office/drawing/2014/main" id="{1F7F739E-255D-A540-807A-90DE3A775E9C}"/>
              </a:ext>
            </a:extLst>
          </p:cNvPr>
          <p:cNvCxnSpPr>
            <a:cxnSpLocks/>
          </p:cNvCxnSpPr>
          <p:nvPr/>
        </p:nvCxnSpPr>
        <p:spPr>
          <a:xfrm>
            <a:off x="3629465" y="6429170"/>
            <a:ext cx="741953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57307" y="2896117"/>
            <a:ext cx="2243169" cy="2908826"/>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58043" y="2890293"/>
            <a:ext cx="2246258" cy="2903002"/>
          </a:xfrm>
          <a:prstGeom prst="rect">
            <a:avLst/>
          </a:prstGeom>
        </p:spPr>
      </p:pic>
      <p:pic>
        <p:nvPicPr>
          <p:cNvPr id="13" name="Picture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32203" y="2901941"/>
            <a:ext cx="2494113" cy="2908826"/>
          </a:xfrm>
          <a:prstGeom prst="rect">
            <a:avLst/>
          </a:prstGeom>
        </p:spPr>
      </p:pic>
      <p:pic>
        <p:nvPicPr>
          <p:cNvPr id="3" name="Picture 2" descr="A collage of a person&#10;&#10;Description automatically generated with medium confidence">
            <a:extLst>
              <a:ext uri="{FF2B5EF4-FFF2-40B4-BE49-F238E27FC236}">
                <a16:creationId xmlns:a16="http://schemas.microsoft.com/office/drawing/2014/main" id="{4828C709-6227-43B5-BD50-DAC1A830275F}"/>
              </a:ext>
            </a:extLst>
          </p:cNvPr>
          <p:cNvPicPr>
            <a:picLocks noChangeAspect="1"/>
          </p:cNvPicPr>
          <p:nvPr/>
        </p:nvPicPr>
        <p:blipFill>
          <a:blip r:embed="rId6"/>
          <a:stretch>
            <a:fillRect/>
          </a:stretch>
        </p:blipFill>
        <p:spPr>
          <a:xfrm>
            <a:off x="640796" y="2890293"/>
            <a:ext cx="2284784" cy="2876581"/>
          </a:xfrm>
          <a:prstGeom prst="rect">
            <a:avLst/>
          </a:prstGeom>
        </p:spPr>
      </p:pic>
    </p:spTree>
    <p:extLst>
      <p:ext uri="{BB962C8B-B14F-4D97-AF65-F5344CB8AC3E}">
        <p14:creationId xmlns:p14="http://schemas.microsoft.com/office/powerpoint/2010/main" val="3085799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FC26782-7E36-4C70-A4E1-0186B90DC90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20923113">
            <a:off x="1612945" y="1869805"/>
            <a:ext cx="3539880" cy="3856704"/>
          </a:xfrm>
          <a:prstGeom prst="rect">
            <a:avLst/>
          </a:prstGeom>
          <a:ln>
            <a:solidFill>
              <a:schemeClr val="tx1"/>
            </a:solidFill>
          </a:ln>
        </p:spPr>
      </p:pic>
      <p:sp>
        <p:nvSpPr>
          <p:cNvPr id="25" name="Title 1"/>
          <p:cNvSpPr txBox="1">
            <a:spLocks/>
          </p:cNvSpPr>
          <p:nvPr/>
        </p:nvSpPr>
        <p:spPr>
          <a:xfrm>
            <a:off x="1970789" y="631488"/>
            <a:ext cx="8250421" cy="47194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a:solidFill>
                  <a:srgbClr val="005DAA"/>
                </a:solidFill>
                <a:latin typeface="Century Gothic" charset="0"/>
                <a:ea typeface="Century Gothic" charset="0"/>
                <a:cs typeface="Century Gothic" charset="0"/>
              </a:rPr>
              <a:t>News &amp; Analysis</a:t>
            </a:r>
          </a:p>
        </p:txBody>
      </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15870" y="6194067"/>
            <a:ext cx="470204" cy="470204"/>
          </a:xfrm>
          <a:prstGeom prst="rect">
            <a:avLst/>
          </a:prstGeom>
        </p:spPr>
      </p:pic>
      <p:sp>
        <p:nvSpPr>
          <p:cNvPr id="13" name="Title 1">
            <a:extLst>
              <a:ext uri="{FF2B5EF4-FFF2-40B4-BE49-F238E27FC236}">
                <a16:creationId xmlns:a16="http://schemas.microsoft.com/office/drawing/2014/main" id="{709327B4-C229-304A-8D95-724B64A6BB5F}"/>
              </a:ext>
            </a:extLst>
          </p:cNvPr>
          <p:cNvSpPr txBox="1">
            <a:spLocks/>
          </p:cNvSpPr>
          <p:nvPr/>
        </p:nvSpPr>
        <p:spPr>
          <a:xfrm>
            <a:off x="302217" y="6300516"/>
            <a:ext cx="3770416" cy="363755"/>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400" b="1" spc="100">
                <a:solidFill>
                  <a:schemeClr val="tx2"/>
                </a:solidFill>
                <a:latin typeface="Century Gothic" charset="0"/>
                <a:ea typeface="Century Gothic" charset="0"/>
                <a:cs typeface="Century Gothic" charset="0"/>
              </a:rPr>
              <a:t>MEMBERSHIP ORIENTATION</a:t>
            </a:r>
          </a:p>
        </p:txBody>
      </p:sp>
      <p:cxnSp>
        <p:nvCxnSpPr>
          <p:cNvPr id="16" name="Straight Connector 15">
            <a:extLst>
              <a:ext uri="{FF2B5EF4-FFF2-40B4-BE49-F238E27FC236}">
                <a16:creationId xmlns:a16="http://schemas.microsoft.com/office/drawing/2014/main" id="{80D5FC1C-6493-3643-9D3D-1813BC9C39C4}"/>
              </a:ext>
            </a:extLst>
          </p:cNvPr>
          <p:cNvCxnSpPr>
            <a:cxnSpLocks/>
          </p:cNvCxnSpPr>
          <p:nvPr/>
        </p:nvCxnSpPr>
        <p:spPr>
          <a:xfrm>
            <a:off x="3629465" y="6429170"/>
            <a:ext cx="741953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5" name="Picture 8"/>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rot="551348">
            <a:off x="7440790" y="1765972"/>
            <a:ext cx="2908746" cy="422293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2" descr="Graphical user interface, website&#10;&#10;Description automatically generated">
            <a:extLst>
              <a:ext uri="{FF2B5EF4-FFF2-40B4-BE49-F238E27FC236}">
                <a16:creationId xmlns:a16="http://schemas.microsoft.com/office/drawing/2014/main" id="{649173FD-DBFA-4D81-9F2A-66525CD4C6BB}"/>
              </a:ext>
            </a:extLst>
          </p:cNvPr>
          <p:cNvPicPr>
            <a:picLocks noChangeAspect="1"/>
          </p:cNvPicPr>
          <p:nvPr/>
        </p:nvPicPr>
        <p:blipFill>
          <a:blip r:embed="rId5"/>
          <a:stretch>
            <a:fillRect/>
          </a:stretch>
        </p:blipFill>
        <p:spPr>
          <a:xfrm>
            <a:off x="4208938" y="1270457"/>
            <a:ext cx="3774122" cy="5030059"/>
          </a:xfrm>
          <a:prstGeom prst="rect">
            <a:avLst/>
          </a:prstGeom>
        </p:spPr>
      </p:pic>
    </p:spTree>
    <p:extLst>
      <p:ext uri="{BB962C8B-B14F-4D97-AF65-F5344CB8AC3E}">
        <p14:creationId xmlns:p14="http://schemas.microsoft.com/office/powerpoint/2010/main" val="30974299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txBox="1">
            <a:spLocks/>
          </p:cNvSpPr>
          <p:nvPr/>
        </p:nvSpPr>
        <p:spPr>
          <a:xfrm>
            <a:off x="2507226" y="648474"/>
            <a:ext cx="7177548" cy="47194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3600" b="1">
                <a:solidFill>
                  <a:srgbClr val="005DAA"/>
                </a:solidFill>
                <a:latin typeface="Century Gothic" charset="0"/>
                <a:ea typeface="Century Gothic" charset="0"/>
                <a:cs typeface="Century Gothic" charset="0"/>
              </a:rPr>
              <a:t>III. Community</a:t>
            </a:r>
            <a:endParaRPr lang="en-US" sz="3600" b="1">
              <a:solidFill>
                <a:srgbClr val="005DAA"/>
              </a:solidFill>
              <a:latin typeface="Century Gothic" charset="0"/>
              <a:ea typeface="Century Gothic" charset="0"/>
              <a:cs typeface="Century Gothic" charset="0"/>
            </a:endParaRPr>
          </a:p>
        </p:txBody>
      </p:sp>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15870" y="6194067"/>
            <a:ext cx="470204" cy="470204"/>
          </a:xfrm>
          <a:prstGeom prst="rect">
            <a:avLst/>
          </a:prstGeom>
        </p:spPr>
      </p:pic>
      <p:sp>
        <p:nvSpPr>
          <p:cNvPr id="13" name="Title 1">
            <a:extLst>
              <a:ext uri="{FF2B5EF4-FFF2-40B4-BE49-F238E27FC236}">
                <a16:creationId xmlns:a16="http://schemas.microsoft.com/office/drawing/2014/main" id="{709327B4-C229-304A-8D95-724B64A6BB5F}"/>
              </a:ext>
            </a:extLst>
          </p:cNvPr>
          <p:cNvSpPr txBox="1">
            <a:spLocks/>
          </p:cNvSpPr>
          <p:nvPr/>
        </p:nvSpPr>
        <p:spPr>
          <a:xfrm>
            <a:off x="302217" y="6300516"/>
            <a:ext cx="3770416" cy="363755"/>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400" b="1" spc="100">
                <a:solidFill>
                  <a:schemeClr val="tx2"/>
                </a:solidFill>
                <a:latin typeface="Century Gothic" charset="0"/>
                <a:ea typeface="Century Gothic" charset="0"/>
                <a:cs typeface="Century Gothic" charset="0"/>
              </a:rPr>
              <a:t>MEMBERSHIP ORIENTATION</a:t>
            </a:r>
          </a:p>
        </p:txBody>
      </p:sp>
      <p:cxnSp>
        <p:nvCxnSpPr>
          <p:cNvPr id="16" name="Straight Connector 15">
            <a:extLst>
              <a:ext uri="{FF2B5EF4-FFF2-40B4-BE49-F238E27FC236}">
                <a16:creationId xmlns:a16="http://schemas.microsoft.com/office/drawing/2014/main" id="{80D5FC1C-6493-3643-9D3D-1813BC9C39C4}"/>
              </a:ext>
            </a:extLst>
          </p:cNvPr>
          <p:cNvCxnSpPr>
            <a:cxnSpLocks/>
          </p:cNvCxnSpPr>
          <p:nvPr/>
        </p:nvCxnSpPr>
        <p:spPr>
          <a:xfrm>
            <a:off x="3629465" y="6429170"/>
            <a:ext cx="741953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Picture 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574919" y="1249071"/>
            <a:ext cx="11042162" cy="4816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77363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1782" y="-22624"/>
            <a:ext cx="3770290" cy="6880624"/>
          </a:xfrm>
          <a:prstGeom prst="rect">
            <a:avLst/>
          </a:prstGeom>
          <a:solidFill>
            <a:srgbClr val="0C5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27850" y="2913642"/>
            <a:ext cx="2726486" cy="1008092"/>
          </a:xfrm>
        </p:spPr>
        <p:txBody>
          <a:bodyPr anchor="t">
            <a:noAutofit/>
          </a:bodyPr>
          <a:lstStyle/>
          <a:p>
            <a:r>
              <a:rPr lang="en-US" sz="3600" b="1">
                <a:solidFill>
                  <a:schemeClr val="bg1"/>
                </a:solidFill>
                <a:latin typeface="Century Gothic" charset="0"/>
                <a:ea typeface="Century Gothic" charset="0"/>
                <a:cs typeface="Century Gothic" charset="0"/>
              </a:rPr>
              <a:t>Mentoring</a:t>
            </a:r>
          </a:p>
        </p:txBody>
      </p:sp>
      <p:sp>
        <p:nvSpPr>
          <p:cNvPr id="13" name="Title 1">
            <a:extLst>
              <a:ext uri="{FF2B5EF4-FFF2-40B4-BE49-F238E27FC236}">
                <a16:creationId xmlns:a16="http://schemas.microsoft.com/office/drawing/2014/main" id="{8FF349DC-B504-3448-BE89-F79971175ECB}"/>
              </a:ext>
            </a:extLst>
          </p:cNvPr>
          <p:cNvSpPr txBox="1">
            <a:spLocks/>
          </p:cNvSpPr>
          <p:nvPr/>
        </p:nvSpPr>
        <p:spPr>
          <a:xfrm>
            <a:off x="302217" y="6300516"/>
            <a:ext cx="3770416" cy="363755"/>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400" b="1" spc="100">
                <a:solidFill>
                  <a:schemeClr val="bg1"/>
                </a:solidFill>
                <a:latin typeface="Century Gothic" charset="0"/>
                <a:ea typeface="Century Gothic" charset="0"/>
                <a:cs typeface="Century Gothic" charset="0"/>
              </a:rPr>
              <a:t>MEMBERSHIP ORIENTATION</a:t>
            </a:r>
          </a:p>
        </p:txBody>
      </p:sp>
      <p:pic>
        <p:nvPicPr>
          <p:cNvPr id="23556" name="Picture 4" descr="https://ucd01b95e2961f3650eba07127a3.previews.dropboxusercontent.com/p/thumb/AAYbfb0rGMuS72eWkzOigoOcWUjS3Oxm1miNRkwSlZ-Lz-RKK9HZNLP7X8HgyHEGcl-lnnITc_UEOkqvWIF0eYehw-MwN_q9toUMB-eMDvvQ7ihJx0Q6KQhUz8j_JBt4Vqv8z6bMjc4l6jzVH6tUDKf-rUBYfWzTPTw_FnK2QDC82ROcQB2YP9EOHDWTj3tVerpu_dkBqRqlaSbFIRydVs62YIwAEQegzkXhloG9wD7d3rL2dbjSw_OZYciZMgs5WG653KdumE3ah3hTTZA5jH62UWhsBwmQy7Sqr5CNfu0DRtTc7j8D2lUxdJ6udDOvO4EfBSMG-sL-zCHJ1IFkc3CPUxwOJefykXKogxDjz6SLG7tM3aLV99EFNQx8uOU_nwc/p.jpeg?size_mode=5"/>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792071" y="-22625"/>
            <a:ext cx="8399929" cy="687823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15870" y="6195543"/>
            <a:ext cx="470204" cy="470204"/>
          </a:xfrm>
          <a:prstGeom prst="rect">
            <a:avLst/>
          </a:prstGeom>
        </p:spPr>
      </p:pic>
      <p:cxnSp>
        <p:nvCxnSpPr>
          <p:cNvPr id="14" name="Straight Connector 13">
            <a:extLst>
              <a:ext uri="{FF2B5EF4-FFF2-40B4-BE49-F238E27FC236}">
                <a16:creationId xmlns:a16="http://schemas.microsoft.com/office/drawing/2014/main" id="{6F323AC4-1297-0444-ADAB-277700E83E7E}"/>
              </a:ext>
            </a:extLst>
          </p:cNvPr>
          <p:cNvCxnSpPr>
            <a:cxnSpLocks/>
          </p:cNvCxnSpPr>
          <p:nvPr/>
        </p:nvCxnSpPr>
        <p:spPr>
          <a:xfrm>
            <a:off x="3629465" y="6429170"/>
            <a:ext cx="741953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88778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1782" y="-22624"/>
            <a:ext cx="3770290" cy="6880624"/>
          </a:xfrm>
          <a:prstGeom prst="rect">
            <a:avLst/>
          </a:prstGeom>
          <a:solidFill>
            <a:srgbClr val="0C5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80311" y="600748"/>
            <a:ext cx="2853232" cy="1008092"/>
          </a:xfrm>
        </p:spPr>
        <p:txBody>
          <a:bodyPr anchor="t">
            <a:noAutofit/>
          </a:bodyPr>
          <a:lstStyle/>
          <a:p>
            <a:r>
              <a:rPr lang="en-US" sz="3600" b="1">
                <a:solidFill>
                  <a:schemeClr val="bg1"/>
                </a:solidFill>
                <a:latin typeface="Century Gothic" charset="0"/>
                <a:ea typeface="Century Gothic" charset="0"/>
                <a:cs typeface="Century Gothic" charset="0"/>
              </a:rPr>
              <a:t>Professional Networks</a:t>
            </a:r>
          </a:p>
        </p:txBody>
      </p:sp>
      <p:sp>
        <p:nvSpPr>
          <p:cNvPr id="13" name="Title 1">
            <a:extLst>
              <a:ext uri="{FF2B5EF4-FFF2-40B4-BE49-F238E27FC236}">
                <a16:creationId xmlns:a16="http://schemas.microsoft.com/office/drawing/2014/main" id="{8FF349DC-B504-3448-BE89-F79971175ECB}"/>
              </a:ext>
            </a:extLst>
          </p:cNvPr>
          <p:cNvSpPr txBox="1">
            <a:spLocks/>
          </p:cNvSpPr>
          <p:nvPr/>
        </p:nvSpPr>
        <p:spPr>
          <a:xfrm>
            <a:off x="302217" y="6300516"/>
            <a:ext cx="3770416" cy="363755"/>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400" b="1" spc="100">
                <a:solidFill>
                  <a:schemeClr val="bg1"/>
                </a:solidFill>
                <a:latin typeface="Century Gothic" charset="0"/>
                <a:ea typeface="Century Gothic" charset="0"/>
                <a:cs typeface="Century Gothic" charset="0"/>
              </a:rPr>
              <a:t>MEMBERSHIP ORIENTATION</a:t>
            </a:r>
          </a:p>
        </p:txBody>
      </p:sp>
      <p:sp>
        <p:nvSpPr>
          <p:cNvPr id="3" name="TextBox 2"/>
          <p:cNvSpPr txBox="1"/>
          <p:nvPr/>
        </p:nvSpPr>
        <p:spPr>
          <a:xfrm>
            <a:off x="116541" y="2050959"/>
            <a:ext cx="3675529" cy="3693319"/>
          </a:xfrm>
          <a:prstGeom prst="rect">
            <a:avLst/>
          </a:prstGeom>
          <a:noFill/>
        </p:spPr>
        <p:txBody>
          <a:bodyPr wrap="square" rtlCol="0">
            <a:spAutoFit/>
          </a:bodyPr>
          <a:lstStyle/>
          <a:p>
            <a:pPr marL="285750" indent="-285750">
              <a:lnSpc>
                <a:spcPct val="200000"/>
              </a:lnSpc>
              <a:spcBef>
                <a:spcPct val="0"/>
              </a:spcBef>
              <a:buFont typeface="Arial" panose="020B0604020202020204" pitchFamily="34" charset="0"/>
              <a:buChar char="•"/>
            </a:pPr>
            <a:r>
              <a:rPr lang="en-US" altLang="en-US">
                <a:solidFill>
                  <a:schemeClr val="bg1"/>
                </a:solidFill>
                <a:latin typeface="Century Gothic" panose="020B0502020202020204" pitchFamily="34" charset="0"/>
              </a:rPr>
              <a:t>Political Involvement</a:t>
            </a:r>
          </a:p>
          <a:p>
            <a:pPr marL="285750" indent="-285750">
              <a:lnSpc>
                <a:spcPct val="200000"/>
              </a:lnSpc>
              <a:spcBef>
                <a:spcPct val="0"/>
              </a:spcBef>
              <a:buFont typeface="Arial" panose="020B0604020202020204" pitchFamily="34" charset="0"/>
              <a:buChar char="•"/>
            </a:pPr>
            <a:r>
              <a:rPr lang="en-US" altLang="en-US">
                <a:solidFill>
                  <a:schemeClr val="bg1"/>
                </a:solidFill>
                <a:latin typeface="Century Gothic" panose="020B0502020202020204" pitchFamily="34" charset="0"/>
              </a:rPr>
              <a:t>International Network</a:t>
            </a:r>
          </a:p>
          <a:p>
            <a:pPr marL="285750" indent="-285750">
              <a:lnSpc>
                <a:spcPct val="200000"/>
              </a:lnSpc>
              <a:spcBef>
                <a:spcPct val="0"/>
              </a:spcBef>
              <a:buFont typeface="Arial" panose="020B0604020202020204" pitchFamily="34" charset="0"/>
              <a:buChar char="•"/>
            </a:pPr>
            <a:r>
              <a:rPr lang="en-US" altLang="en-US">
                <a:solidFill>
                  <a:schemeClr val="bg1"/>
                </a:solidFill>
                <a:latin typeface="Century Gothic" panose="020B0502020202020204" pitchFamily="34" charset="0"/>
              </a:rPr>
              <a:t>Social Responsibility </a:t>
            </a:r>
          </a:p>
          <a:p>
            <a:pPr marL="285750" indent="-285750">
              <a:lnSpc>
                <a:spcPct val="200000"/>
              </a:lnSpc>
              <a:spcBef>
                <a:spcPct val="0"/>
              </a:spcBef>
              <a:buFont typeface="Arial" panose="020B0604020202020204" pitchFamily="34" charset="0"/>
              <a:buChar char="•"/>
            </a:pPr>
            <a:r>
              <a:rPr lang="en-US" altLang="en-US">
                <a:solidFill>
                  <a:schemeClr val="bg1"/>
                </a:solidFill>
                <a:latin typeface="Century Gothic" panose="020B0502020202020204" pitchFamily="34" charset="0"/>
              </a:rPr>
              <a:t>State Government Relations</a:t>
            </a:r>
          </a:p>
          <a:p>
            <a:pPr marL="285750" indent="-285750">
              <a:lnSpc>
                <a:spcPct val="200000"/>
              </a:lnSpc>
              <a:spcBef>
                <a:spcPct val="0"/>
              </a:spcBef>
              <a:buFont typeface="Arial" panose="020B0604020202020204" pitchFamily="34" charset="0"/>
              <a:buChar char="•"/>
            </a:pPr>
            <a:r>
              <a:rPr lang="en-US" altLang="en-US">
                <a:solidFill>
                  <a:schemeClr val="bg1"/>
                </a:solidFill>
                <a:latin typeface="Century Gothic" panose="020B0502020202020204" pitchFamily="34" charset="0"/>
              </a:rPr>
              <a:t>Association</a:t>
            </a:r>
          </a:p>
          <a:p>
            <a:pPr marL="285750" indent="-285750">
              <a:lnSpc>
                <a:spcPct val="200000"/>
              </a:lnSpc>
              <a:spcBef>
                <a:spcPct val="0"/>
              </a:spcBef>
              <a:buFont typeface="Arial" panose="020B0604020202020204" pitchFamily="34" charset="0"/>
              <a:buChar char="•"/>
            </a:pPr>
            <a:r>
              <a:rPr lang="en-US" altLang="en-US">
                <a:solidFill>
                  <a:schemeClr val="bg1"/>
                </a:solidFill>
                <a:latin typeface="Century Gothic" panose="020B0502020202020204" pitchFamily="34" charset="0"/>
              </a:rPr>
              <a:t>Emerging Leaders</a:t>
            </a:r>
          </a:p>
          <a:p>
            <a:pPr marL="285750" indent="-285750">
              <a:buFont typeface="Arial" panose="020B0604020202020204" pitchFamily="34" charset="0"/>
              <a:buChar char="•"/>
            </a:pPr>
            <a:endParaRPr lang="en-US">
              <a:solidFill>
                <a:schemeClr val="bg1"/>
              </a:solidFill>
              <a:latin typeface="Century Gothic" panose="020B0502020202020204" pitchFamily="34" charset="0"/>
            </a:endParaRPr>
          </a:p>
        </p:txBody>
      </p:sp>
      <p:pic>
        <p:nvPicPr>
          <p:cNvPr id="27652" name="Picture 4" descr="https://ucaab20aa29c3eee6eba3369ac50.previews.dropboxusercontent.com/p/thumb/AAZN8JV8XHfT6lhHj7tQT4OUWGuSaiFwsiwYAoOB6L8S1HyuZO7aY8zpXYxEOgRxIvE_ybMJ1CkskfEC3Yy0T-SxI6ZYja8Vh06aIYOIfhNJVwNnXIgJid_7-t1TTLofpHRCJxDnTxG_hYoiqHViLeJpkzANxdPvLVR6HeXWZ_TpsJNM1HOlR9lWbRC0OsyTtJDzuJ0iO-YZu0mDFcg6Z_9xH-Jy8kM0JykvR5wrU_--mzuCfBwIiwHZ9gvE1agbIZwib9bdQJ_7yGNwNi_YjNQAJjtK5UgATpD4jWp8H-ZIWM0Y-qn56vBWs4JSYn7OJqYhdAB0xP43ejbkWIAtGtbRniy-knwTM8laHFg9-NjIHdmSn2f5jSnoNv5Jp9fUBDI/p.jpeg?size_mode=5"/>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792071" y="-22624"/>
            <a:ext cx="8566405" cy="6880624"/>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a:extLst>
              <a:ext uri="{FF2B5EF4-FFF2-40B4-BE49-F238E27FC236}">
                <a16:creationId xmlns:a16="http://schemas.microsoft.com/office/drawing/2014/main" id="{6F323AC4-1297-0444-ADAB-277700E83E7E}"/>
              </a:ext>
            </a:extLst>
          </p:cNvPr>
          <p:cNvCxnSpPr>
            <a:cxnSpLocks/>
          </p:cNvCxnSpPr>
          <p:nvPr/>
        </p:nvCxnSpPr>
        <p:spPr>
          <a:xfrm>
            <a:off x="3629465" y="6429170"/>
            <a:ext cx="741953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15870" y="6195543"/>
            <a:ext cx="470204" cy="470204"/>
          </a:xfrm>
          <a:prstGeom prst="rect">
            <a:avLst/>
          </a:prstGeom>
        </p:spPr>
      </p:pic>
    </p:spTree>
    <p:extLst>
      <p:ext uri="{BB962C8B-B14F-4D97-AF65-F5344CB8AC3E}">
        <p14:creationId xmlns:p14="http://schemas.microsoft.com/office/powerpoint/2010/main" val="35532434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2187425" y="1967593"/>
            <a:ext cx="7712766" cy="646331"/>
          </a:xfrm>
          <a:prstGeom prst="rect">
            <a:avLst/>
          </a:prstGeom>
        </p:spPr>
        <p:txBody>
          <a:bodyPr wrap="square">
            <a:spAutoFit/>
          </a:bodyPr>
          <a:lstStyle/>
          <a:p>
            <a:pPr algn="ctr">
              <a:spcAft>
                <a:spcPts val="1800"/>
              </a:spcAft>
            </a:pPr>
            <a:r>
              <a:rPr lang="en-US" sz="3600">
                <a:latin typeface="Century Gothic" charset="0"/>
                <a:ea typeface="Century Gothic" charset="0"/>
                <a:cs typeface="Century Gothic" charset="0"/>
              </a:rPr>
              <a:t>Follow us: @PACOUNCIL</a:t>
            </a:r>
          </a:p>
        </p:txBody>
      </p:sp>
      <p:sp>
        <p:nvSpPr>
          <p:cNvPr id="25" name="Title 1"/>
          <p:cNvSpPr txBox="1">
            <a:spLocks/>
          </p:cNvSpPr>
          <p:nvPr/>
        </p:nvSpPr>
        <p:spPr>
          <a:xfrm>
            <a:off x="2291166" y="623136"/>
            <a:ext cx="7609668" cy="47194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3600" b="1">
                <a:solidFill>
                  <a:srgbClr val="005DAA"/>
                </a:solidFill>
                <a:latin typeface="Century Gothic" charset="0"/>
                <a:ea typeface="Century Gothic" charset="0"/>
                <a:cs typeface="Century Gothic" charset="0"/>
              </a:rPr>
              <a:t>Social Media</a:t>
            </a:r>
            <a:endParaRPr lang="en-US" sz="3600" b="1">
              <a:solidFill>
                <a:srgbClr val="005DAA"/>
              </a:solidFill>
              <a:latin typeface="Century Gothic" charset="0"/>
              <a:ea typeface="Century Gothic" charset="0"/>
              <a:cs typeface="Century Gothic" charset="0"/>
            </a:endParaRPr>
          </a:p>
        </p:txBody>
      </p:sp>
      <p:pic>
        <p:nvPicPr>
          <p:cNvPr id="13" name="Picture 1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15870" y="6194067"/>
            <a:ext cx="470204" cy="470204"/>
          </a:xfrm>
          <a:prstGeom prst="rect">
            <a:avLst/>
          </a:prstGeom>
        </p:spPr>
      </p:pic>
      <p:sp>
        <p:nvSpPr>
          <p:cNvPr id="17" name="Title 1">
            <a:extLst>
              <a:ext uri="{FF2B5EF4-FFF2-40B4-BE49-F238E27FC236}">
                <a16:creationId xmlns:a16="http://schemas.microsoft.com/office/drawing/2014/main" id="{98D2C83D-9693-8C40-A929-DF9312540EE0}"/>
              </a:ext>
            </a:extLst>
          </p:cNvPr>
          <p:cNvSpPr txBox="1">
            <a:spLocks/>
          </p:cNvSpPr>
          <p:nvPr/>
        </p:nvSpPr>
        <p:spPr>
          <a:xfrm>
            <a:off x="302217" y="6300516"/>
            <a:ext cx="3770416" cy="363755"/>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400" b="1" spc="100">
                <a:solidFill>
                  <a:schemeClr val="tx2"/>
                </a:solidFill>
                <a:latin typeface="Century Gothic" charset="0"/>
                <a:ea typeface="Century Gothic" charset="0"/>
                <a:cs typeface="Century Gothic" charset="0"/>
              </a:rPr>
              <a:t>MEMBERSHIP ORIENTATION</a:t>
            </a:r>
          </a:p>
        </p:txBody>
      </p:sp>
      <p:cxnSp>
        <p:nvCxnSpPr>
          <p:cNvPr id="18" name="Straight Connector 17">
            <a:extLst>
              <a:ext uri="{FF2B5EF4-FFF2-40B4-BE49-F238E27FC236}">
                <a16:creationId xmlns:a16="http://schemas.microsoft.com/office/drawing/2014/main" id="{A39A11CF-BC59-B241-80DF-CDC6121A2616}"/>
              </a:ext>
            </a:extLst>
          </p:cNvPr>
          <p:cNvCxnSpPr>
            <a:cxnSpLocks/>
          </p:cNvCxnSpPr>
          <p:nvPr/>
        </p:nvCxnSpPr>
        <p:spPr>
          <a:xfrm>
            <a:off x="3629465" y="6429170"/>
            <a:ext cx="7419535" cy="0"/>
          </a:xfrm>
          <a:prstGeom prst="line">
            <a:avLst/>
          </a:prstGeom>
          <a:ln>
            <a:solidFill>
              <a:srgbClr val="44546A"/>
            </a:solidFill>
          </a:ln>
        </p:spPr>
        <p:style>
          <a:lnRef idx="1">
            <a:schemeClr val="accent1"/>
          </a:lnRef>
          <a:fillRef idx="0">
            <a:schemeClr val="accent1"/>
          </a:fillRef>
          <a:effectRef idx="0">
            <a:schemeClr val="accent1"/>
          </a:effectRef>
          <a:fontRef idx="minor">
            <a:schemeClr val="tx1"/>
          </a:fontRef>
        </p:style>
      </p:cxnSp>
      <p:pic>
        <p:nvPicPr>
          <p:cNvPr id="15" name="Picture 7"/>
          <p:cNvPicPr>
            <a:picLocks/>
          </p:cNvPicPr>
          <p:nvPr/>
        </p:nvPicPr>
        <p:blipFill>
          <a:blip r:embed="rId3" cstate="email">
            <a:extLst>
              <a:ext uri="{28A0092B-C50C-407E-A947-70E740481C1C}">
                <a14:useLocalDpi xmlns:a14="http://schemas.microsoft.com/office/drawing/2010/main"/>
              </a:ext>
            </a:extLst>
          </a:blip>
          <a:srcRect/>
          <a:stretch>
            <a:fillRect/>
          </a:stretch>
        </p:blipFill>
        <p:spPr bwMode="auto">
          <a:xfrm>
            <a:off x="7513911" y="3296585"/>
            <a:ext cx="1626737" cy="1579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8"/>
          <p:cNvPicPr>
            <a:picLocks/>
          </p:cNvPicPr>
          <p:nvPr/>
        </p:nvPicPr>
        <p:blipFill>
          <a:blip r:embed="rId4" cstate="print">
            <a:extLst>
              <a:ext uri="{28A0092B-C50C-407E-A947-70E740481C1C}">
                <a14:useLocalDpi xmlns:a14="http://schemas.microsoft.com/office/drawing/2010/main"/>
              </a:ext>
            </a:extLst>
          </a:blip>
          <a:srcRect/>
          <a:stretch>
            <a:fillRect/>
          </a:stretch>
        </p:blipFill>
        <p:spPr bwMode="auto">
          <a:xfrm>
            <a:off x="3353624" y="3296585"/>
            <a:ext cx="1626737" cy="1605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9"/>
          <p:cNvPicPr>
            <a:picLocks/>
          </p:cNvPicPr>
          <p:nvPr/>
        </p:nvPicPr>
        <p:blipFill>
          <a:blip r:embed="rId5" cstate="print">
            <a:extLst>
              <a:ext uri="{28A0092B-C50C-407E-A947-70E740481C1C}">
                <a14:useLocalDpi xmlns:a14="http://schemas.microsoft.com/office/drawing/2010/main"/>
              </a:ext>
            </a:extLst>
          </a:blip>
          <a:srcRect/>
          <a:stretch>
            <a:fillRect/>
          </a:stretch>
        </p:blipFill>
        <p:spPr bwMode="auto">
          <a:xfrm>
            <a:off x="5434286" y="3301742"/>
            <a:ext cx="1626737" cy="1580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Image result for instagram icon"/>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593536" y="3256143"/>
            <a:ext cx="1626737" cy="16256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AD5F7EB-2209-4089-B562-2FB599A8BE2E}"/>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58648" y="3164306"/>
            <a:ext cx="2135188" cy="1625618"/>
          </a:xfrm>
          <a:prstGeom prst="rect">
            <a:avLst/>
          </a:prstGeom>
        </p:spPr>
      </p:pic>
    </p:spTree>
    <p:extLst>
      <p:ext uri="{BB962C8B-B14F-4D97-AF65-F5344CB8AC3E}">
        <p14:creationId xmlns:p14="http://schemas.microsoft.com/office/powerpoint/2010/main" val="16141840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txBox="1">
            <a:spLocks/>
          </p:cNvSpPr>
          <p:nvPr/>
        </p:nvSpPr>
        <p:spPr>
          <a:xfrm>
            <a:off x="2291166" y="623136"/>
            <a:ext cx="7609668" cy="47194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3600" b="1">
                <a:solidFill>
                  <a:srgbClr val="005DAA"/>
                </a:solidFill>
                <a:latin typeface="Century Gothic" charset="0"/>
                <a:ea typeface="Century Gothic" charset="0"/>
                <a:cs typeface="Century Gothic" charset="0"/>
              </a:rPr>
              <a:t>Jobs Page</a:t>
            </a:r>
            <a:endParaRPr lang="en-US" sz="3600" b="1">
              <a:solidFill>
                <a:srgbClr val="005DAA"/>
              </a:solidFill>
              <a:latin typeface="Century Gothic" charset="0"/>
              <a:ea typeface="Century Gothic" charset="0"/>
              <a:cs typeface="Century Gothic" charset="0"/>
            </a:endParaRPr>
          </a:p>
        </p:txBody>
      </p:sp>
      <p:pic>
        <p:nvPicPr>
          <p:cNvPr id="13" name="Picture 1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15870" y="6194067"/>
            <a:ext cx="470204" cy="470204"/>
          </a:xfrm>
          <a:prstGeom prst="rect">
            <a:avLst/>
          </a:prstGeom>
        </p:spPr>
      </p:pic>
      <p:sp>
        <p:nvSpPr>
          <p:cNvPr id="17" name="Title 1">
            <a:extLst>
              <a:ext uri="{FF2B5EF4-FFF2-40B4-BE49-F238E27FC236}">
                <a16:creationId xmlns:a16="http://schemas.microsoft.com/office/drawing/2014/main" id="{98D2C83D-9693-8C40-A929-DF9312540EE0}"/>
              </a:ext>
            </a:extLst>
          </p:cNvPr>
          <p:cNvSpPr txBox="1">
            <a:spLocks/>
          </p:cNvSpPr>
          <p:nvPr/>
        </p:nvSpPr>
        <p:spPr>
          <a:xfrm>
            <a:off x="302217" y="6300516"/>
            <a:ext cx="3770416" cy="363755"/>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400" b="1" spc="100">
                <a:solidFill>
                  <a:schemeClr val="tx2"/>
                </a:solidFill>
                <a:latin typeface="Century Gothic" charset="0"/>
                <a:ea typeface="Century Gothic" charset="0"/>
                <a:cs typeface="Century Gothic" charset="0"/>
              </a:rPr>
              <a:t>MEMBERSHIP ORIENTATION</a:t>
            </a:r>
          </a:p>
        </p:txBody>
      </p:sp>
      <p:cxnSp>
        <p:nvCxnSpPr>
          <p:cNvPr id="18" name="Straight Connector 17">
            <a:extLst>
              <a:ext uri="{FF2B5EF4-FFF2-40B4-BE49-F238E27FC236}">
                <a16:creationId xmlns:a16="http://schemas.microsoft.com/office/drawing/2014/main" id="{A39A11CF-BC59-B241-80DF-CDC6121A2616}"/>
              </a:ext>
            </a:extLst>
          </p:cNvPr>
          <p:cNvCxnSpPr>
            <a:cxnSpLocks/>
          </p:cNvCxnSpPr>
          <p:nvPr/>
        </p:nvCxnSpPr>
        <p:spPr>
          <a:xfrm>
            <a:off x="3629465" y="6429170"/>
            <a:ext cx="7419535" cy="0"/>
          </a:xfrm>
          <a:prstGeom prst="line">
            <a:avLst/>
          </a:prstGeom>
          <a:ln>
            <a:solidFill>
              <a:srgbClr val="44546A"/>
            </a:solidFill>
          </a:ln>
        </p:spPr>
        <p:style>
          <a:lnRef idx="1">
            <a:schemeClr val="accent1"/>
          </a:lnRef>
          <a:fillRef idx="0">
            <a:schemeClr val="accent1"/>
          </a:fillRef>
          <a:effectRef idx="0">
            <a:schemeClr val="accent1"/>
          </a:effectRef>
          <a:fontRef idx="minor">
            <a:schemeClr val="tx1"/>
          </a:fontRef>
        </p:style>
      </p:cxnSp>
      <p:pic>
        <p:nvPicPr>
          <p:cNvPr id="12" name="Content Placeholder 4">
            <a:extLst>
              <a:ext uri="{FF2B5EF4-FFF2-40B4-BE49-F238E27FC236}">
                <a16:creationId xmlns:a16="http://schemas.microsoft.com/office/drawing/2014/main" id="{776A2B72-C029-4D03-8C9A-E3600D53CD9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67295" y="1851466"/>
            <a:ext cx="3857409" cy="3821317"/>
          </a:xfrm>
          <a:prstGeom prst="rect">
            <a:avLst/>
          </a:prstGeom>
          <a:ln>
            <a:solidFill>
              <a:schemeClr val="tx1"/>
            </a:solidFill>
          </a:ln>
        </p:spPr>
      </p:pic>
      <p:pic>
        <p:nvPicPr>
          <p:cNvPr id="3" name="Picture 2">
            <a:extLst>
              <a:ext uri="{FF2B5EF4-FFF2-40B4-BE49-F238E27FC236}">
                <a16:creationId xmlns:a16="http://schemas.microsoft.com/office/drawing/2014/main" id="{5B6CCD6A-EBAE-4BEB-B515-22F2E01715A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9989" y="2020321"/>
            <a:ext cx="3454872" cy="2896348"/>
          </a:xfrm>
          <a:prstGeom prst="rect">
            <a:avLst/>
          </a:prstGeom>
        </p:spPr>
      </p:pic>
      <p:pic>
        <p:nvPicPr>
          <p:cNvPr id="6" name="Picture 5">
            <a:extLst>
              <a:ext uri="{FF2B5EF4-FFF2-40B4-BE49-F238E27FC236}">
                <a16:creationId xmlns:a16="http://schemas.microsoft.com/office/drawing/2014/main" id="{B2572561-FAFC-4285-B736-72D28B519AC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77138" y="2020321"/>
            <a:ext cx="3314379" cy="3440532"/>
          </a:xfrm>
          <a:prstGeom prst="rect">
            <a:avLst/>
          </a:prstGeom>
        </p:spPr>
      </p:pic>
    </p:spTree>
    <p:extLst>
      <p:ext uri="{BB962C8B-B14F-4D97-AF65-F5344CB8AC3E}">
        <p14:creationId xmlns:p14="http://schemas.microsoft.com/office/powerpoint/2010/main" val="296329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txBox="1">
            <a:spLocks/>
          </p:cNvSpPr>
          <p:nvPr/>
        </p:nvSpPr>
        <p:spPr>
          <a:xfrm>
            <a:off x="2507226" y="648474"/>
            <a:ext cx="7177548" cy="47194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3600" b="1">
                <a:solidFill>
                  <a:srgbClr val="005DAA"/>
                </a:solidFill>
                <a:latin typeface="Century Gothic" charset="0"/>
                <a:ea typeface="Century Gothic" charset="0"/>
                <a:cs typeface="Century Gothic" charset="0"/>
              </a:rPr>
              <a:t>Public Affairs Council Profile</a:t>
            </a:r>
            <a:endParaRPr lang="en-US" sz="3600" b="1">
              <a:solidFill>
                <a:srgbClr val="005DAA"/>
              </a:solidFill>
              <a:latin typeface="Century Gothic" charset="0"/>
              <a:ea typeface="Century Gothic" charset="0"/>
              <a:cs typeface="Century Gothic" charset="0"/>
            </a:endParaRPr>
          </a:p>
        </p:txBody>
      </p:sp>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15870" y="6194067"/>
            <a:ext cx="470204" cy="470204"/>
          </a:xfrm>
          <a:prstGeom prst="rect">
            <a:avLst/>
          </a:prstGeom>
        </p:spPr>
      </p:pic>
      <p:sp>
        <p:nvSpPr>
          <p:cNvPr id="13" name="Title 1">
            <a:extLst>
              <a:ext uri="{FF2B5EF4-FFF2-40B4-BE49-F238E27FC236}">
                <a16:creationId xmlns:a16="http://schemas.microsoft.com/office/drawing/2014/main" id="{709327B4-C229-304A-8D95-724B64A6BB5F}"/>
              </a:ext>
            </a:extLst>
          </p:cNvPr>
          <p:cNvSpPr txBox="1">
            <a:spLocks/>
          </p:cNvSpPr>
          <p:nvPr/>
        </p:nvSpPr>
        <p:spPr>
          <a:xfrm>
            <a:off x="302217" y="6300516"/>
            <a:ext cx="3770416" cy="363755"/>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400" b="1" spc="100">
                <a:solidFill>
                  <a:schemeClr val="tx2"/>
                </a:solidFill>
                <a:latin typeface="Century Gothic" charset="0"/>
                <a:ea typeface="Century Gothic" charset="0"/>
                <a:cs typeface="Century Gothic" charset="0"/>
              </a:rPr>
              <a:t>MEMBERSHIP ORIENTATION</a:t>
            </a:r>
          </a:p>
        </p:txBody>
      </p:sp>
      <p:cxnSp>
        <p:nvCxnSpPr>
          <p:cNvPr id="16" name="Straight Connector 15">
            <a:extLst>
              <a:ext uri="{FF2B5EF4-FFF2-40B4-BE49-F238E27FC236}">
                <a16:creationId xmlns:a16="http://schemas.microsoft.com/office/drawing/2014/main" id="{80D5FC1C-6493-3643-9D3D-1813BC9C39C4}"/>
              </a:ext>
            </a:extLst>
          </p:cNvPr>
          <p:cNvCxnSpPr>
            <a:cxnSpLocks/>
          </p:cNvCxnSpPr>
          <p:nvPr/>
        </p:nvCxnSpPr>
        <p:spPr>
          <a:xfrm>
            <a:off x="3629465" y="6429170"/>
            <a:ext cx="741953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AEC3B91B-E612-4874-B712-0ED1D3DBDB84}"/>
              </a:ext>
            </a:extLst>
          </p:cNvPr>
          <p:cNvSpPr txBox="1">
            <a:spLocks/>
          </p:cNvSpPr>
          <p:nvPr/>
        </p:nvSpPr>
        <p:spPr>
          <a:xfrm>
            <a:off x="5708468" y="1770111"/>
            <a:ext cx="6270171" cy="3637912"/>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2800" b="1">
                <a:solidFill>
                  <a:srgbClr val="005DAA"/>
                </a:solidFill>
                <a:latin typeface="Century Gothic" charset="0"/>
                <a:ea typeface="Century Gothic" charset="0"/>
                <a:cs typeface="Century Gothic" charset="0"/>
              </a:rPr>
              <a:t>11,000 </a:t>
            </a:r>
            <a:r>
              <a:rPr lang="en-US" altLang="en-US" sz="2000" b="1">
                <a:latin typeface="Century Gothic" charset="0"/>
                <a:ea typeface="Century Gothic" charset="0"/>
                <a:cs typeface="Century Gothic" charset="0"/>
              </a:rPr>
              <a:t>PUBLIC AFFAIRS PROFESSIONALS</a:t>
            </a:r>
            <a:endParaRPr lang="en-US" altLang="en-US" sz="2800" b="1">
              <a:latin typeface="Century Gothic" charset="0"/>
              <a:ea typeface="Century Gothic" charset="0"/>
              <a:cs typeface="Century Gothic" charset="0"/>
            </a:endParaRPr>
          </a:p>
          <a:p>
            <a:pPr algn="l"/>
            <a:endParaRPr lang="en-US" sz="2800" b="1">
              <a:solidFill>
                <a:srgbClr val="005DAA"/>
              </a:solidFill>
              <a:latin typeface="Century Gothic" charset="0"/>
              <a:ea typeface="Century Gothic" charset="0"/>
              <a:cs typeface="Century Gothic" charset="0"/>
            </a:endParaRPr>
          </a:p>
          <a:p>
            <a:pPr algn="l"/>
            <a:r>
              <a:rPr lang="en-US" sz="2800" b="1">
                <a:solidFill>
                  <a:srgbClr val="005DAA"/>
                </a:solidFill>
                <a:latin typeface="Century Gothic" charset="0"/>
                <a:ea typeface="Century Gothic" charset="0"/>
                <a:cs typeface="Century Gothic" charset="0"/>
              </a:rPr>
              <a:t>700+ </a:t>
            </a:r>
            <a:r>
              <a:rPr lang="en-US" sz="2000" b="1">
                <a:latin typeface="Century Gothic" charset="0"/>
                <a:ea typeface="Century Gothic" charset="0"/>
                <a:cs typeface="Century Gothic" charset="0"/>
              </a:rPr>
              <a:t>MEMBER ORGANIZATIONS</a:t>
            </a:r>
            <a:endParaRPr lang="en-US" sz="2800" b="1">
              <a:latin typeface="Century Gothic" charset="0"/>
              <a:ea typeface="Century Gothic" charset="0"/>
              <a:cs typeface="Century Gothic" charset="0"/>
            </a:endParaRPr>
          </a:p>
          <a:p>
            <a:pPr algn="l"/>
            <a:endParaRPr lang="en-US" sz="2800" b="1">
              <a:solidFill>
                <a:srgbClr val="005DAA"/>
              </a:solidFill>
              <a:latin typeface="Century Gothic" charset="0"/>
              <a:ea typeface="Century Gothic" charset="0"/>
              <a:cs typeface="Century Gothic" charset="0"/>
            </a:endParaRPr>
          </a:p>
          <a:p>
            <a:pPr algn="l"/>
            <a:r>
              <a:rPr lang="en-US" sz="2800" b="1">
                <a:solidFill>
                  <a:srgbClr val="005DAA"/>
                </a:solidFill>
                <a:latin typeface="Century Gothic" charset="0"/>
                <a:ea typeface="Century Gothic" charset="0"/>
                <a:cs typeface="Century Gothic" charset="0"/>
              </a:rPr>
              <a:t>7 </a:t>
            </a:r>
            <a:r>
              <a:rPr lang="en-US" sz="2000" b="1">
                <a:latin typeface="Century Gothic" charset="0"/>
                <a:ea typeface="Century Gothic" charset="0"/>
                <a:cs typeface="Century Gothic" charset="0"/>
              </a:rPr>
              <a:t>OF THE FORTUNE TOP 10 COMPANIES</a:t>
            </a:r>
            <a:endParaRPr lang="en-US" sz="2800" b="1">
              <a:latin typeface="Century Gothic" charset="0"/>
              <a:ea typeface="Century Gothic" charset="0"/>
              <a:cs typeface="Century Gothic" charset="0"/>
            </a:endParaRPr>
          </a:p>
          <a:p>
            <a:pPr algn="l"/>
            <a:endParaRPr lang="en-US" sz="2000" b="1">
              <a:latin typeface="Century Gothic" charset="0"/>
              <a:ea typeface="Century Gothic" charset="0"/>
              <a:cs typeface="Century Gothic" charset="0"/>
            </a:endParaRPr>
          </a:p>
          <a:p>
            <a:pPr algn="l"/>
            <a:r>
              <a:rPr lang="en-US" sz="2000" b="1">
                <a:latin typeface="Century Gothic" charset="0"/>
                <a:ea typeface="Century Gothic" charset="0"/>
                <a:cs typeface="Century Gothic" charset="0"/>
              </a:rPr>
              <a:t>HEADQUARTERS IN </a:t>
            </a:r>
            <a:r>
              <a:rPr lang="en-US" sz="2800" b="1">
                <a:solidFill>
                  <a:srgbClr val="005DAA"/>
                </a:solidFill>
                <a:latin typeface="Century Gothic" charset="0"/>
                <a:ea typeface="Century Gothic" charset="0"/>
                <a:cs typeface="Century Gothic" charset="0"/>
              </a:rPr>
              <a:t>Washington &amp; Brussels</a:t>
            </a:r>
          </a:p>
          <a:p>
            <a:pPr algn="l"/>
            <a:endParaRPr lang="en-US" sz="2400" b="1">
              <a:solidFill>
                <a:srgbClr val="005DAA"/>
              </a:solidFill>
              <a:latin typeface="Century Gothic" charset="0"/>
              <a:ea typeface="Century Gothic" charset="0"/>
              <a:cs typeface="Century Gothic" charset="0"/>
            </a:endParaRPr>
          </a:p>
          <a:p>
            <a:pPr algn="l"/>
            <a:r>
              <a:rPr lang="en-US" sz="2000" b="1">
                <a:latin typeface="Century Gothic" charset="0"/>
                <a:ea typeface="Century Gothic" charset="0"/>
                <a:cs typeface="Century Gothic" charset="0"/>
              </a:rPr>
              <a:t>MEMBERS FROM MORE THAN</a:t>
            </a:r>
            <a:r>
              <a:rPr lang="en-US" sz="2800" b="1">
                <a:solidFill>
                  <a:srgbClr val="005DAA"/>
                </a:solidFill>
                <a:latin typeface="Century Gothic" charset="0"/>
                <a:ea typeface="Century Gothic" charset="0"/>
                <a:cs typeface="Century Gothic" charset="0"/>
              </a:rPr>
              <a:t> 25 countries </a:t>
            </a:r>
            <a:endParaRPr lang="en-US" sz="3200" b="1">
              <a:solidFill>
                <a:srgbClr val="005DAA"/>
              </a:solidFill>
              <a:latin typeface="Century Gothic" charset="0"/>
              <a:ea typeface="Century Gothic" charset="0"/>
              <a:cs typeface="Century Gothic" charset="0"/>
            </a:endParaRPr>
          </a:p>
        </p:txBody>
      </p:sp>
      <p:pic>
        <p:nvPicPr>
          <p:cNvPr id="3" name="Picture 2" descr="A collage of people&#10;&#10;Description automatically generated with low confidence">
            <a:extLst>
              <a:ext uri="{FF2B5EF4-FFF2-40B4-BE49-F238E27FC236}">
                <a16:creationId xmlns:a16="http://schemas.microsoft.com/office/drawing/2014/main" id="{A52F24CB-E2BD-4D48-B87F-BC0799361F2C}"/>
              </a:ext>
            </a:extLst>
          </p:cNvPr>
          <p:cNvPicPr>
            <a:picLocks noChangeAspect="1"/>
          </p:cNvPicPr>
          <p:nvPr/>
        </p:nvPicPr>
        <p:blipFill>
          <a:blip r:embed="rId3"/>
          <a:stretch>
            <a:fillRect/>
          </a:stretch>
        </p:blipFill>
        <p:spPr>
          <a:xfrm>
            <a:off x="213361" y="1643765"/>
            <a:ext cx="5361270" cy="3792512"/>
          </a:xfrm>
          <a:prstGeom prst="rect">
            <a:avLst/>
          </a:prstGeom>
        </p:spPr>
      </p:pic>
    </p:spTree>
    <p:extLst>
      <p:ext uri="{BB962C8B-B14F-4D97-AF65-F5344CB8AC3E}">
        <p14:creationId xmlns:p14="http://schemas.microsoft.com/office/powerpoint/2010/main" val="25137703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txBox="1">
            <a:spLocks/>
          </p:cNvSpPr>
          <p:nvPr/>
        </p:nvSpPr>
        <p:spPr>
          <a:xfrm>
            <a:off x="1435691" y="648474"/>
            <a:ext cx="9663952" cy="47194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a:solidFill>
                  <a:srgbClr val="005DAA"/>
                </a:solidFill>
                <a:latin typeface="Century Gothic" charset="0"/>
                <a:ea typeface="Century Gothic" charset="0"/>
                <a:cs typeface="Century Gothic" charset="0"/>
              </a:rPr>
              <a:t>Accessing the Members-only Portal &amp; Council Connect</a:t>
            </a:r>
          </a:p>
        </p:txBody>
      </p:sp>
      <p:sp>
        <p:nvSpPr>
          <p:cNvPr id="13" name="Title 1">
            <a:extLst>
              <a:ext uri="{FF2B5EF4-FFF2-40B4-BE49-F238E27FC236}">
                <a16:creationId xmlns:a16="http://schemas.microsoft.com/office/drawing/2014/main" id="{709327B4-C229-304A-8D95-724B64A6BB5F}"/>
              </a:ext>
            </a:extLst>
          </p:cNvPr>
          <p:cNvSpPr txBox="1">
            <a:spLocks/>
          </p:cNvSpPr>
          <p:nvPr/>
        </p:nvSpPr>
        <p:spPr>
          <a:xfrm>
            <a:off x="302217" y="6300516"/>
            <a:ext cx="3770416" cy="363755"/>
          </a:xfrm>
          <a:prstGeom prst="rect">
            <a:avLst/>
          </a:prstGeom>
          <a:ln>
            <a:solidFill>
              <a:schemeClr val="bg1"/>
            </a:solidFill>
          </a:ln>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400" b="1" spc="100">
                <a:solidFill>
                  <a:srgbClr val="44546A"/>
                </a:solidFill>
                <a:latin typeface="Century Gothic" charset="0"/>
                <a:ea typeface="Century Gothic" charset="0"/>
                <a:cs typeface="Century Gothic" charset="0"/>
              </a:rPr>
              <a:t>MEMBERSHIP ORIENTATION</a:t>
            </a:r>
          </a:p>
        </p:txBody>
      </p:sp>
      <p:cxnSp>
        <p:nvCxnSpPr>
          <p:cNvPr id="16" name="Straight Connector 15">
            <a:extLst>
              <a:ext uri="{FF2B5EF4-FFF2-40B4-BE49-F238E27FC236}">
                <a16:creationId xmlns:a16="http://schemas.microsoft.com/office/drawing/2014/main" id="{80D5FC1C-6493-3643-9D3D-1813BC9C39C4}"/>
              </a:ext>
            </a:extLst>
          </p:cNvPr>
          <p:cNvCxnSpPr>
            <a:cxnSpLocks/>
          </p:cNvCxnSpPr>
          <p:nvPr/>
        </p:nvCxnSpPr>
        <p:spPr>
          <a:xfrm>
            <a:off x="3629465" y="6429170"/>
            <a:ext cx="7419535" cy="0"/>
          </a:xfrm>
          <a:prstGeom prst="line">
            <a:avLst/>
          </a:prstGeom>
          <a:ln>
            <a:solidFill>
              <a:srgbClr val="44546A"/>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D94CADB2-A370-450D-A81F-67183C86851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53694" y="1955254"/>
            <a:ext cx="5724525" cy="3171825"/>
          </a:xfrm>
          <a:prstGeom prst="rect">
            <a:avLst/>
          </a:prstGeom>
          <a:solidFill>
            <a:schemeClr val="tx1"/>
          </a:solidFill>
          <a:ln w="9525">
            <a:solidFill>
              <a:schemeClr val="tx1"/>
            </a:solidFill>
          </a:ln>
        </p:spPr>
      </p:pic>
      <p:pic>
        <p:nvPicPr>
          <p:cNvPr id="11" name="Picture 10">
            <a:extLst>
              <a:ext uri="{FF2B5EF4-FFF2-40B4-BE49-F238E27FC236}">
                <a16:creationId xmlns:a16="http://schemas.microsoft.com/office/drawing/2014/main" id="{5BA1FAEC-B0A2-4B27-BE4B-8C7B448E150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15870" y="6194067"/>
            <a:ext cx="470204" cy="470204"/>
          </a:xfrm>
          <a:prstGeom prst="rect">
            <a:avLst/>
          </a:prstGeom>
        </p:spPr>
      </p:pic>
      <p:pic>
        <p:nvPicPr>
          <p:cNvPr id="8" name="Picture 7">
            <a:extLst>
              <a:ext uri="{FF2B5EF4-FFF2-40B4-BE49-F238E27FC236}">
                <a16:creationId xmlns:a16="http://schemas.microsoft.com/office/drawing/2014/main" id="{038222FC-0AAF-4B85-823F-B2FDBF9AD33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8610" y="1413021"/>
            <a:ext cx="2735747" cy="3601091"/>
          </a:xfrm>
          <a:prstGeom prst="rect">
            <a:avLst/>
          </a:prstGeom>
          <a:ln>
            <a:solidFill>
              <a:schemeClr val="tx1"/>
            </a:solidFill>
          </a:ln>
        </p:spPr>
      </p:pic>
      <p:pic>
        <p:nvPicPr>
          <p:cNvPr id="14" name="Picture 13">
            <a:extLst>
              <a:ext uri="{FF2B5EF4-FFF2-40B4-BE49-F238E27FC236}">
                <a16:creationId xmlns:a16="http://schemas.microsoft.com/office/drawing/2014/main" id="{FB827FE8-7DDB-40A9-BCD3-29E332B091B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92995" y="1790425"/>
            <a:ext cx="3359275" cy="2846282"/>
          </a:xfrm>
          <a:prstGeom prst="rect">
            <a:avLst/>
          </a:prstGeom>
          <a:ln>
            <a:solidFill>
              <a:schemeClr val="tx1"/>
            </a:solidFill>
          </a:ln>
        </p:spPr>
      </p:pic>
      <p:pic>
        <p:nvPicPr>
          <p:cNvPr id="10" name="Picture 9">
            <a:extLst>
              <a:ext uri="{FF2B5EF4-FFF2-40B4-BE49-F238E27FC236}">
                <a16:creationId xmlns:a16="http://schemas.microsoft.com/office/drawing/2014/main" id="{23F922FD-45E3-4E8B-B904-E1FCFCA0E08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992530" y="3633124"/>
            <a:ext cx="3273869" cy="2478639"/>
          </a:xfrm>
          <a:prstGeom prst="rect">
            <a:avLst/>
          </a:prstGeom>
          <a:ln>
            <a:solidFill>
              <a:schemeClr val="tx1"/>
            </a:solidFill>
          </a:ln>
        </p:spPr>
      </p:pic>
    </p:spTree>
    <p:extLst>
      <p:ext uri="{BB962C8B-B14F-4D97-AF65-F5344CB8AC3E}">
        <p14:creationId xmlns:p14="http://schemas.microsoft.com/office/powerpoint/2010/main" val="30800716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2639561" y="2092212"/>
            <a:ext cx="8997661" cy="1077218"/>
          </a:xfrm>
          <a:prstGeom prst="rect">
            <a:avLst/>
          </a:prstGeom>
        </p:spPr>
        <p:txBody>
          <a:bodyPr wrap="square">
            <a:spAutoFit/>
          </a:bodyPr>
          <a:lstStyle/>
          <a:p>
            <a:r>
              <a:rPr lang="en-US" altLang="en-US" sz="2400" b="1">
                <a:solidFill>
                  <a:srgbClr val="44546A"/>
                </a:solidFill>
                <a:latin typeface="Century Gothic" panose="020B0502020202020204" pitchFamily="34" charset="0"/>
              </a:rPr>
              <a:t>Expertise</a:t>
            </a:r>
          </a:p>
          <a:p>
            <a:pPr marL="800100" lvl="1" indent="-342900">
              <a:buFont typeface="Arial" panose="020B0604020202020204" pitchFamily="34" charset="0"/>
              <a:buChar char="•"/>
            </a:pPr>
            <a:r>
              <a:rPr lang="en-US" altLang="en-US" sz="2000">
                <a:solidFill>
                  <a:srgbClr val="44546A"/>
                </a:solidFill>
                <a:latin typeface="Century Gothic" panose="020B0502020202020204" pitchFamily="34" charset="0"/>
              </a:rPr>
              <a:t>Download resources at Council Connect (community.pac.org)</a:t>
            </a:r>
          </a:p>
          <a:p>
            <a:pPr marL="800100" lvl="1" indent="-342900">
              <a:buFont typeface="Arial" panose="020B0604020202020204" pitchFamily="34" charset="0"/>
              <a:buChar char="•"/>
            </a:pPr>
            <a:r>
              <a:rPr lang="en-US" altLang="en-US" sz="2000">
                <a:solidFill>
                  <a:srgbClr val="44546A"/>
                </a:solidFill>
                <a:latin typeface="Century Gothic" panose="020B0502020202020204" pitchFamily="34" charset="0"/>
              </a:rPr>
              <a:t>Get to know our staff experts (pac.org/experts)</a:t>
            </a:r>
          </a:p>
        </p:txBody>
      </p:sp>
      <p:sp>
        <p:nvSpPr>
          <p:cNvPr id="25" name="Title 1"/>
          <p:cNvSpPr txBox="1">
            <a:spLocks/>
          </p:cNvSpPr>
          <p:nvPr/>
        </p:nvSpPr>
        <p:spPr>
          <a:xfrm>
            <a:off x="1435690" y="648474"/>
            <a:ext cx="9516561" cy="1449397"/>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a:solidFill>
                  <a:srgbClr val="005DAA"/>
                </a:solidFill>
                <a:latin typeface="Century Gothic"/>
                <a:ea typeface="Century Gothic" charset="0"/>
                <a:cs typeface="Century Gothic" charset="0"/>
              </a:rPr>
              <a:t>Get Involved Today</a:t>
            </a:r>
            <a:br>
              <a:rPr lang="en-US" sz="3600" b="1">
                <a:latin typeface="Century Gothic" charset="0"/>
                <a:ea typeface="Century Gothic" charset="0"/>
                <a:cs typeface="Century Gothic" charset="0"/>
              </a:rPr>
            </a:br>
            <a:endParaRPr lang="en-US" sz="1200" b="1">
              <a:solidFill>
                <a:srgbClr val="005DAA"/>
              </a:solidFill>
              <a:latin typeface="Century Gothic" charset="0"/>
              <a:ea typeface="Century Gothic" charset="0"/>
              <a:cs typeface="Century Gothic" charset="0"/>
            </a:endParaRPr>
          </a:p>
          <a:p>
            <a:r>
              <a:rPr lang="en-US" sz="2800" b="1">
                <a:solidFill>
                  <a:srgbClr val="005DAA"/>
                </a:solidFill>
                <a:latin typeface="Century Gothic"/>
              </a:rPr>
              <a:t>pac.org/engagement </a:t>
            </a:r>
          </a:p>
        </p:txBody>
      </p:sp>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15870" y="6194067"/>
            <a:ext cx="470204" cy="470204"/>
          </a:xfrm>
          <a:prstGeom prst="rect">
            <a:avLst/>
          </a:prstGeom>
        </p:spPr>
      </p:pic>
      <p:sp>
        <p:nvSpPr>
          <p:cNvPr id="13" name="Title 1">
            <a:extLst>
              <a:ext uri="{FF2B5EF4-FFF2-40B4-BE49-F238E27FC236}">
                <a16:creationId xmlns:a16="http://schemas.microsoft.com/office/drawing/2014/main" id="{709327B4-C229-304A-8D95-724B64A6BB5F}"/>
              </a:ext>
            </a:extLst>
          </p:cNvPr>
          <p:cNvSpPr txBox="1">
            <a:spLocks/>
          </p:cNvSpPr>
          <p:nvPr/>
        </p:nvSpPr>
        <p:spPr>
          <a:xfrm>
            <a:off x="302217" y="6300516"/>
            <a:ext cx="3770416" cy="363755"/>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400" b="1" spc="100">
                <a:solidFill>
                  <a:schemeClr val="tx2"/>
                </a:solidFill>
                <a:latin typeface="Century Gothic" charset="0"/>
                <a:ea typeface="Century Gothic" charset="0"/>
                <a:cs typeface="Century Gothic" charset="0"/>
              </a:rPr>
              <a:t>MEMBERSHIP ORIENTATION</a:t>
            </a:r>
          </a:p>
        </p:txBody>
      </p:sp>
      <p:cxnSp>
        <p:nvCxnSpPr>
          <p:cNvPr id="16" name="Straight Connector 15">
            <a:extLst>
              <a:ext uri="{FF2B5EF4-FFF2-40B4-BE49-F238E27FC236}">
                <a16:creationId xmlns:a16="http://schemas.microsoft.com/office/drawing/2014/main" id="{80D5FC1C-6493-3643-9D3D-1813BC9C39C4}"/>
              </a:ext>
            </a:extLst>
          </p:cNvPr>
          <p:cNvCxnSpPr>
            <a:cxnSpLocks/>
          </p:cNvCxnSpPr>
          <p:nvPr/>
        </p:nvCxnSpPr>
        <p:spPr>
          <a:xfrm>
            <a:off x="3629465" y="6429170"/>
            <a:ext cx="741953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639561" y="3544209"/>
            <a:ext cx="7488542" cy="1384995"/>
          </a:xfrm>
          <a:prstGeom prst="rect">
            <a:avLst/>
          </a:prstGeom>
          <a:noFill/>
        </p:spPr>
        <p:txBody>
          <a:bodyPr wrap="square" rtlCol="0">
            <a:spAutoFit/>
          </a:bodyPr>
          <a:lstStyle/>
          <a:p>
            <a:r>
              <a:rPr lang="en-US" altLang="en-US" sz="2400" b="1">
                <a:solidFill>
                  <a:srgbClr val="44546A"/>
                </a:solidFill>
                <a:latin typeface="Century Gothic" panose="020B0502020202020204" pitchFamily="34" charset="0"/>
              </a:rPr>
              <a:t>Executive Education</a:t>
            </a:r>
          </a:p>
          <a:p>
            <a:pPr marL="800100" lvl="1" indent="-342900">
              <a:buFont typeface="Arial" panose="020B0604020202020204" pitchFamily="34" charset="0"/>
              <a:buChar char="•"/>
            </a:pPr>
            <a:r>
              <a:rPr lang="en-US" altLang="en-US" sz="2000">
                <a:solidFill>
                  <a:srgbClr val="44546A"/>
                </a:solidFill>
                <a:latin typeface="Century Gothic" panose="020B0502020202020204" pitchFamily="34" charset="0"/>
              </a:rPr>
              <a:t>Sign up for an event (pac.org/events)</a:t>
            </a:r>
          </a:p>
          <a:p>
            <a:pPr marL="800100" lvl="1" indent="-342900">
              <a:buFont typeface="Arial" panose="020B0604020202020204" pitchFamily="34" charset="0"/>
              <a:buChar char="•"/>
            </a:pPr>
            <a:r>
              <a:rPr lang="en-US" altLang="en-US" sz="2000">
                <a:solidFill>
                  <a:srgbClr val="44546A"/>
                </a:solidFill>
                <a:latin typeface="Century Gothic" panose="020B0502020202020204" pitchFamily="34" charset="0"/>
              </a:rPr>
              <a:t>Enroll in a certificate program (pac.org/certificate)</a:t>
            </a:r>
          </a:p>
          <a:p>
            <a:endParaRPr lang="en-US" sz="2000"/>
          </a:p>
        </p:txBody>
      </p:sp>
      <p:sp>
        <p:nvSpPr>
          <p:cNvPr id="3" name="TextBox 2"/>
          <p:cNvSpPr txBox="1"/>
          <p:nvPr/>
        </p:nvSpPr>
        <p:spPr>
          <a:xfrm>
            <a:off x="2639561" y="4975223"/>
            <a:ext cx="7647709" cy="1077218"/>
          </a:xfrm>
          <a:prstGeom prst="rect">
            <a:avLst/>
          </a:prstGeom>
          <a:noFill/>
        </p:spPr>
        <p:txBody>
          <a:bodyPr wrap="square" rtlCol="0">
            <a:spAutoFit/>
          </a:bodyPr>
          <a:lstStyle/>
          <a:p>
            <a:r>
              <a:rPr lang="en-US" altLang="en-US" sz="2400" b="1">
                <a:solidFill>
                  <a:srgbClr val="44546A"/>
                </a:solidFill>
                <a:latin typeface="Century Gothic" panose="020B0502020202020204" pitchFamily="34" charset="0"/>
              </a:rPr>
              <a:t>Community</a:t>
            </a:r>
          </a:p>
          <a:p>
            <a:pPr marL="800100" lvl="1" indent="-342900">
              <a:buFont typeface="Arial" panose="020B0604020202020204" pitchFamily="34" charset="0"/>
              <a:buChar char="•"/>
            </a:pPr>
            <a:r>
              <a:rPr lang="en-US" altLang="en-US" sz="2000">
                <a:solidFill>
                  <a:srgbClr val="44546A"/>
                </a:solidFill>
                <a:latin typeface="Century Gothic" panose="020B0502020202020204" pitchFamily="34" charset="0"/>
              </a:rPr>
              <a:t>Become a mentor or mentee (pac.org/mentoring)</a:t>
            </a:r>
          </a:p>
          <a:p>
            <a:pPr marL="800100" lvl="1" indent="-342900">
              <a:buFont typeface="Arial" panose="020B0604020202020204" pitchFamily="34" charset="0"/>
              <a:buChar char="•"/>
            </a:pPr>
            <a:r>
              <a:rPr lang="en-US" altLang="en-US" sz="2000">
                <a:solidFill>
                  <a:srgbClr val="44546A"/>
                </a:solidFill>
                <a:latin typeface="Century Gothic" panose="020B0502020202020204" pitchFamily="34" charset="0"/>
              </a:rPr>
              <a:t>Join a professional network (pac.org/networks)</a:t>
            </a:r>
          </a:p>
        </p:txBody>
      </p:sp>
      <p:pic>
        <p:nvPicPr>
          <p:cNvPr id="11" name="Picture 10">
            <a:extLst>
              <a:ext uri="{FF2B5EF4-FFF2-40B4-BE49-F238E27FC236}">
                <a16:creationId xmlns:a16="http://schemas.microsoft.com/office/drawing/2014/main" id="{53AD2748-BA16-E646-937B-341D364A411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37227" y="3676712"/>
            <a:ext cx="1063996" cy="743215"/>
          </a:xfrm>
          <a:prstGeom prst="rect">
            <a:avLst/>
          </a:prstGeom>
        </p:spPr>
      </p:pic>
      <p:pic>
        <p:nvPicPr>
          <p:cNvPr id="12" name="Picture 11">
            <a:extLst>
              <a:ext uri="{FF2B5EF4-FFF2-40B4-BE49-F238E27FC236}">
                <a16:creationId xmlns:a16="http://schemas.microsoft.com/office/drawing/2014/main" id="{D40C90F4-3CA7-1F41-85EC-5A9AEF777F4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58337" y="4963961"/>
            <a:ext cx="1030760" cy="953009"/>
          </a:xfrm>
          <a:prstGeom prst="rect">
            <a:avLst/>
          </a:prstGeom>
        </p:spPr>
      </p:pic>
      <p:pic>
        <p:nvPicPr>
          <p:cNvPr id="14" name="Picture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86457" y="2112430"/>
            <a:ext cx="853407" cy="936185"/>
          </a:xfrm>
          <a:prstGeom prst="rect">
            <a:avLst/>
          </a:prstGeom>
        </p:spPr>
      </p:pic>
    </p:spTree>
    <p:extLst>
      <p:ext uri="{BB962C8B-B14F-4D97-AF65-F5344CB8AC3E}">
        <p14:creationId xmlns:p14="http://schemas.microsoft.com/office/powerpoint/2010/main" val="16576438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txBox="1">
            <a:spLocks/>
          </p:cNvSpPr>
          <p:nvPr/>
        </p:nvSpPr>
        <p:spPr>
          <a:xfrm>
            <a:off x="2507226" y="648474"/>
            <a:ext cx="7177548" cy="47194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3600" b="1">
                <a:solidFill>
                  <a:srgbClr val="005DAA"/>
                </a:solidFill>
                <a:latin typeface="Century Gothic" charset="0"/>
                <a:ea typeface="Century Gothic" charset="0"/>
                <a:cs typeface="Century Gothic" charset="0"/>
              </a:rPr>
              <a:t>Contact Us</a:t>
            </a:r>
            <a:endParaRPr lang="en-US" sz="3600" b="1">
              <a:solidFill>
                <a:srgbClr val="005DAA"/>
              </a:solidFill>
              <a:latin typeface="Century Gothic" charset="0"/>
              <a:ea typeface="Century Gothic" charset="0"/>
              <a:cs typeface="Century Gothic" charset="0"/>
            </a:endParaRPr>
          </a:p>
        </p:txBody>
      </p:sp>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15870" y="6194067"/>
            <a:ext cx="470204" cy="470204"/>
          </a:xfrm>
          <a:prstGeom prst="rect">
            <a:avLst/>
          </a:prstGeom>
        </p:spPr>
      </p:pic>
      <p:sp>
        <p:nvSpPr>
          <p:cNvPr id="13" name="Title 1">
            <a:extLst>
              <a:ext uri="{FF2B5EF4-FFF2-40B4-BE49-F238E27FC236}">
                <a16:creationId xmlns:a16="http://schemas.microsoft.com/office/drawing/2014/main" id="{709327B4-C229-304A-8D95-724B64A6BB5F}"/>
              </a:ext>
            </a:extLst>
          </p:cNvPr>
          <p:cNvSpPr txBox="1">
            <a:spLocks/>
          </p:cNvSpPr>
          <p:nvPr/>
        </p:nvSpPr>
        <p:spPr>
          <a:xfrm>
            <a:off x="302217" y="6300516"/>
            <a:ext cx="3770416" cy="363755"/>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400" b="1" spc="100">
                <a:solidFill>
                  <a:schemeClr val="tx2"/>
                </a:solidFill>
                <a:latin typeface="Century Gothic" charset="0"/>
                <a:ea typeface="Century Gothic" charset="0"/>
                <a:cs typeface="Century Gothic" charset="0"/>
              </a:rPr>
              <a:t>MEMBERSHIP ORIENTATION</a:t>
            </a:r>
          </a:p>
        </p:txBody>
      </p:sp>
      <p:cxnSp>
        <p:nvCxnSpPr>
          <p:cNvPr id="16" name="Straight Connector 15">
            <a:extLst>
              <a:ext uri="{FF2B5EF4-FFF2-40B4-BE49-F238E27FC236}">
                <a16:creationId xmlns:a16="http://schemas.microsoft.com/office/drawing/2014/main" id="{80D5FC1C-6493-3643-9D3D-1813BC9C39C4}"/>
              </a:ext>
            </a:extLst>
          </p:cNvPr>
          <p:cNvCxnSpPr>
            <a:cxnSpLocks/>
          </p:cNvCxnSpPr>
          <p:nvPr/>
        </p:nvCxnSpPr>
        <p:spPr>
          <a:xfrm>
            <a:off x="3629465" y="6429170"/>
            <a:ext cx="741953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4390331" y="1956804"/>
            <a:ext cx="2848718" cy="1077218"/>
          </a:xfrm>
          <a:prstGeom prst="rect">
            <a:avLst/>
          </a:prstGeom>
        </p:spPr>
        <p:txBody>
          <a:bodyPr wrap="square">
            <a:spAutoFit/>
          </a:bodyPr>
          <a:lstStyle/>
          <a:p>
            <a:pPr algn="ctr">
              <a:spcAft>
                <a:spcPts val="1800"/>
              </a:spcAft>
            </a:pPr>
            <a:r>
              <a:rPr lang="en-US" sz="1600">
                <a:solidFill>
                  <a:srgbClr val="44546A"/>
                </a:solidFill>
                <a:latin typeface="Century Gothic" charset="0"/>
                <a:ea typeface="Century Gothic" charset="0"/>
                <a:cs typeface="Century Gothic" charset="0"/>
              </a:rPr>
              <a:t>Stephanie </a:t>
            </a:r>
            <a:r>
              <a:rPr lang="en-US" sz="1600" err="1">
                <a:solidFill>
                  <a:srgbClr val="44546A"/>
                </a:solidFill>
                <a:latin typeface="Century Gothic" charset="0"/>
                <a:ea typeface="Century Gothic" charset="0"/>
                <a:cs typeface="Century Gothic" charset="0"/>
              </a:rPr>
              <a:t>Helsing</a:t>
            </a:r>
            <a:br>
              <a:rPr lang="en-US" sz="1600">
                <a:solidFill>
                  <a:srgbClr val="44546A"/>
                </a:solidFill>
                <a:latin typeface="Century Gothic" charset="0"/>
                <a:ea typeface="Century Gothic" charset="0"/>
                <a:cs typeface="Century Gothic" charset="0"/>
              </a:rPr>
            </a:br>
            <a:r>
              <a:rPr lang="en-US" sz="1600">
                <a:solidFill>
                  <a:srgbClr val="44546A"/>
                </a:solidFill>
                <a:latin typeface="Century Gothic" charset="0"/>
                <a:ea typeface="Century Gothic" charset="0"/>
                <a:cs typeface="Century Gothic" charset="0"/>
              </a:rPr>
              <a:t>Manager, Membership</a:t>
            </a:r>
            <a:br>
              <a:rPr lang="en-US" sz="1600">
                <a:solidFill>
                  <a:srgbClr val="44546A"/>
                </a:solidFill>
                <a:latin typeface="Century Gothic" charset="0"/>
                <a:ea typeface="Century Gothic" charset="0"/>
                <a:cs typeface="Century Gothic" charset="0"/>
              </a:rPr>
            </a:br>
            <a:r>
              <a:rPr lang="en-US" sz="1600">
                <a:solidFill>
                  <a:srgbClr val="44546A"/>
                </a:solidFill>
                <a:latin typeface="Century Gothic" charset="0"/>
                <a:ea typeface="Century Gothic" charset="0"/>
                <a:cs typeface="Century Gothic" charset="0"/>
                <a:hlinkClick r:id="rId3"/>
              </a:rPr>
              <a:t>shelsing@pac.org</a:t>
            </a:r>
            <a:br>
              <a:rPr lang="en-US" sz="1600">
                <a:solidFill>
                  <a:srgbClr val="44546A"/>
                </a:solidFill>
                <a:latin typeface="Century Gothic" charset="0"/>
                <a:ea typeface="Century Gothic" charset="0"/>
                <a:cs typeface="Century Gothic" charset="0"/>
              </a:rPr>
            </a:br>
            <a:r>
              <a:rPr lang="en-US" sz="1600">
                <a:solidFill>
                  <a:srgbClr val="44546A"/>
                </a:solidFill>
                <a:latin typeface="Century Gothic" charset="0"/>
                <a:ea typeface="Century Gothic" charset="0"/>
                <a:cs typeface="Century Gothic" charset="0"/>
              </a:rPr>
              <a:t>202.787.5967</a:t>
            </a:r>
          </a:p>
        </p:txBody>
      </p:sp>
      <p:sp>
        <p:nvSpPr>
          <p:cNvPr id="21" name="Rectangle 20"/>
          <p:cNvSpPr/>
          <p:nvPr/>
        </p:nvSpPr>
        <p:spPr>
          <a:xfrm>
            <a:off x="1295617" y="1956804"/>
            <a:ext cx="2619333" cy="1077218"/>
          </a:xfrm>
          <a:prstGeom prst="rect">
            <a:avLst/>
          </a:prstGeom>
        </p:spPr>
        <p:txBody>
          <a:bodyPr wrap="square">
            <a:spAutoFit/>
          </a:bodyPr>
          <a:lstStyle/>
          <a:p>
            <a:pPr algn="ctr">
              <a:spcAft>
                <a:spcPts val="1800"/>
              </a:spcAft>
            </a:pPr>
            <a:r>
              <a:rPr lang="en-US" sz="1600">
                <a:solidFill>
                  <a:srgbClr val="44546A"/>
                </a:solidFill>
                <a:latin typeface="Century Gothic" charset="0"/>
                <a:ea typeface="Century Gothic" charset="0"/>
                <a:cs typeface="Century Gothic" charset="0"/>
              </a:rPr>
              <a:t>Erica Harris</a:t>
            </a:r>
            <a:br>
              <a:rPr lang="en-US" sz="1600">
                <a:solidFill>
                  <a:srgbClr val="44546A"/>
                </a:solidFill>
                <a:latin typeface="Century Gothic" charset="0"/>
                <a:ea typeface="Century Gothic" charset="0"/>
                <a:cs typeface="Century Gothic" charset="0"/>
              </a:rPr>
            </a:br>
            <a:r>
              <a:rPr lang="en-US" sz="1600">
                <a:solidFill>
                  <a:srgbClr val="44546A"/>
                </a:solidFill>
                <a:latin typeface="Century Gothic" charset="0"/>
                <a:ea typeface="Century Gothic" charset="0"/>
                <a:cs typeface="Century Gothic" charset="0"/>
              </a:rPr>
              <a:t>Public Affairs Associate</a:t>
            </a:r>
            <a:br>
              <a:rPr lang="en-US" sz="1600">
                <a:solidFill>
                  <a:srgbClr val="44546A"/>
                </a:solidFill>
                <a:latin typeface="Century Gothic" charset="0"/>
                <a:ea typeface="Century Gothic" charset="0"/>
                <a:cs typeface="Century Gothic" charset="0"/>
              </a:rPr>
            </a:br>
            <a:r>
              <a:rPr lang="en-US" sz="1600">
                <a:solidFill>
                  <a:srgbClr val="44546A"/>
                </a:solidFill>
                <a:latin typeface="Century Gothic" charset="0"/>
                <a:ea typeface="Century Gothic" charset="0"/>
                <a:cs typeface="Century Gothic" charset="0"/>
                <a:hlinkClick r:id="rId4"/>
              </a:rPr>
              <a:t>eharris@pac.org</a:t>
            </a:r>
            <a:br>
              <a:rPr lang="en-US" sz="1600">
                <a:solidFill>
                  <a:srgbClr val="44546A"/>
                </a:solidFill>
                <a:latin typeface="Century Gothic" charset="0"/>
                <a:ea typeface="Century Gothic" charset="0"/>
                <a:cs typeface="Century Gothic" charset="0"/>
              </a:rPr>
            </a:br>
            <a:r>
              <a:rPr lang="en-US" sz="1600">
                <a:solidFill>
                  <a:srgbClr val="44546A"/>
                </a:solidFill>
                <a:latin typeface="Century Gothic" charset="0"/>
                <a:ea typeface="Century Gothic" charset="0"/>
                <a:cs typeface="Century Gothic" charset="0"/>
              </a:rPr>
              <a:t>202.787.5977</a:t>
            </a:r>
          </a:p>
        </p:txBody>
      </p:sp>
      <p:sp>
        <p:nvSpPr>
          <p:cNvPr id="22" name="Rectangle 21"/>
          <p:cNvSpPr/>
          <p:nvPr/>
        </p:nvSpPr>
        <p:spPr>
          <a:xfrm>
            <a:off x="7304653" y="1956804"/>
            <a:ext cx="4024635" cy="1077218"/>
          </a:xfrm>
          <a:prstGeom prst="rect">
            <a:avLst/>
          </a:prstGeom>
        </p:spPr>
        <p:txBody>
          <a:bodyPr wrap="square">
            <a:spAutoFit/>
          </a:bodyPr>
          <a:lstStyle/>
          <a:p>
            <a:pPr algn="ctr">
              <a:spcAft>
                <a:spcPts val="1800"/>
              </a:spcAft>
            </a:pPr>
            <a:r>
              <a:rPr lang="en-US" sz="1600">
                <a:solidFill>
                  <a:srgbClr val="44546A"/>
                </a:solidFill>
                <a:latin typeface="Century Gothic" charset="0"/>
                <a:ea typeface="Century Gothic" charset="0"/>
                <a:cs typeface="Century Gothic" charset="0"/>
              </a:rPr>
              <a:t>Emily Wallace</a:t>
            </a:r>
            <a:br>
              <a:rPr lang="en-US" sz="1600">
                <a:solidFill>
                  <a:srgbClr val="44546A"/>
                </a:solidFill>
                <a:latin typeface="Century Gothic" charset="0"/>
                <a:ea typeface="Century Gothic" charset="0"/>
                <a:cs typeface="Century Gothic" charset="0"/>
              </a:rPr>
            </a:br>
            <a:r>
              <a:rPr lang="en-US" sz="1600">
                <a:solidFill>
                  <a:srgbClr val="44546A"/>
                </a:solidFill>
                <a:latin typeface="Century Gothic" charset="0"/>
                <a:ea typeface="Century Gothic" charset="0"/>
                <a:cs typeface="Century Gothic" charset="0"/>
              </a:rPr>
              <a:t>Manager, Member Engagement</a:t>
            </a:r>
            <a:br>
              <a:rPr lang="en-US" sz="1600">
                <a:solidFill>
                  <a:srgbClr val="44546A"/>
                </a:solidFill>
                <a:latin typeface="Century Gothic" charset="0"/>
                <a:ea typeface="Century Gothic" charset="0"/>
                <a:cs typeface="Century Gothic" charset="0"/>
              </a:rPr>
            </a:br>
            <a:r>
              <a:rPr lang="en-US" sz="1600">
                <a:solidFill>
                  <a:srgbClr val="44546A"/>
                </a:solidFill>
                <a:latin typeface="Century Gothic" charset="0"/>
                <a:ea typeface="Century Gothic" charset="0"/>
                <a:cs typeface="Century Gothic" charset="0"/>
                <a:hlinkClick r:id="rId5"/>
              </a:rPr>
              <a:t>ewallace@pac.org</a:t>
            </a:r>
            <a:br>
              <a:rPr lang="en-US" sz="1600">
                <a:solidFill>
                  <a:srgbClr val="44546A"/>
                </a:solidFill>
                <a:latin typeface="Century Gothic" charset="0"/>
                <a:ea typeface="Century Gothic" charset="0"/>
                <a:cs typeface="Century Gothic" charset="0"/>
              </a:rPr>
            </a:br>
            <a:r>
              <a:rPr lang="en-US" sz="1600">
                <a:solidFill>
                  <a:srgbClr val="44546A"/>
                </a:solidFill>
                <a:latin typeface="Century Gothic" charset="0"/>
                <a:ea typeface="Century Gothic" charset="0"/>
                <a:cs typeface="Century Gothic" charset="0"/>
              </a:rPr>
              <a:t>202.787.5962</a:t>
            </a:r>
          </a:p>
        </p:txBody>
      </p:sp>
      <p:sp>
        <p:nvSpPr>
          <p:cNvPr id="2" name="TextBox 1">
            <a:extLst>
              <a:ext uri="{FF2B5EF4-FFF2-40B4-BE49-F238E27FC236}">
                <a16:creationId xmlns:a16="http://schemas.microsoft.com/office/drawing/2014/main" id="{0E802915-80CB-44A9-9883-88B5E1B1EA6C}"/>
              </a:ext>
            </a:extLst>
          </p:cNvPr>
          <p:cNvSpPr txBox="1"/>
          <p:nvPr/>
        </p:nvSpPr>
        <p:spPr>
          <a:xfrm>
            <a:off x="526859" y="5326752"/>
            <a:ext cx="4609919" cy="738664"/>
          </a:xfrm>
          <a:prstGeom prst="rect">
            <a:avLst/>
          </a:prstGeom>
          <a:noFill/>
        </p:spPr>
        <p:txBody>
          <a:bodyPr wrap="square" rtlCol="0">
            <a:spAutoFit/>
          </a:bodyPr>
          <a:lstStyle/>
          <a:p>
            <a:pPr algn="ctr"/>
            <a:r>
              <a:rPr lang="en-US" sz="1400" b="1">
                <a:solidFill>
                  <a:srgbClr val="44546A"/>
                </a:solidFill>
                <a:latin typeface="Century Gothic" panose="020B0502020202020204" pitchFamily="34" charset="0"/>
              </a:rPr>
              <a:t>U.S. Office</a:t>
            </a:r>
          </a:p>
          <a:p>
            <a:pPr algn="ctr"/>
            <a:r>
              <a:rPr lang="en-US" sz="1400">
                <a:solidFill>
                  <a:srgbClr val="44546A"/>
                </a:solidFill>
                <a:latin typeface="Century Gothic" panose="020B0502020202020204" pitchFamily="34" charset="0"/>
              </a:rPr>
              <a:t>2121 K St. N.W., Suite 900 | Washington, DC 20037</a:t>
            </a:r>
          </a:p>
          <a:p>
            <a:pPr algn="ctr"/>
            <a:r>
              <a:rPr lang="en-US" sz="1400">
                <a:solidFill>
                  <a:srgbClr val="44546A"/>
                </a:solidFill>
                <a:latin typeface="Century Gothic" panose="020B0502020202020204" pitchFamily="34" charset="0"/>
              </a:rPr>
              <a:t>(+1) 202.787.5950 | </a:t>
            </a:r>
            <a:r>
              <a:rPr lang="en-US" sz="1400" err="1">
                <a:solidFill>
                  <a:srgbClr val="44546A"/>
                </a:solidFill>
                <a:latin typeface="Century Gothic" panose="020B0502020202020204" pitchFamily="34" charset="0"/>
              </a:rPr>
              <a:t>pac@pac.org</a:t>
            </a:r>
            <a:endParaRPr lang="en-US" sz="1400">
              <a:solidFill>
                <a:srgbClr val="44546A"/>
              </a:solidFill>
              <a:latin typeface="Century Gothic" panose="020B0502020202020204" pitchFamily="34" charset="0"/>
            </a:endParaRPr>
          </a:p>
        </p:txBody>
      </p:sp>
      <p:sp>
        <p:nvSpPr>
          <p:cNvPr id="11" name="TextBox 10">
            <a:extLst>
              <a:ext uri="{FF2B5EF4-FFF2-40B4-BE49-F238E27FC236}">
                <a16:creationId xmlns:a16="http://schemas.microsoft.com/office/drawing/2014/main" id="{21C879D6-D6A7-4645-90BB-85EBC6981B44}"/>
              </a:ext>
            </a:extLst>
          </p:cNvPr>
          <p:cNvSpPr txBox="1"/>
          <p:nvPr/>
        </p:nvSpPr>
        <p:spPr>
          <a:xfrm>
            <a:off x="7239049" y="5341329"/>
            <a:ext cx="3027780" cy="738664"/>
          </a:xfrm>
          <a:prstGeom prst="rect">
            <a:avLst/>
          </a:prstGeom>
          <a:noFill/>
        </p:spPr>
        <p:txBody>
          <a:bodyPr wrap="square" rtlCol="0">
            <a:spAutoFit/>
          </a:bodyPr>
          <a:lstStyle/>
          <a:p>
            <a:pPr algn="ctr"/>
            <a:r>
              <a:rPr lang="en-US" sz="1400" b="1">
                <a:solidFill>
                  <a:srgbClr val="44546A"/>
                </a:solidFill>
                <a:latin typeface="Century Gothic" panose="020B0502020202020204" pitchFamily="34" charset="0"/>
              </a:rPr>
              <a:t>European Office</a:t>
            </a:r>
          </a:p>
          <a:p>
            <a:pPr algn="ctr"/>
            <a:r>
              <a:rPr lang="en-US" sz="1400">
                <a:solidFill>
                  <a:srgbClr val="44546A"/>
                </a:solidFill>
                <a:latin typeface="Century Gothic" panose="020B0502020202020204" pitchFamily="34" charset="0"/>
              </a:rPr>
              <a:t>Square </a:t>
            </a:r>
            <a:r>
              <a:rPr lang="en-US" sz="1400" err="1">
                <a:solidFill>
                  <a:srgbClr val="44546A"/>
                </a:solidFill>
                <a:latin typeface="Century Gothic" panose="020B0502020202020204" pitchFamily="34" charset="0"/>
              </a:rPr>
              <a:t>Ambiorix</a:t>
            </a:r>
            <a:r>
              <a:rPr lang="en-US" sz="1400">
                <a:solidFill>
                  <a:srgbClr val="44546A"/>
                </a:solidFill>
                <a:latin typeface="Century Gothic" panose="020B0502020202020204" pitchFamily="34" charset="0"/>
              </a:rPr>
              <a:t> 7 | 1000 Brussels</a:t>
            </a:r>
          </a:p>
          <a:p>
            <a:pPr algn="ctr"/>
            <a:r>
              <a:rPr lang="en-US" sz="1400">
                <a:solidFill>
                  <a:srgbClr val="44546A"/>
                </a:solidFill>
                <a:latin typeface="Century Gothic" panose="020B0502020202020204" pitchFamily="34" charset="0"/>
              </a:rPr>
              <a:t>europe@pac.org</a:t>
            </a:r>
          </a:p>
        </p:txBody>
      </p:sp>
      <p:pic>
        <p:nvPicPr>
          <p:cNvPr id="14" name="Picture 5">
            <a:extLst>
              <a:ext uri="{FF2B5EF4-FFF2-40B4-BE49-F238E27FC236}">
                <a16:creationId xmlns:a16="http://schemas.microsoft.com/office/drawing/2014/main" id="{F0A75D66-3D6F-4D86-A2CE-B777E671147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bwMode="auto">
          <a:xfrm>
            <a:off x="7860166" y="4022779"/>
            <a:ext cx="1785546" cy="131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
            <a:extLst>
              <a:ext uri="{FF2B5EF4-FFF2-40B4-BE49-F238E27FC236}">
                <a16:creationId xmlns:a16="http://schemas.microsoft.com/office/drawing/2014/main" id="{DE69E67D-3116-4E60-B528-98B9AFFB93F6}"/>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bwMode="auto">
          <a:xfrm>
            <a:off x="1894426" y="4027409"/>
            <a:ext cx="1874787" cy="131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2167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txBox="1">
            <a:spLocks/>
          </p:cNvSpPr>
          <p:nvPr/>
        </p:nvSpPr>
        <p:spPr>
          <a:xfrm>
            <a:off x="2507226" y="648474"/>
            <a:ext cx="7177548" cy="47194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a:solidFill>
                  <a:srgbClr val="005DAA"/>
                </a:solidFill>
                <a:latin typeface="Century Gothic" charset="0"/>
                <a:ea typeface="Century Gothic" charset="0"/>
                <a:cs typeface="Century Gothic" charset="0"/>
              </a:rPr>
              <a:t>You’re in Good Company</a:t>
            </a:r>
          </a:p>
        </p:txBody>
      </p:sp>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15870" y="6194067"/>
            <a:ext cx="470204" cy="470204"/>
          </a:xfrm>
          <a:prstGeom prst="rect">
            <a:avLst/>
          </a:prstGeom>
        </p:spPr>
      </p:pic>
      <p:sp>
        <p:nvSpPr>
          <p:cNvPr id="13" name="Title 1">
            <a:extLst>
              <a:ext uri="{FF2B5EF4-FFF2-40B4-BE49-F238E27FC236}">
                <a16:creationId xmlns:a16="http://schemas.microsoft.com/office/drawing/2014/main" id="{709327B4-C229-304A-8D95-724B64A6BB5F}"/>
              </a:ext>
            </a:extLst>
          </p:cNvPr>
          <p:cNvSpPr txBox="1">
            <a:spLocks/>
          </p:cNvSpPr>
          <p:nvPr/>
        </p:nvSpPr>
        <p:spPr>
          <a:xfrm>
            <a:off x="302217" y="6300516"/>
            <a:ext cx="3770416" cy="363755"/>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400" b="1" spc="100">
                <a:solidFill>
                  <a:schemeClr val="tx2"/>
                </a:solidFill>
                <a:latin typeface="Century Gothic" charset="0"/>
                <a:ea typeface="Century Gothic" charset="0"/>
                <a:cs typeface="Century Gothic" charset="0"/>
              </a:rPr>
              <a:t>MEMBERSHIP ORIENTATION</a:t>
            </a:r>
          </a:p>
        </p:txBody>
      </p:sp>
      <p:cxnSp>
        <p:nvCxnSpPr>
          <p:cNvPr id="16" name="Straight Connector 15">
            <a:extLst>
              <a:ext uri="{FF2B5EF4-FFF2-40B4-BE49-F238E27FC236}">
                <a16:creationId xmlns:a16="http://schemas.microsoft.com/office/drawing/2014/main" id="{80D5FC1C-6493-3643-9D3D-1813BC9C39C4}"/>
              </a:ext>
            </a:extLst>
          </p:cNvPr>
          <p:cNvCxnSpPr>
            <a:cxnSpLocks/>
          </p:cNvCxnSpPr>
          <p:nvPr/>
        </p:nvCxnSpPr>
        <p:spPr>
          <a:xfrm>
            <a:off x="3629465" y="6429170"/>
            <a:ext cx="741953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7" name="Picture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84112" y="1559675"/>
            <a:ext cx="1358678" cy="1058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3"/>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0462891" y="3146955"/>
            <a:ext cx="1136237" cy="1125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6542" y="1593904"/>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5"/>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5615846" y="3120729"/>
            <a:ext cx="960307" cy="1170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0"/>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2886525" y="3208700"/>
            <a:ext cx="1571904" cy="958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9219"/>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8131887" y="4623388"/>
            <a:ext cx="960307" cy="1116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9221"/>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10524791" y="1618635"/>
            <a:ext cx="1074337" cy="1023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518733" y="1397460"/>
            <a:ext cx="1827213" cy="1214827"/>
          </a:xfrm>
          <a:prstGeom prst="rect">
            <a:avLst/>
          </a:prstGeom>
        </p:spPr>
      </p:pic>
      <p:pic>
        <p:nvPicPr>
          <p:cNvPr id="3" name="Picture 2"/>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290692" y="4526807"/>
            <a:ext cx="1769656" cy="1309417"/>
          </a:xfrm>
          <a:prstGeom prst="rect">
            <a:avLst/>
          </a:prstGeom>
        </p:spPr>
      </p:pic>
      <p:pic>
        <p:nvPicPr>
          <p:cNvPr id="4" name="Picture 3">
            <a:extLst>
              <a:ext uri="{FF2B5EF4-FFF2-40B4-BE49-F238E27FC236}">
                <a16:creationId xmlns:a16="http://schemas.microsoft.com/office/drawing/2014/main" id="{61579216-CF24-426D-B9CA-DA0F7FAB1344}"/>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28081" y="4700184"/>
            <a:ext cx="1979145" cy="1118647"/>
          </a:xfrm>
          <a:prstGeom prst="rect">
            <a:avLst/>
          </a:prstGeom>
        </p:spPr>
      </p:pic>
      <p:pic>
        <p:nvPicPr>
          <p:cNvPr id="5" name="Picture 4">
            <a:extLst>
              <a:ext uri="{FF2B5EF4-FFF2-40B4-BE49-F238E27FC236}">
                <a16:creationId xmlns:a16="http://schemas.microsoft.com/office/drawing/2014/main" id="{17E65F1A-02F6-4281-98B7-888817A9BA4E}"/>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690299" y="1474814"/>
            <a:ext cx="1499050" cy="1291518"/>
          </a:xfrm>
          <a:prstGeom prst="rect">
            <a:avLst/>
          </a:prstGeom>
        </p:spPr>
      </p:pic>
      <p:pic>
        <p:nvPicPr>
          <p:cNvPr id="6" name="Picture 5">
            <a:extLst>
              <a:ext uri="{FF2B5EF4-FFF2-40B4-BE49-F238E27FC236}">
                <a16:creationId xmlns:a16="http://schemas.microsoft.com/office/drawing/2014/main" id="{4941F0C1-8C0F-4033-8D76-12DAA5CF5639}"/>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636365" y="3086653"/>
            <a:ext cx="1951349" cy="1016458"/>
          </a:xfrm>
          <a:prstGeom prst="rect">
            <a:avLst/>
          </a:prstGeom>
        </p:spPr>
      </p:pic>
      <p:pic>
        <p:nvPicPr>
          <p:cNvPr id="7" name="Picture 6">
            <a:extLst>
              <a:ext uri="{FF2B5EF4-FFF2-40B4-BE49-F238E27FC236}">
                <a16:creationId xmlns:a16="http://schemas.microsoft.com/office/drawing/2014/main" id="{944A42D5-1A74-43E9-B1BA-11ED36B4DE9B}"/>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0167290" y="4741806"/>
            <a:ext cx="1580353" cy="893243"/>
          </a:xfrm>
          <a:prstGeom prst="rect">
            <a:avLst/>
          </a:prstGeom>
        </p:spPr>
      </p:pic>
      <p:pic>
        <p:nvPicPr>
          <p:cNvPr id="1026" name="Picture 2" descr="Applied Icon NFL Minnesota Vikings Outdoor Logo Graphic- Small-NFOP1901 -  The Home Depot">
            <a:extLst>
              <a:ext uri="{FF2B5EF4-FFF2-40B4-BE49-F238E27FC236}">
                <a16:creationId xmlns:a16="http://schemas.microsoft.com/office/drawing/2014/main" id="{06F03D27-24A3-4D59-ABB4-3CCAC3FCA745}"/>
              </a:ext>
            </a:extLst>
          </p:cNvPr>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3141714" y="4491320"/>
            <a:ext cx="1417452" cy="14174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oys &amp; Girls Clubs of America - Wikipedia">
            <a:extLst>
              <a:ext uri="{FF2B5EF4-FFF2-40B4-BE49-F238E27FC236}">
                <a16:creationId xmlns:a16="http://schemas.microsoft.com/office/drawing/2014/main" id="{31B525CD-A37A-4E37-8FDC-5D605BE25DAA}"/>
              </a:ext>
            </a:extLst>
          </p:cNvPr>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283131" y="3223220"/>
            <a:ext cx="2065461" cy="1145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6513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15870" y="6195543"/>
            <a:ext cx="470204" cy="470204"/>
          </a:xfrm>
          <a:prstGeom prst="rect">
            <a:avLst/>
          </a:prstGeom>
        </p:spPr>
      </p:pic>
      <p:sp>
        <p:nvSpPr>
          <p:cNvPr id="2" name="Title 1"/>
          <p:cNvSpPr>
            <a:spLocks noGrp="1"/>
          </p:cNvSpPr>
          <p:nvPr>
            <p:ph type="ctrTitle"/>
          </p:nvPr>
        </p:nvSpPr>
        <p:spPr>
          <a:xfrm>
            <a:off x="2014330" y="611703"/>
            <a:ext cx="8163340" cy="471943"/>
          </a:xfrm>
        </p:spPr>
        <p:txBody>
          <a:bodyPr anchor="t">
            <a:noAutofit/>
          </a:bodyPr>
          <a:lstStyle/>
          <a:p>
            <a:r>
              <a:rPr lang="en-US" altLang="en-US" sz="3600" b="1">
                <a:solidFill>
                  <a:schemeClr val="bg1"/>
                </a:solidFill>
                <a:latin typeface="Century Gothic" charset="0"/>
                <a:ea typeface="Century Gothic" charset="0"/>
                <a:cs typeface="Century Gothic" charset="0"/>
              </a:rPr>
              <a:t>A Diverse Community</a:t>
            </a:r>
            <a:endParaRPr lang="en-US" sz="3600" b="1">
              <a:solidFill>
                <a:schemeClr val="bg1"/>
              </a:solidFill>
              <a:latin typeface="Century Gothic" charset="0"/>
              <a:ea typeface="Century Gothic" charset="0"/>
              <a:cs typeface="Century Gothic" charset="0"/>
            </a:endParaRPr>
          </a:p>
        </p:txBody>
      </p:sp>
      <p:sp>
        <p:nvSpPr>
          <p:cNvPr id="19" name="Title 1">
            <a:extLst>
              <a:ext uri="{FF2B5EF4-FFF2-40B4-BE49-F238E27FC236}">
                <a16:creationId xmlns:a16="http://schemas.microsoft.com/office/drawing/2014/main" id="{18EB12F4-CE58-4E49-A18B-DC2448202473}"/>
              </a:ext>
            </a:extLst>
          </p:cNvPr>
          <p:cNvSpPr txBox="1">
            <a:spLocks/>
          </p:cNvSpPr>
          <p:nvPr/>
        </p:nvSpPr>
        <p:spPr>
          <a:xfrm>
            <a:off x="302217" y="6300516"/>
            <a:ext cx="3770416" cy="363755"/>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400" b="1" spc="100">
                <a:solidFill>
                  <a:schemeClr val="bg1"/>
                </a:solidFill>
                <a:latin typeface="Century Gothic" charset="0"/>
                <a:ea typeface="Century Gothic" charset="0"/>
                <a:cs typeface="Century Gothic" charset="0"/>
              </a:rPr>
              <a:t>MEMBERSHIP ORIENTATION</a:t>
            </a:r>
          </a:p>
        </p:txBody>
      </p:sp>
      <p:cxnSp>
        <p:nvCxnSpPr>
          <p:cNvPr id="20" name="Straight Connector 19">
            <a:extLst>
              <a:ext uri="{FF2B5EF4-FFF2-40B4-BE49-F238E27FC236}">
                <a16:creationId xmlns:a16="http://schemas.microsoft.com/office/drawing/2014/main" id="{E7EDED7B-FC15-3D42-9DE0-DD295D11578A}"/>
              </a:ext>
            </a:extLst>
          </p:cNvPr>
          <p:cNvCxnSpPr>
            <a:cxnSpLocks/>
          </p:cNvCxnSpPr>
          <p:nvPr/>
        </p:nvCxnSpPr>
        <p:spPr>
          <a:xfrm>
            <a:off x="3629465" y="6429170"/>
            <a:ext cx="741953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9" name="Chart 8"/>
          <p:cNvGraphicFramePr>
            <a:graphicFrameLocks/>
          </p:cNvGraphicFramePr>
          <p:nvPr>
            <p:extLst>
              <p:ext uri="{D42A27DB-BD31-4B8C-83A1-F6EECF244321}">
                <p14:modId xmlns:p14="http://schemas.microsoft.com/office/powerpoint/2010/main" val="1701261666"/>
              </p:ext>
            </p:extLst>
          </p:nvPr>
        </p:nvGraphicFramePr>
        <p:xfrm>
          <a:off x="1880627" y="1326776"/>
          <a:ext cx="7648855" cy="5038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00073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txBox="1">
            <a:spLocks/>
          </p:cNvSpPr>
          <p:nvPr/>
        </p:nvSpPr>
        <p:spPr>
          <a:xfrm>
            <a:off x="2507226" y="648474"/>
            <a:ext cx="7177548" cy="47194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3600" b="1">
                <a:solidFill>
                  <a:srgbClr val="005DAA"/>
                </a:solidFill>
                <a:latin typeface="Century Gothic" charset="0"/>
                <a:ea typeface="Century Gothic" charset="0"/>
                <a:cs typeface="Century Gothic" charset="0"/>
              </a:rPr>
              <a:t>Where are Your Peers?</a:t>
            </a:r>
            <a:endParaRPr lang="en-US" sz="3600" b="1">
              <a:solidFill>
                <a:srgbClr val="005DAA"/>
              </a:solidFill>
              <a:latin typeface="Century Gothic" charset="0"/>
              <a:ea typeface="Century Gothic" charset="0"/>
              <a:cs typeface="Century Gothic" charset="0"/>
            </a:endParaRPr>
          </a:p>
        </p:txBody>
      </p:sp>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15870" y="6194067"/>
            <a:ext cx="470204" cy="470204"/>
          </a:xfrm>
          <a:prstGeom prst="rect">
            <a:avLst/>
          </a:prstGeom>
        </p:spPr>
      </p:pic>
      <p:sp>
        <p:nvSpPr>
          <p:cNvPr id="13" name="Title 1">
            <a:extLst>
              <a:ext uri="{FF2B5EF4-FFF2-40B4-BE49-F238E27FC236}">
                <a16:creationId xmlns:a16="http://schemas.microsoft.com/office/drawing/2014/main" id="{709327B4-C229-304A-8D95-724B64A6BB5F}"/>
              </a:ext>
            </a:extLst>
          </p:cNvPr>
          <p:cNvSpPr txBox="1">
            <a:spLocks/>
          </p:cNvSpPr>
          <p:nvPr/>
        </p:nvSpPr>
        <p:spPr>
          <a:xfrm>
            <a:off x="302217" y="6300516"/>
            <a:ext cx="3770416" cy="363755"/>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400" b="1" spc="100">
                <a:solidFill>
                  <a:schemeClr val="tx2"/>
                </a:solidFill>
                <a:latin typeface="Century Gothic" charset="0"/>
                <a:ea typeface="Century Gothic" charset="0"/>
                <a:cs typeface="Century Gothic" charset="0"/>
              </a:rPr>
              <a:t>MEMBERSHIP ORIENTATION</a:t>
            </a:r>
          </a:p>
        </p:txBody>
      </p:sp>
      <p:cxnSp>
        <p:nvCxnSpPr>
          <p:cNvPr id="16" name="Straight Connector 15">
            <a:extLst>
              <a:ext uri="{FF2B5EF4-FFF2-40B4-BE49-F238E27FC236}">
                <a16:creationId xmlns:a16="http://schemas.microsoft.com/office/drawing/2014/main" id="{80D5FC1C-6493-3643-9D3D-1813BC9C39C4}"/>
              </a:ext>
            </a:extLst>
          </p:cNvPr>
          <p:cNvCxnSpPr>
            <a:cxnSpLocks/>
          </p:cNvCxnSpPr>
          <p:nvPr/>
        </p:nvCxnSpPr>
        <p:spPr>
          <a:xfrm>
            <a:off x="3629465" y="6429170"/>
            <a:ext cx="741953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858481" y="1625569"/>
            <a:ext cx="2475038" cy="830997"/>
          </a:xfrm>
          <a:prstGeom prst="rect">
            <a:avLst/>
          </a:prstGeom>
        </p:spPr>
        <p:txBody>
          <a:bodyPr wrap="square" anchor="ctr">
            <a:spAutoFit/>
          </a:bodyPr>
          <a:lstStyle/>
          <a:p>
            <a:pPr algn="ctr">
              <a:spcAft>
                <a:spcPts val="1800"/>
              </a:spcAft>
            </a:pPr>
            <a:r>
              <a:rPr lang="en-US" sz="2400">
                <a:latin typeface="Century Gothic" charset="0"/>
                <a:ea typeface="Century Gothic" charset="0"/>
                <a:cs typeface="Century Gothic" charset="0"/>
              </a:rPr>
              <a:t>DC Area </a:t>
            </a:r>
            <a:br>
              <a:rPr lang="en-US" sz="2400">
                <a:latin typeface="Century Gothic" charset="0"/>
                <a:ea typeface="Century Gothic" charset="0"/>
                <a:cs typeface="Century Gothic" charset="0"/>
              </a:rPr>
            </a:br>
            <a:r>
              <a:rPr lang="en-US" sz="2400">
                <a:latin typeface="Century Gothic" charset="0"/>
                <a:ea typeface="Century Gothic" charset="0"/>
                <a:cs typeface="Century Gothic" charset="0"/>
              </a:rPr>
              <a:t>35%</a:t>
            </a:r>
          </a:p>
        </p:txBody>
      </p:sp>
      <p:pic>
        <p:nvPicPr>
          <p:cNvPr id="11" name="Picture 10">
            <a:extLst>
              <a:ext uri="{FF2B5EF4-FFF2-40B4-BE49-F238E27FC236}">
                <a16:creationId xmlns:a16="http://schemas.microsoft.com/office/drawing/2014/main" id="{3A97DC1B-F499-4EC8-AE5C-CC90BA3B9D6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90122" y="2766467"/>
            <a:ext cx="1828800" cy="1828800"/>
          </a:xfrm>
          <a:prstGeom prst="rect">
            <a:avLst/>
          </a:prstGeom>
        </p:spPr>
      </p:pic>
      <p:pic>
        <p:nvPicPr>
          <p:cNvPr id="12" name="Picture 11">
            <a:extLst>
              <a:ext uri="{FF2B5EF4-FFF2-40B4-BE49-F238E27FC236}">
                <a16:creationId xmlns:a16="http://schemas.microsoft.com/office/drawing/2014/main" id="{07CCAA3A-A7C4-467D-A07D-EB266FDAD5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53317" y="2860393"/>
            <a:ext cx="1828800" cy="1828800"/>
          </a:xfrm>
          <a:prstGeom prst="rect">
            <a:avLst/>
          </a:prstGeom>
        </p:spPr>
      </p:pic>
      <p:pic>
        <p:nvPicPr>
          <p:cNvPr id="5" name="Picture 4" descr="A close up of an animal&#10;&#10;Description automatically generated">
            <a:extLst>
              <a:ext uri="{FF2B5EF4-FFF2-40B4-BE49-F238E27FC236}">
                <a16:creationId xmlns:a16="http://schemas.microsoft.com/office/drawing/2014/main" id="{DAEAC43E-5F29-4C61-ADBE-AD116DAF838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80196" y="2766467"/>
            <a:ext cx="2194560" cy="2194560"/>
          </a:xfrm>
          <a:prstGeom prst="rect">
            <a:avLst/>
          </a:prstGeom>
        </p:spPr>
      </p:pic>
      <p:sp>
        <p:nvSpPr>
          <p:cNvPr id="6" name="TextBox 5">
            <a:extLst>
              <a:ext uri="{FF2B5EF4-FFF2-40B4-BE49-F238E27FC236}">
                <a16:creationId xmlns:a16="http://schemas.microsoft.com/office/drawing/2014/main" id="{171B22C1-0B25-47E8-A3C7-A8836810A140}"/>
              </a:ext>
            </a:extLst>
          </p:cNvPr>
          <p:cNvSpPr txBox="1"/>
          <p:nvPr/>
        </p:nvSpPr>
        <p:spPr>
          <a:xfrm>
            <a:off x="627527" y="1658471"/>
            <a:ext cx="3971365" cy="830997"/>
          </a:xfrm>
          <a:prstGeom prst="rect">
            <a:avLst/>
          </a:prstGeom>
          <a:noFill/>
        </p:spPr>
        <p:txBody>
          <a:bodyPr wrap="square" rtlCol="0">
            <a:spAutoFit/>
          </a:bodyPr>
          <a:lstStyle/>
          <a:p>
            <a:pPr algn="ctr"/>
            <a:r>
              <a:rPr lang="en-US" sz="2400">
                <a:latin typeface="Century Gothic" charset="0"/>
                <a:ea typeface="Century Gothic" charset="0"/>
                <a:cs typeface="Century Gothic" charset="0"/>
              </a:rPr>
              <a:t>United States (Non-DC) 52%</a:t>
            </a:r>
            <a:endParaRPr lang="en-US" sz="2400"/>
          </a:p>
        </p:txBody>
      </p:sp>
      <p:sp>
        <p:nvSpPr>
          <p:cNvPr id="7" name="TextBox 6">
            <a:extLst>
              <a:ext uri="{FF2B5EF4-FFF2-40B4-BE49-F238E27FC236}">
                <a16:creationId xmlns:a16="http://schemas.microsoft.com/office/drawing/2014/main" id="{E38CB5BB-6FB3-495E-8AA8-60F34C62EC01}"/>
              </a:ext>
            </a:extLst>
          </p:cNvPr>
          <p:cNvSpPr txBox="1"/>
          <p:nvPr/>
        </p:nvSpPr>
        <p:spPr>
          <a:xfrm>
            <a:off x="8427559" y="1658471"/>
            <a:ext cx="2862805" cy="1107996"/>
          </a:xfrm>
          <a:prstGeom prst="rect">
            <a:avLst/>
          </a:prstGeom>
          <a:noFill/>
        </p:spPr>
        <p:txBody>
          <a:bodyPr wrap="square" rtlCol="0">
            <a:spAutoFit/>
          </a:bodyPr>
          <a:lstStyle/>
          <a:p>
            <a:pPr algn="ctr"/>
            <a:r>
              <a:rPr lang="en-US" sz="2400">
                <a:latin typeface="Century Gothic" charset="0"/>
                <a:ea typeface="Century Gothic" charset="0"/>
                <a:cs typeface="Century Gothic" charset="0"/>
              </a:rPr>
              <a:t>International </a:t>
            </a:r>
            <a:br>
              <a:rPr lang="en-US" sz="2400">
                <a:latin typeface="Century Gothic" charset="0"/>
                <a:ea typeface="Century Gothic" charset="0"/>
                <a:cs typeface="Century Gothic" charset="0"/>
              </a:rPr>
            </a:br>
            <a:r>
              <a:rPr lang="en-US" sz="2400">
                <a:latin typeface="Century Gothic" charset="0"/>
                <a:ea typeface="Century Gothic" charset="0"/>
                <a:cs typeface="Century Gothic" charset="0"/>
              </a:rPr>
              <a:t>13%</a:t>
            </a:r>
          </a:p>
          <a:p>
            <a:endParaRPr lang="en-US"/>
          </a:p>
        </p:txBody>
      </p:sp>
    </p:spTree>
    <p:extLst>
      <p:ext uri="{BB962C8B-B14F-4D97-AF65-F5344CB8AC3E}">
        <p14:creationId xmlns:p14="http://schemas.microsoft.com/office/powerpoint/2010/main" val="2810562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normAutofit/>
          </a:bodyPr>
          <a:lstStyle/>
          <a:p>
            <a:pPr algn="ctr"/>
            <a:r>
              <a:rPr lang="en-US" altLang="en-US" sz="3600" b="1">
                <a:solidFill>
                  <a:srgbClr val="005DAA"/>
                </a:solidFill>
                <a:latin typeface="Century Gothic" charset="0"/>
                <a:ea typeface="Century Gothic" charset="0"/>
                <a:cs typeface="Century Gothic" charset="0"/>
              </a:rPr>
              <a:t>Manage Your World</a:t>
            </a:r>
          </a:p>
        </p:txBody>
      </p:sp>
      <p:pic>
        <p:nvPicPr>
          <p:cNvPr id="3" name="Picture 2">
            <a:extLst>
              <a:ext uri="{FF2B5EF4-FFF2-40B4-BE49-F238E27FC236}">
                <a16:creationId xmlns:a16="http://schemas.microsoft.com/office/drawing/2014/main" id="{D14FF87D-2301-4872-9F94-E521A876759A}"/>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79516" y="1690688"/>
            <a:ext cx="4632967" cy="4632967"/>
          </a:xfrm>
          <a:prstGeom prst="rect">
            <a:avLst/>
          </a:prstGeom>
        </p:spPr>
      </p:pic>
      <p:sp>
        <p:nvSpPr>
          <p:cNvPr id="4" name="Title 1">
            <a:extLst>
              <a:ext uri="{FF2B5EF4-FFF2-40B4-BE49-F238E27FC236}">
                <a16:creationId xmlns:a16="http://schemas.microsoft.com/office/drawing/2014/main" id="{47FD60E4-502C-480C-B7D3-95683F3D63BF}"/>
              </a:ext>
            </a:extLst>
          </p:cNvPr>
          <p:cNvSpPr txBox="1">
            <a:spLocks/>
          </p:cNvSpPr>
          <p:nvPr/>
        </p:nvSpPr>
        <p:spPr>
          <a:xfrm>
            <a:off x="302217" y="6300516"/>
            <a:ext cx="3770416" cy="363755"/>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400" b="1" spc="100">
                <a:solidFill>
                  <a:schemeClr val="tx2"/>
                </a:solidFill>
                <a:latin typeface="Century Gothic" charset="0"/>
                <a:ea typeface="Century Gothic" charset="0"/>
                <a:cs typeface="Century Gothic" charset="0"/>
              </a:rPr>
              <a:t>MEMBERSHIP ORIENTATION</a:t>
            </a:r>
          </a:p>
        </p:txBody>
      </p:sp>
      <p:cxnSp>
        <p:nvCxnSpPr>
          <p:cNvPr id="5" name="Straight Connector 4">
            <a:extLst>
              <a:ext uri="{FF2B5EF4-FFF2-40B4-BE49-F238E27FC236}">
                <a16:creationId xmlns:a16="http://schemas.microsoft.com/office/drawing/2014/main" id="{83EEF0EC-B511-41FA-804A-1B486D4CBAF3}"/>
              </a:ext>
            </a:extLst>
          </p:cNvPr>
          <p:cNvCxnSpPr>
            <a:cxnSpLocks/>
          </p:cNvCxnSpPr>
          <p:nvPr/>
        </p:nvCxnSpPr>
        <p:spPr>
          <a:xfrm>
            <a:off x="3629465" y="6429170"/>
            <a:ext cx="741953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7B434D9-8671-4901-9758-78E46C77AD2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15870" y="6194067"/>
            <a:ext cx="470204" cy="470204"/>
          </a:xfrm>
          <a:prstGeom prst="rect">
            <a:avLst/>
          </a:prstGeom>
        </p:spPr>
      </p:pic>
    </p:spTree>
    <p:extLst>
      <p:ext uri="{BB962C8B-B14F-4D97-AF65-F5344CB8AC3E}">
        <p14:creationId xmlns:p14="http://schemas.microsoft.com/office/powerpoint/2010/main" val="3143802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4908132" y="3608848"/>
            <a:ext cx="2375734" cy="461665"/>
          </a:xfrm>
          <a:prstGeom prst="rect">
            <a:avLst/>
          </a:prstGeom>
          <a:noFill/>
        </p:spPr>
        <p:txBody>
          <a:bodyPr wrap="square" rtlCol="0">
            <a:spAutoFit/>
          </a:bodyPr>
          <a:lstStyle/>
          <a:p>
            <a:pPr algn="ctr">
              <a:spcAft>
                <a:spcPts val="400"/>
              </a:spcAft>
            </a:pPr>
            <a:r>
              <a:rPr lang="en-US" sz="2400" b="1">
                <a:solidFill>
                  <a:srgbClr val="EE5555"/>
                </a:solidFill>
                <a:latin typeface="Century Gothic" charset="0"/>
                <a:ea typeface="Century Gothic" charset="0"/>
                <a:cs typeface="Century Gothic" charset="0"/>
              </a:rPr>
              <a:t>Expertise</a:t>
            </a:r>
            <a:endParaRPr lang="en-US" sz="2400">
              <a:latin typeface="Century Gothic" charset="0"/>
              <a:ea typeface="Century Gothic" charset="0"/>
              <a:cs typeface="Century Gothic" charset="0"/>
            </a:endParaRPr>
          </a:p>
        </p:txBody>
      </p:sp>
      <p:sp>
        <p:nvSpPr>
          <p:cNvPr id="19" name="TextBox 18"/>
          <p:cNvSpPr txBox="1"/>
          <p:nvPr/>
        </p:nvSpPr>
        <p:spPr>
          <a:xfrm>
            <a:off x="626974" y="3608847"/>
            <a:ext cx="3328383" cy="461665"/>
          </a:xfrm>
          <a:prstGeom prst="rect">
            <a:avLst/>
          </a:prstGeom>
          <a:noFill/>
        </p:spPr>
        <p:txBody>
          <a:bodyPr wrap="square" rtlCol="0">
            <a:spAutoFit/>
          </a:bodyPr>
          <a:lstStyle/>
          <a:p>
            <a:pPr algn="ctr">
              <a:spcAft>
                <a:spcPts val="400"/>
              </a:spcAft>
            </a:pPr>
            <a:r>
              <a:rPr lang="en-US" sz="2400" b="1">
                <a:solidFill>
                  <a:srgbClr val="EE5555"/>
                </a:solidFill>
                <a:latin typeface="Century Gothic" charset="0"/>
                <a:ea typeface="Century Gothic" charset="0"/>
                <a:cs typeface="Century Gothic" charset="0"/>
              </a:rPr>
              <a:t>Executive Education</a:t>
            </a:r>
            <a:endParaRPr lang="en-US" sz="2400">
              <a:latin typeface="Century Gothic" charset="0"/>
              <a:ea typeface="Century Gothic" charset="0"/>
              <a:cs typeface="Century Gothic" charset="0"/>
            </a:endParaRPr>
          </a:p>
        </p:txBody>
      </p:sp>
      <p:sp>
        <p:nvSpPr>
          <p:cNvPr id="20" name="TextBox 19"/>
          <p:cNvSpPr txBox="1"/>
          <p:nvPr/>
        </p:nvSpPr>
        <p:spPr>
          <a:xfrm>
            <a:off x="8790976" y="3660144"/>
            <a:ext cx="2219715" cy="820738"/>
          </a:xfrm>
          <a:prstGeom prst="rect">
            <a:avLst/>
          </a:prstGeom>
          <a:noFill/>
        </p:spPr>
        <p:txBody>
          <a:bodyPr wrap="square" rtlCol="0">
            <a:spAutoFit/>
          </a:bodyPr>
          <a:lstStyle/>
          <a:p>
            <a:pPr algn="ctr">
              <a:spcAft>
                <a:spcPts val="400"/>
              </a:spcAft>
            </a:pPr>
            <a:r>
              <a:rPr lang="en-US" sz="2400" b="1">
                <a:solidFill>
                  <a:srgbClr val="EE5555"/>
                </a:solidFill>
                <a:latin typeface="Century Gothic" charset="0"/>
                <a:ea typeface="Century Gothic" charset="0"/>
                <a:cs typeface="Century Gothic" charset="0"/>
              </a:rPr>
              <a:t>Community</a:t>
            </a:r>
            <a:endParaRPr lang="en-US" sz="2400">
              <a:latin typeface="Century Gothic" charset="0"/>
              <a:ea typeface="Century Gothic" charset="0"/>
              <a:cs typeface="Century Gothic" charset="0"/>
            </a:endParaRPr>
          </a:p>
          <a:p>
            <a:pPr algn="ctr">
              <a:spcAft>
                <a:spcPts val="400"/>
              </a:spcAft>
            </a:pPr>
            <a:endParaRPr lang="en-US" sz="2000"/>
          </a:p>
        </p:txBody>
      </p:sp>
      <p:sp>
        <p:nvSpPr>
          <p:cNvPr id="25" name="Title 1"/>
          <p:cNvSpPr txBox="1">
            <a:spLocks/>
          </p:cNvSpPr>
          <p:nvPr/>
        </p:nvSpPr>
        <p:spPr>
          <a:xfrm>
            <a:off x="2291166" y="623136"/>
            <a:ext cx="7609668" cy="47194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3600" b="1">
                <a:solidFill>
                  <a:srgbClr val="005DAA"/>
                </a:solidFill>
                <a:latin typeface="Century Gothic" charset="0"/>
                <a:ea typeface="Century Gothic" charset="0"/>
                <a:cs typeface="Century Gothic" charset="0"/>
              </a:rPr>
              <a:t>Membership Benefits</a:t>
            </a:r>
            <a:endParaRPr lang="en-US" sz="3600" b="1">
              <a:solidFill>
                <a:srgbClr val="005DAA"/>
              </a:solidFill>
              <a:latin typeface="Century Gothic" charset="0"/>
              <a:ea typeface="Century Gothic" charset="0"/>
              <a:cs typeface="Century Gothic" charset="0"/>
            </a:endParaRPr>
          </a:p>
        </p:txBody>
      </p:sp>
      <p:pic>
        <p:nvPicPr>
          <p:cNvPr id="13" name="Picture 1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15870" y="6194067"/>
            <a:ext cx="470204" cy="470204"/>
          </a:xfrm>
          <a:prstGeom prst="rect">
            <a:avLst/>
          </a:prstGeom>
        </p:spPr>
      </p:pic>
      <p:sp>
        <p:nvSpPr>
          <p:cNvPr id="17" name="Title 1">
            <a:extLst>
              <a:ext uri="{FF2B5EF4-FFF2-40B4-BE49-F238E27FC236}">
                <a16:creationId xmlns:a16="http://schemas.microsoft.com/office/drawing/2014/main" id="{98D2C83D-9693-8C40-A929-DF9312540EE0}"/>
              </a:ext>
            </a:extLst>
          </p:cNvPr>
          <p:cNvSpPr txBox="1">
            <a:spLocks/>
          </p:cNvSpPr>
          <p:nvPr/>
        </p:nvSpPr>
        <p:spPr>
          <a:xfrm>
            <a:off x="302217" y="6300516"/>
            <a:ext cx="3770416" cy="363755"/>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400" b="1" spc="100">
                <a:solidFill>
                  <a:schemeClr val="tx2"/>
                </a:solidFill>
                <a:latin typeface="Century Gothic" charset="0"/>
                <a:ea typeface="Century Gothic" charset="0"/>
                <a:cs typeface="Century Gothic" charset="0"/>
              </a:rPr>
              <a:t>MEMBERSHIP ORIENTATION</a:t>
            </a:r>
          </a:p>
        </p:txBody>
      </p:sp>
      <p:cxnSp>
        <p:nvCxnSpPr>
          <p:cNvPr id="18" name="Straight Connector 17">
            <a:extLst>
              <a:ext uri="{FF2B5EF4-FFF2-40B4-BE49-F238E27FC236}">
                <a16:creationId xmlns:a16="http://schemas.microsoft.com/office/drawing/2014/main" id="{A39A11CF-BC59-B241-80DF-CDC6121A2616}"/>
              </a:ext>
            </a:extLst>
          </p:cNvPr>
          <p:cNvCxnSpPr>
            <a:cxnSpLocks/>
          </p:cNvCxnSpPr>
          <p:nvPr/>
        </p:nvCxnSpPr>
        <p:spPr>
          <a:xfrm>
            <a:off x="3629465" y="6429170"/>
            <a:ext cx="741953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5" name="Picture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33887" y="1551365"/>
            <a:ext cx="3324225" cy="19605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2" name="Picture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06300" y="1545465"/>
            <a:ext cx="3043238" cy="19605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6" name="Picture 9"/>
          <p:cNvPicPr>
            <a:picLocks noChangeAspect="1"/>
          </p:cNvPicPr>
          <p:nvPr/>
        </p:nvPicPr>
        <p:blipFill>
          <a:blip r:embed="rId5" cstate="email">
            <a:extLst>
              <a:ext uri="{28A0092B-C50C-407E-A947-70E740481C1C}">
                <a14:useLocalDpi xmlns:a14="http://schemas.microsoft.com/office/drawing/2010/main"/>
              </a:ext>
            </a:extLst>
          </a:blip>
          <a:srcRect b="-608"/>
          <a:stretch>
            <a:fillRect/>
          </a:stretch>
        </p:blipFill>
        <p:spPr bwMode="auto">
          <a:xfrm>
            <a:off x="8342461" y="1545465"/>
            <a:ext cx="3166367" cy="1997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53AD2748-BA16-E646-937B-341D364A411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631052" y="4502899"/>
            <a:ext cx="1441725" cy="1007064"/>
          </a:xfrm>
          <a:prstGeom prst="rect">
            <a:avLst/>
          </a:prstGeom>
        </p:spPr>
      </p:pic>
      <p:pic>
        <p:nvPicPr>
          <p:cNvPr id="14" name="Picture 13">
            <a:extLst>
              <a:ext uri="{FF2B5EF4-FFF2-40B4-BE49-F238E27FC236}">
                <a16:creationId xmlns:a16="http://schemas.microsoft.com/office/drawing/2014/main" id="{D40C90F4-3CA7-1F41-85EC-5A9AEF777F4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356394" y="4383118"/>
            <a:ext cx="1348333" cy="1246627"/>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543205" y="4311352"/>
            <a:ext cx="1270075" cy="1393269"/>
          </a:xfrm>
          <a:prstGeom prst="rect">
            <a:avLst/>
          </a:prstGeom>
        </p:spPr>
      </p:pic>
    </p:spTree>
    <p:extLst>
      <p:ext uri="{BB962C8B-B14F-4D97-AF65-F5344CB8AC3E}">
        <p14:creationId xmlns:p14="http://schemas.microsoft.com/office/powerpoint/2010/main" val="3370431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txBox="1">
            <a:spLocks/>
          </p:cNvSpPr>
          <p:nvPr/>
        </p:nvSpPr>
        <p:spPr>
          <a:xfrm>
            <a:off x="2507226" y="648474"/>
            <a:ext cx="7177548" cy="47194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3600" b="1">
                <a:solidFill>
                  <a:srgbClr val="005DAA"/>
                </a:solidFill>
                <a:latin typeface="Century Gothic" charset="0"/>
                <a:ea typeface="Century Gothic" charset="0"/>
                <a:cs typeface="Century Gothic" charset="0"/>
              </a:rPr>
              <a:t>I. Executive Education</a:t>
            </a:r>
            <a:endParaRPr lang="en-US" sz="3600" b="1">
              <a:solidFill>
                <a:srgbClr val="005DAA"/>
              </a:solidFill>
              <a:latin typeface="Century Gothic" charset="0"/>
              <a:ea typeface="Century Gothic" charset="0"/>
              <a:cs typeface="Century Gothic" charset="0"/>
            </a:endParaRPr>
          </a:p>
        </p:txBody>
      </p:sp>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15870" y="6194067"/>
            <a:ext cx="470204" cy="470204"/>
          </a:xfrm>
          <a:prstGeom prst="rect">
            <a:avLst/>
          </a:prstGeom>
        </p:spPr>
      </p:pic>
      <p:sp>
        <p:nvSpPr>
          <p:cNvPr id="13" name="Title 1">
            <a:extLst>
              <a:ext uri="{FF2B5EF4-FFF2-40B4-BE49-F238E27FC236}">
                <a16:creationId xmlns:a16="http://schemas.microsoft.com/office/drawing/2014/main" id="{709327B4-C229-304A-8D95-724B64A6BB5F}"/>
              </a:ext>
            </a:extLst>
          </p:cNvPr>
          <p:cNvSpPr txBox="1">
            <a:spLocks/>
          </p:cNvSpPr>
          <p:nvPr/>
        </p:nvSpPr>
        <p:spPr>
          <a:xfrm>
            <a:off x="302217" y="6300516"/>
            <a:ext cx="3770416" cy="363755"/>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400" b="1" spc="100">
                <a:solidFill>
                  <a:schemeClr val="tx2"/>
                </a:solidFill>
                <a:latin typeface="Century Gothic" charset="0"/>
                <a:ea typeface="Century Gothic" charset="0"/>
                <a:cs typeface="Century Gothic" charset="0"/>
              </a:rPr>
              <a:t>MEMBERSHIP ORIENTATION</a:t>
            </a:r>
          </a:p>
        </p:txBody>
      </p:sp>
      <p:cxnSp>
        <p:nvCxnSpPr>
          <p:cNvPr id="16" name="Straight Connector 15">
            <a:extLst>
              <a:ext uri="{FF2B5EF4-FFF2-40B4-BE49-F238E27FC236}">
                <a16:creationId xmlns:a16="http://schemas.microsoft.com/office/drawing/2014/main" id="{80D5FC1C-6493-3643-9D3D-1813BC9C39C4}"/>
              </a:ext>
            </a:extLst>
          </p:cNvPr>
          <p:cNvCxnSpPr>
            <a:cxnSpLocks/>
          </p:cNvCxnSpPr>
          <p:nvPr/>
        </p:nvCxnSpPr>
        <p:spPr>
          <a:xfrm>
            <a:off x="3629465" y="6429170"/>
            <a:ext cx="741953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1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1014579" y="1226866"/>
            <a:ext cx="10162842" cy="4948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spTree>
    <p:extLst>
      <p:ext uri="{BB962C8B-B14F-4D97-AF65-F5344CB8AC3E}">
        <p14:creationId xmlns:p14="http://schemas.microsoft.com/office/powerpoint/2010/main" val="276778425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tem_x0020_count xmlns="b3e6ff32-8c65-4a8f-9ff9-76e10d9c261d" xsi:nil="true"/>
    <SharedWithUsers xmlns="5d0f2384-c6bc-4f52-a0ae-f854a3b784f6">
      <UserInfo>
        <DisplayName>Stephanie Helsing</DisplayName>
        <AccountId>33</AccountId>
        <AccountType/>
      </UserInfo>
      <UserInfo>
        <DisplayName>Caryn Seligman</DisplayName>
        <AccountId>35</AccountId>
        <AccountType/>
      </UserInfo>
      <UserInfo>
        <DisplayName>Emma Yingst</DisplayName>
        <AccountId>37</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FE2511C2E5B80429A1BF8D256D25D09" ma:contentTypeVersion="14" ma:contentTypeDescription="Create a new document." ma:contentTypeScope="" ma:versionID="881ca3e255e85e0637b778dcc61e743d">
  <xsd:schema xmlns:xsd="http://www.w3.org/2001/XMLSchema" xmlns:xs="http://www.w3.org/2001/XMLSchema" xmlns:p="http://schemas.microsoft.com/office/2006/metadata/properties" xmlns:ns2="b3e6ff32-8c65-4a8f-9ff9-76e10d9c261d" xmlns:ns3="5d0f2384-c6bc-4f52-a0ae-f854a3b784f6" targetNamespace="http://schemas.microsoft.com/office/2006/metadata/properties" ma:root="true" ma:fieldsID="d572eb10b93cce0c7ec780f216d47280" ns2:_="" ns3:_="">
    <xsd:import namespace="b3e6ff32-8c65-4a8f-9ff9-76e10d9c261d"/>
    <xsd:import namespace="5d0f2384-c6bc-4f52-a0ae-f854a3b784f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DateTaken" minOccurs="0"/>
                <xsd:element ref="ns2:MediaServiceLocation" minOccurs="0"/>
                <xsd:element ref="ns2:Item_x0020_count"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e6ff32-8c65-4a8f-9ff9-76e10d9c26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Item_x0020_count" ma:index="20" nillable="true" ma:displayName="Item count" ma:internalName="Item_x0020_count">
      <xsd:simpleType>
        <xsd:restriction base="dms:Text">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d0f2384-c6bc-4f52-a0ae-f854a3b784f6"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4350EF9-B780-4D2A-9B63-AEE7B54ECB06}">
  <ds:schemaRefs>
    <ds:schemaRef ds:uri="5d0f2384-c6bc-4f52-a0ae-f854a3b784f6"/>
    <ds:schemaRef ds:uri="b3e6ff32-8c65-4a8f-9ff9-76e10d9c261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C467F44-8664-4AD4-B34A-A0F7983580C0}">
  <ds:schemaRefs>
    <ds:schemaRef ds:uri="http://schemas.microsoft.com/sharepoint/v3/contenttype/forms"/>
  </ds:schemaRefs>
</ds:datastoreItem>
</file>

<file path=customXml/itemProps3.xml><?xml version="1.0" encoding="utf-8"?>
<ds:datastoreItem xmlns:ds="http://schemas.openxmlformats.org/officeDocument/2006/customXml" ds:itemID="{2FDEF87E-F074-404C-AE57-69DEC05326E2}">
  <ds:schemaRefs>
    <ds:schemaRef ds:uri="5d0f2384-c6bc-4f52-a0ae-f854a3b784f6"/>
    <ds:schemaRef ds:uri="b3e6ff32-8c65-4a8f-9ff9-76e10d9c261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32</Slides>
  <Notes>4</Notes>
  <HiddenSlides>0</HiddenSlide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PowerPoint Presentation</vt:lpstr>
      <vt:lpstr>Today’s Agenda</vt:lpstr>
      <vt:lpstr>PowerPoint Presentation</vt:lpstr>
      <vt:lpstr>PowerPoint Presentation</vt:lpstr>
      <vt:lpstr>A Diverse Community</vt:lpstr>
      <vt:lpstr>PowerPoint Presentation</vt:lpstr>
      <vt:lpstr>Manage Your World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Knowledge Areas</vt:lpstr>
      <vt:lpstr>PowerPoint Presentation</vt:lpstr>
      <vt:lpstr>PowerPoint Presentation</vt:lpstr>
      <vt:lpstr>Questions We Can Answer</vt:lpstr>
      <vt:lpstr>Guest Speakers for Your Meetings</vt:lpstr>
      <vt:lpstr>PowerPoint Presentation</vt:lpstr>
      <vt:lpstr>Political Intelligence from Inside Elections</vt:lpstr>
      <vt:lpstr>PowerPoint Presentation</vt:lpstr>
      <vt:lpstr>PowerPoint Presentation</vt:lpstr>
      <vt:lpstr>PowerPoint Presentation</vt:lpstr>
      <vt:lpstr>PowerPoint Presentation</vt:lpstr>
      <vt:lpstr>Mentoring</vt:lpstr>
      <vt:lpstr>Professional Networks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Affairs During Turbulent Times</dc:title>
  <dc:creator>Drew Ellis</dc:creator>
  <cp:revision>2</cp:revision>
  <dcterms:created xsi:type="dcterms:W3CDTF">2018-10-04T20:28:03Z</dcterms:created>
  <dcterms:modified xsi:type="dcterms:W3CDTF">2021-08-30T19:12:39Z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0x010100DFE2511C2E5B80429A1BF8D256D25D09</vt:lpwstr>
  </property>
  <property fmtid="{D5CDD505-2E9C-101B-9397-08002B2CF9AE}" pid="3" name="Order">
    <vt:r8>12344200</vt:r8>
  </property>
</Properties>
</file>