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67" r:id="rId3"/>
    <p:sldId id="300" r:id="rId4"/>
    <p:sldId id="318" r:id="rId5"/>
    <p:sldId id="317" r:id="rId6"/>
    <p:sldId id="321" r:id="rId7"/>
    <p:sldId id="322" r:id="rId8"/>
    <p:sldId id="335" r:id="rId9"/>
    <p:sldId id="323" r:id="rId10"/>
    <p:sldId id="272" r:id="rId11"/>
    <p:sldId id="319" r:id="rId12"/>
    <p:sldId id="329" r:id="rId13"/>
    <p:sldId id="330" r:id="rId14"/>
    <p:sldId id="331" r:id="rId15"/>
    <p:sldId id="320" r:id="rId16"/>
    <p:sldId id="304" r:id="rId17"/>
    <p:sldId id="332" r:id="rId18"/>
    <p:sldId id="334" r:id="rId19"/>
    <p:sldId id="333" r:id="rId20"/>
    <p:sldId id="316" r:id="rId21"/>
    <p:sldId id="336" r:id="rId22"/>
    <p:sldId id="262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535F0E-1E65-44DE-87FB-07432B752669}" v="111" dt="2021-06-28T20:40:46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5FB9A-B25C-41B8-A0B7-2023CFCC04D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FD37A5-07C6-4A7F-954F-C1B11AB22089}">
      <dgm:prSet/>
      <dgm:spPr/>
      <dgm:t>
        <a:bodyPr/>
        <a:lstStyle/>
        <a:p>
          <a:r>
            <a:rPr lang="en-US" dirty="0"/>
            <a:t>Condition the audience</a:t>
          </a:r>
        </a:p>
      </dgm:t>
    </dgm:pt>
    <dgm:pt modelId="{046BCBC1-780A-4EEE-AE5F-241DA303C80D}" type="parTrans" cxnId="{E7B3A731-AFCD-4477-9EA8-2233C11A362C}">
      <dgm:prSet/>
      <dgm:spPr/>
      <dgm:t>
        <a:bodyPr/>
        <a:lstStyle/>
        <a:p>
          <a:endParaRPr lang="en-US"/>
        </a:p>
      </dgm:t>
    </dgm:pt>
    <dgm:pt modelId="{D21291C5-6761-41E5-A020-9B5513B19F85}" type="sibTrans" cxnId="{E7B3A731-AFCD-4477-9EA8-2233C11A362C}">
      <dgm:prSet/>
      <dgm:spPr/>
      <dgm:t>
        <a:bodyPr/>
        <a:lstStyle/>
        <a:p>
          <a:endParaRPr lang="en-US"/>
        </a:p>
      </dgm:t>
    </dgm:pt>
    <dgm:pt modelId="{9250E87C-84D9-4916-9CFC-2F49A014F85D}">
      <dgm:prSet/>
      <dgm:spPr/>
      <dgm:t>
        <a:bodyPr/>
        <a:lstStyle/>
        <a:p>
          <a:r>
            <a:rPr lang="en-US" dirty="0"/>
            <a:t>Pre-mail with all solicitations</a:t>
          </a:r>
        </a:p>
      </dgm:t>
    </dgm:pt>
    <dgm:pt modelId="{79BDE63F-7A4A-49EC-B111-35E7A013E526}" type="parTrans" cxnId="{052F2882-8C50-4FED-ABA7-6A5CAF88E040}">
      <dgm:prSet/>
      <dgm:spPr/>
      <dgm:t>
        <a:bodyPr/>
        <a:lstStyle/>
        <a:p>
          <a:endParaRPr lang="en-US"/>
        </a:p>
      </dgm:t>
    </dgm:pt>
    <dgm:pt modelId="{01077012-3BAA-44F2-AC1E-79FD2CC2AE39}" type="sibTrans" cxnId="{052F2882-8C50-4FED-ABA7-6A5CAF88E040}">
      <dgm:prSet/>
      <dgm:spPr/>
      <dgm:t>
        <a:bodyPr/>
        <a:lstStyle/>
        <a:p>
          <a:endParaRPr lang="en-US"/>
        </a:p>
      </dgm:t>
    </dgm:pt>
    <dgm:pt modelId="{7A563391-CAA0-41B6-90C5-2198BF5DA37A}">
      <dgm:prSet/>
      <dgm:spPr/>
      <dgm:t>
        <a:bodyPr/>
        <a:lstStyle/>
        <a:p>
          <a:r>
            <a:rPr lang="en-US" dirty="0"/>
            <a:t>Clear / concise language</a:t>
          </a:r>
        </a:p>
      </dgm:t>
    </dgm:pt>
    <dgm:pt modelId="{095FA974-C782-41C0-9734-5645AC51EB9E}" type="parTrans" cxnId="{C925B616-64ED-4D0C-BA40-74CD2D13B607}">
      <dgm:prSet/>
      <dgm:spPr/>
      <dgm:t>
        <a:bodyPr/>
        <a:lstStyle/>
        <a:p>
          <a:endParaRPr lang="en-US"/>
        </a:p>
      </dgm:t>
    </dgm:pt>
    <dgm:pt modelId="{A34E0B9B-A70E-4204-A1CD-9923920A343A}" type="sibTrans" cxnId="{C925B616-64ED-4D0C-BA40-74CD2D13B607}">
      <dgm:prSet/>
      <dgm:spPr/>
      <dgm:t>
        <a:bodyPr/>
        <a:lstStyle/>
        <a:p>
          <a:endParaRPr lang="en-US"/>
        </a:p>
      </dgm:t>
    </dgm:pt>
    <dgm:pt modelId="{DB0134A6-CA18-4748-A689-D6A14847D698}">
      <dgm:prSet/>
      <dgm:spPr/>
      <dgm:t>
        <a:bodyPr/>
        <a:lstStyle/>
        <a:p>
          <a:r>
            <a:rPr lang="en-US" dirty="0"/>
            <a:t>Identify fundraising goals</a:t>
          </a:r>
        </a:p>
      </dgm:t>
    </dgm:pt>
    <dgm:pt modelId="{3A012217-36FB-4344-AD77-1C94213D3E26}" type="parTrans" cxnId="{C16DB37D-C777-4552-98A7-3B896A7ACB4B}">
      <dgm:prSet/>
      <dgm:spPr/>
      <dgm:t>
        <a:bodyPr/>
        <a:lstStyle/>
        <a:p>
          <a:endParaRPr lang="en-US"/>
        </a:p>
      </dgm:t>
    </dgm:pt>
    <dgm:pt modelId="{F750D70F-C1F1-4FC8-A923-4FA74E422A8C}" type="sibTrans" cxnId="{C16DB37D-C777-4552-98A7-3B896A7ACB4B}">
      <dgm:prSet/>
      <dgm:spPr/>
      <dgm:t>
        <a:bodyPr/>
        <a:lstStyle/>
        <a:p>
          <a:endParaRPr lang="en-US"/>
        </a:p>
      </dgm:t>
    </dgm:pt>
    <dgm:pt modelId="{9743119F-570B-4922-A1A4-0E59167FAD29}">
      <dgm:prSet/>
      <dgm:spPr/>
      <dgm:t>
        <a:bodyPr/>
        <a:lstStyle/>
        <a:p>
          <a:r>
            <a:rPr lang="en-US" dirty="0"/>
            <a:t>Accessible to everyone</a:t>
          </a:r>
        </a:p>
      </dgm:t>
    </dgm:pt>
    <dgm:pt modelId="{AEDA47A6-6C25-4BBB-B64B-429582CF6C67}" type="parTrans" cxnId="{A96792C5-DA55-4455-94DB-0CC074F7CB99}">
      <dgm:prSet/>
      <dgm:spPr/>
      <dgm:t>
        <a:bodyPr/>
        <a:lstStyle/>
        <a:p>
          <a:endParaRPr lang="en-US"/>
        </a:p>
      </dgm:t>
    </dgm:pt>
    <dgm:pt modelId="{CB14E4FB-A0F9-43A5-A434-5B22DEF61514}" type="sibTrans" cxnId="{A96792C5-DA55-4455-94DB-0CC074F7CB99}">
      <dgm:prSet/>
      <dgm:spPr/>
      <dgm:t>
        <a:bodyPr/>
        <a:lstStyle/>
        <a:p>
          <a:endParaRPr lang="en-US"/>
        </a:p>
      </dgm:t>
    </dgm:pt>
    <dgm:pt modelId="{E0612B19-866B-4829-92FD-6E824429A65D}">
      <dgm:prSet/>
      <dgm:spPr/>
      <dgm:t>
        <a:bodyPr/>
        <a:lstStyle/>
        <a:p>
          <a:r>
            <a:rPr lang="en-US" dirty="0"/>
            <a:t>Timed email solicitations during meetings</a:t>
          </a:r>
        </a:p>
      </dgm:t>
    </dgm:pt>
    <dgm:pt modelId="{B0817095-5141-43E4-AE4E-7620630F307D}" type="parTrans" cxnId="{48F899AF-4DAE-415E-9172-35D23ECE25AA}">
      <dgm:prSet/>
      <dgm:spPr/>
      <dgm:t>
        <a:bodyPr/>
        <a:lstStyle/>
        <a:p>
          <a:endParaRPr lang="en-US"/>
        </a:p>
      </dgm:t>
    </dgm:pt>
    <dgm:pt modelId="{0B53892F-76DB-4EE1-B090-60B63508626D}" type="sibTrans" cxnId="{48F899AF-4DAE-415E-9172-35D23ECE25AA}">
      <dgm:prSet/>
      <dgm:spPr/>
      <dgm:t>
        <a:bodyPr/>
        <a:lstStyle/>
        <a:p>
          <a:endParaRPr lang="en-US"/>
        </a:p>
      </dgm:t>
    </dgm:pt>
    <dgm:pt modelId="{779320FB-3438-42A3-BC0D-66BAE608E6B7}" type="pres">
      <dgm:prSet presAssocID="{0745FB9A-B25C-41B8-A0B7-2023CFCC04D8}" presName="linear" presStyleCnt="0">
        <dgm:presLayoutVars>
          <dgm:animLvl val="lvl"/>
          <dgm:resizeHandles val="exact"/>
        </dgm:presLayoutVars>
      </dgm:prSet>
      <dgm:spPr/>
    </dgm:pt>
    <dgm:pt modelId="{4B4DFDAD-9C8F-4350-B14A-DBA9AB3DB8EF}" type="pres">
      <dgm:prSet presAssocID="{62FD37A5-07C6-4A7F-954F-C1B11AB2208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B9F29AF-70D9-47B9-BE0F-3ED67E0A4E80}" type="pres">
      <dgm:prSet presAssocID="{D21291C5-6761-41E5-A020-9B5513B19F85}" presName="spacer" presStyleCnt="0"/>
      <dgm:spPr/>
    </dgm:pt>
    <dgm:pt modelId="{4D274C96-754C-4488-AB9B-159C1A247C41}" type="pres">
      <dgm:prSet presAssocID="{9250E87C-84D9-4916-9CFC-2F49A014F85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F0C094C-9EA0-4114-80BD-95446C7740BC}" type="pres">
      <dgm:prSet presAssocID="{01077012-3BAA-44F2-AC1E-79FD2CC2AE39}" presName="spacer" presStyleCnt="0"/>
      <dgm:spPr/>
    </dgm:pt>
    <dgm:pt modelId="{6487F5C7-C830-427C-9C34-7AEE92A81C0A}" type="pres">
      <dgm:prSet presAssocID="{E0612B19-866B-4829-92FD-6E824429A65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8EE2329-D79D-43CE-B156-F6281BD34D79}" type="pres">
      <dgm:prSet presAssocID="{0B53892F-76DB-4EE1-B090-60B63508626D}" presName="spacer" presStyleCnt="0"/>
      <dgm:spPr/>
    </dgm:pt>
    <dgm:pt modelId="{9169910E-1C36-44B3-A9A5-AFDBE19CBC79}" type="pres">
      <dgm:prSet presAssocID="{7A563391-CAA0-41B6-90C5-2198BF5DA37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EF62585-3803-42C1-8CFC-B7FE37E54A05}" type="pres">
      <dgm:prSet presAssocID="{A34E0B9B-A70E-4204-A1CD-9923920A343A}" presName="spacer" presStyleCnt="0"/>
      <dgm:spPr/>
    </dgm:pt>
    <dgm:pt modelId="{3286AF6F-0C68-4EF9-9E5C-192250B6B079}" type="pres">
      <dgm:prSet presAssocID="{DB0134A6-CA18-4748-A689-D6A14847D69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E818BC3-0E93-4D84-AAFC-1FDD40C4D5B2}" type="pres">
      <dgm:prSet presAssocID="{F750D70F-C1F1-4FC8-A923-4FA74E422A8C}" presName="spacer" presStyleCnt="0"/>
      <dgm:spPr/>
    </dgm:pt>
    <dgm:pt modelId="{423CB0B1-08A8-4917-B77D-20658DB9660F}" type="pres">
      <dgm:prSet presAssocID="{9743119F-570B-4922-A1A4-0E59167FAD2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0363D03-51B6-49B3-A4F5-57E14FCD0A10}" type="presOf" srcId="{9743119F-570B-4922-A1A4-0E59167FAD29}" destId="{423CB0B1-08A8-4917-B77D-20658DB9660F}" srcOrd="0" destOrd="0" presId="urn:microsoft.com/office/officeart/2005/8/layout/vList2"/>
    <dgm:cxn modelId="{C925B616-64ED-4D0C-BA40-74CD2D13B607}" srcId="{0745FB9A-B25C-41B8-A0B7-2023CFCC04D8}" destId="{7A563391-CAA0-41B6-90C5-2198BF5DA37A}" srcOrd="3" destOrd="0" parTransId="{095FA974-C782-41C0-9734-5645AC51EB9E}" sibTransId="{A34E0B9B-A70E-4204-A1CD-9923920A343A}"/>
    <dgm:cxn modelId="{826FA82A-912E-48F5-AD95-B51426EBBC94}" type="presOf" srcId="{0745FB9A-B25C-41B8-A0B7-2023CFCC04D8}" destId="{779320FB-3438-42A3-BC0D-66BAE608E6B7}" srcOrd="0" destOrd="0" presId="urn:microsoft.com/office/officeart/2005/8/layout/vList2"/>
    <dgm:cxn modelId="{E7B3A731-AFCD-4477-9EA8-2233C11A362C}" srcId="{0745FB9A-B25C-41B8-A0B7-2023CFCC04D8}" destId="{62FD37A5-07C6-4A7F-954F-C1B11AB22089}" srcOrd="0" destOrd="0" parTransId="{046BCBC1-780A-4EEE-AE5F-241DA303C80D}" sibTransId="{D21291C5-6761-41E5-A020-9B5513B19F85}"/>
    <dgm:cxn modelId="{C16DB37D-C777-4552-98A7-3B896A7ACB4B}" srcId="{0745FB9A-B25C-41B8-A0B7-2023CFCC04D8}" destId="{DB0134A6-CA18-4748-A689-D6A14847D698}" srcOrd="4" destOrd="0" parTransId="{3A012217-36FB-4344-AD77-1C94213D3E26}" sibTransId="{F750D70F-C1F1-4FC8-A923-4FA74E422A8C}"/>
    <dgm:cxn modelId="{052F2882-8C50-4FED-ABA7-6A5CAF88E040}" srcId="{0745FB9A-B25C-41B8-A0B7-2023CFCC04D8}" destId="{9250E87C-84D9-4916-9CFC-2F49A014F85D}" srcOrd="1" destOrd="0" parTransId="{79BDE63F-7A4A-49EC-B111-35E7A013E526}" sibTransId="{01077012-3BAA-44F2-AC1E-79FD2CC2AE39}"/>
    <dgm:cxn modelId="{4D8F528A-8F5D-4484-8F6A-42FBAF1DE883}" type="presOf" srcId="{DB0134A6-CA18-4748-A689-D6A14847D698}" destId="{3286AF6F-0C68-4EF9-9E5C-192250B6B079}" srcOrd="0" destOrd="0" presId="urn:microsoft.com/office/officeart/2005/8/layout/vList2"/>
    <dgm:cxn modelId="{B014D9AA-BA3B-4687-AFCD-735DE96F4EC1}" type="presOf" srcId="{9250E87C-84D9-4916-9CFC-2F49A014F85D}" destId="{4D274C96-754C-4488-AB9B-159C1A247C41}" srcOrd="0" destOrd="0" presId="urn:microsoft.com/office/officeart/2005/8/layout/vList2"/>
    <dgm:cxn modelId="{48F899AF-4DAE-415E-9172-35D23ECE25AA}" srcId="{0745FB9A-B25C-41B8-A0B7-2023CFCC04D8}" destId="{E0612B19-866B-4829-92FD-6E824429A65D}" srcOrd="2" destOrd="0" parTransId="{B0817095-5141-43E4-AE4E-7620630F307D}" sibTransId="{0B53892F-76DB-4EE1-B090-60B63508626D}"/>
    <dgm:cxn modelId="{A96792C5-DA55-4455-94DB-0CC074F7CB99}" srcId="{0745FB9A-B25C-41B8-A0B7-2023CFCC04D8}" destId="{9743119F-570B-4922-A1A4-0E59167FAD29}" srcOrd="5" destOrd="0" parTransId="{AEDA47A6-6C25-4BBB-B64B-429582CF6C67}" sibTransId="{CB14E4FB-A0F9-43A5-A434-5B22DEF61514}"/>
    <dgm:cxn modelId="{7EE2B3C5-CF56-4CEE-86B9-D88783B4AF14}" type="presOf" srcId="{E0612B19-866B-4829-92FD-6E824429A65D}" destId="{6487F5C7-C830-427C-9C34-7AEE92A81C0A}" srcOrd="0" destOrd="0" presId="urn:microsoft.com/office/officeart/2005/8/layout/vList2"/>
    <dgm:cxn modelId="{570B45ED-B7C5-4D0D-A924-E40E67C05953}" type="presOf" srcId="{7A563391-CAA0-41B6-90C5-2198BF5DA37A}" destId="{9169910E-1C36-44B3-A9A5-AFDBE19CBC79}" srcOrd="0" destOrd="0" presId="urn:microsoft.com/office/officeart/2005/8/layout/vList2"/>
    <dgm:cxn modelId="{498301FA-B538-4233-BFB3-BAFB24EE9287}" type="presOf" srcId="{62FD37A5-07C6-4A7F-954F-C1B11AB22089}" destId="{4B4DFDAD-9C8F-4350-B14A-DBA9AB3DB8EF}" srcOrd="0" destOrd="0" presId="urn:microsoft.com/office/officeart/2005/8/layout/vList2"/>
    <dgm:cxn modelId="{2933D1F2-9574-4CD8-8EA2-260C342B390B}" type="presParOf" srcId="{779320FB-3438-42A3-BC0D-66BAE608E6B7}" destId="{4B4DFDAD-9C8F-4350-B14A-DBA9AB3DB8EF}" srcOrd="0" destOrd="0" presId="urn:microsoft.com/office/officeart/2005/8/layout/vList2"/>
    <dgm:cxn modelId="{4CD8CE36-8EB3-4671-B7A7-669953A9BF43}" type="presParOf" srcId="{779320FB-3438-42A3-BC0D-66BAE608E6B7}" destId="{AB9F29AF-70D9-47B9-BE0F-3ED67E0A4E80}" srcOrd="1" destOrd="0" presId="urn:microsoft.com/office/officeart/2005/8/layout/vList2"/>
    <dgm:cxn modelId="{73B9B209-A970-4499-BAF5-A4E41F2A6091}" type="presParOf" srcId="{779320FB-3438-42A3-BC0D-66BAE608E6B7}" destId="{4D274C96-754C-4488-AB9B-159C1A247C41}" srcOrd="2" destOrd="0" presId="urn:microsoft.com/office/officeart/2005/8/layout/vList2"/>
    <dgm:cxn modelId="{39196FFE-6AD2-40E3-92A9-BFC05EEA8D8D}" type="presParOf" srcId="{779320FB-3438-42A3-BC0D-66BAE608E6B7}" destId="{CF0C094C-9EA0-4114-80BD-95446C7740BC}" srcOrd="3" destOrd="0" presId="urn:microsoft.com/office/officeart/2005/8/layout/vList2"/>
    <dgm:cxn modelId="{4E6D2D62-924F-4819-9FDE-B76E6D716CE5}" type="presParOf" srcId="{779320FB-3438-42A3-BC0D-66BAE608E6B7}" destId="{6487F5C7-C830-427C-9C34-7AEE92A81C0A}" srcOrd="4" destOrd="0" presId="urn:microsoft.com/office/officeart/2005/8/layout/vList2"/>
    <dgm:cxn modelId="{1BFD9DCC-263F-4BB2-8707-B060AFDEE08D}" type="presParOf" srcId="{779320FB-3438-42A3-BC0D-66BAE608E6B7}" destId="{28EE2329-D79D-43CE-B156-F6281BD34D79}" srcOrd="5" destOrd="0" presId="urn:microsoft.com/office/officeart/2005/8/layout/vList2"/>
    <dgm:cxn modelId="{ACE66823-69F6-4871-8595-E5E67D4C342C}" type="presParOf" srcId="{779320FB-3438-42A3-BC0D-66BAE608E6B7}" destId="{9169910E-1C36-44B3-A9A5-AFDBE19CBC79}" srcOrd="6" destOrd="0" presId="urn:microsoft.com/office/officeart/2005/8/layout/vList2"/>
    <dgm:cxn modelId="{A7F483FF-C5C1-4157-BFF8-48903092A605}" type="presParOf" srcId="{779320FB-3438-42A3-BC0D-66BAE608E6B7}" destId="{EEF62585-3803-42C1-8CFC-B7FE37E54A05}" srcOrd="7" destOrd="0" presId="urn:microsoft.com/office/officeart/2005/8/layout/vList2"/>
    <dgm:cxn modelId="{680D4B49-4458-4D72-85E2-696CFF399EB6}" type="presParOf" srcId="{779320FB-3438-42A3-BC0D-66BAE608E6B7}" destId="{3286AF6F-0C68-4EF9-9E5C-192250B6B079}" srcOrd="8" destOrd="0" presId="urn:microsoft.com/office/officeart/2005/8/layout/vList2"/>
    <dgm:cxn modelId="{8DE46308-B2B8-4713-81C7-AF6582E6C7B4}" type="presParOf" srcId="{779320FB-3438-42A3-BC0D-66BAE608E6B7}" destId="{2E818BC3-0E93-4D84-AAFC-1FDD40C4D5B2}" srcOrd="9" destOrd="0" presId="urn:microsoft.com/office/officeart/2005/8/layout/vList2"/>
    <dgm:cxn modelId="{3289CD7C-C3C4-4E9B-94CE-ADDF97A2A35A}" type="presParOf" srcId="{779320FB-3438-42A3-BC0D-66BAE608E6B7}" destId="{423CB0B1-08A8-4917-B77D-20658DB9660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DFDAD-9C8F-4350-B14A-DBA9AB3DB8EF}">
      <dsp:nvSpPr>
        <dsp:cNvPr id="0" name=""/>
        <dsp:cNvSpPr/>
      </dsp:nvSpPr>
      <dsp:spPr>
        <a:xfrm>
          <a:off x="0" y="202974"/>
          <a:ext cx="5827644" cy="5615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Condition the audience</a:t>
          </a:r>
        </a:p>
      </dsp:txBody>
      <dsp:txXfrm>
        <a:off x="27415" y="230389"/>
        <a:ext cx="5772814" cy="506769"/>
      </dsp:txXfrm>
    </dsp:sp>
    <dsp:sp modelId="{4D274C96-754C-4488-AB9B-159C1A247C41}">
      <dsp:nvSpPr>
        <dsp:cNvPr id="0" name=""/>
        <dsp:cNvSpPr/>
      </dsp:nvSpPr>
      <dsp:spPr>
        <a:xfrm>
          <a:off x="0" y="833694"/>
          <a:ext cx="5827644" cy="561599"/>
        </a:xfrm>
        <a:prstGeom prst="roundRect">
          <a:avLst/>
        </a:prstGeom>
        <a:gradFill rotWithShape="0">
          <a:gsLst>
            <a:gs pos="0">
              <a:schemeClr val="accent2">
                <a:hueOff val="-314895"/>
                <a:satOff val="18205"/>
                <a:lumOff val="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14895"/>
                <a:satOff val="18205"/>
                <a:lumOff val="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14895"/>
                <a:satOff val="18205"/>
                <a:lumOff val="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Pre-mail with all solicitations</a:t>
          </a:r>
        </a:p>
      </dsp:txBody>
      <dsp:txXfrm>
        <a:off x="27415" y="861109"/>
        <a:ext cx="5772814" cy="506769"/>
      </dsp:txXfrm>
    </dsp:sp>
    <dsp:sp modelId="{6487F5C7-C830-427C-9C34-7AEE92A81C0A}">
      <dsp:nvSpPr>
        <dsp:cNvPr id="0" name=""/>
        <dsp:cNvSpPr/>
      </dsp:nvSpPr>
      <dsp:spPr>
        <a:xfrm>
          <a:off x="0" y="1464414"/>
          <a:ext cx="5827644" cy="561599"/>
        </a:xfrm>
        <a:prstGeom prst="roundRect">
          <a:avLst/>
        </a:prstGeom>
        <a:gradFill rotWithShape="0">
          <a:gsLst>
            <a:gs pos="0">
              <a:schemeClr val="accent2">
                <a:hueOff val="-629791"/>
                <a:satOff val="36410"/>
                <a:lumOff val="1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9791"/>
                <a:satOff val="36410"/>
                <a:lumOff val="1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9791"/>
                <a:satOff val="36410"/>
                <a:lumOff val="1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Timed email solicitations during meetings</a:t>
          </a:r>
        </a:p>
      </dsp:txBody>
      <dsp:txXfrm>
        <a:off x="27415" y="1491829"/>
        <a:ext cx="5772814" cy="506769"/>
      </dsp:txXfrm>
    </dsp:sp>
    <dsp:sp modelId="{9169910E-1C36-44B3-A9A5-AFDBE19CBC79}">
      <dsp:nvSpPr>
        <dsp:cNvPr id="0" name=""/>
        <dsp:cNvSpPr/>
      </dsp:nvSpPr>
      <dsp:spPr>
        <a:xfrm>
          <a:off x="0" y="2095134"/>
          <a:ext cx="5827644" cy="561599"/>
        </a:xfrm>
        <a:prstGeom prst="roundRect">
          <a:avLst/>
        </a:prstGeom>
        <a:gradFill rotWithShape="0">
          <a:gsLst>
            <a:gs pos="0">
              <a:schemeClr val="accent2">
                <a:hueOff val="-944686"/>
                <a:satOff val="54616"/>
                <a:lumOff val="2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44686"/>
                <a:satOff val="54616"/>
                <a:lumOff val="2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44686"/>
                <a:satOff val="54616"/>
                <a:lumOff val="2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Clear / concise language</a:t>
          </a:r>
        </a:p>
      </dsp:txBody>
      <dsp:txXfrm>
        <a:off x="27415" y="2122549"/>
        <a:ext cx="5772814" cy="506769"/>
      </dsp:txXfrm>
    </dsp:sp>
    <dsp:sp modelId="{3286AF6F-0C68-4EF9-9E5C-192250B6B079}">
      <dsp:nvSpPr>
        <dsp:cNvPr id="0" name=""/>
        <dsp:cNvSpPr/>
      </dsp:nvSpPr>
      <dsp:spPr>
        <a:xfrm>
          <a:off x="0" y="2725854"/>
          <a:ext cx="5827644" cy="561599"/>
        </a:xfrm>
        <a:prstGeom prst="roundRect">
          <a:avLst/>
        </a:prstGeom>
        <a:gradFill rotWithShape="0">
          <a:gsLst>
            <a:gs pos="0">
              <a:schemeClr val="accent2">
                <a:hueOff val="-1259581"/>
                <a:satOff val="72821"/>
                <a:lumOff val="3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59581"/>
                <a:satOff val="72821"/>
                <a:lumOff val="3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59581"/>
                <a:satOff val="72821"/>
                <a:lumOff val="3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Identify fundraising goals</a:t>
          </a:r>
        </a:p>
      </dsp:txBody>
      <dsp:txXfrm>
        <a:off x="27415" y="2753269"/>
        <a:ext cx="5772814" cy="506769"/>
      </dsp:txXfrm>
    </dsp:sp>
    <dsp:sp modelId="{423CB0B1-08A8-4917-B77D-20658DB9660F}">
      <dsp:nvSpPr>
        <dsp:cNvPr id="0" name=""/>
        <dsp:cNvSpPr/>
      </dsp:nvSpPr>
      <dsp:spPr>
        <a:xfrm>
          <a:off x="0" y="3356574"/>
          <a:ext cx="5827644" cy="561599"/>
        </a:xfrm>
        <a:prstGeom prst="roundRect">
          <a:avLst/>
        </a:prstGeom>
        <a:gradFill rotWithShape="0">
          <a:gsLst>
            <a:gs pos="0">
              <a:schemeClr val="accent2">
                <a:hueOff val="-1574476"/>
                <a:satOff val="91026"/>
                <a:lumOff val="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574476"/>
                <a:satOff val="91026"/>
                <a:lumOff val="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574476"/>
                <a:satOff val="91026"/>
                <a:lumOff val="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Accessible to everyone</a:t>
          </a:r>
        </a:p>
      </dsp:txBody>
      <dsp:txXfrm>
        <a:off x="27415" y="3383989"/>
        <a:ext cx="5772814" cy="506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D7DEE-8A3A-4A14-9D20-CA5C1311799A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CBC77-DC4C-4619-879C-4686DB8982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9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9F744-FD9C-44F3-92AB-510D9A2A26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80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BBCBE-C360-4311-84E2-480DD5A8F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3A4A3-02B2-43EC-BCB4-85B5B1056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8D0B5-1978-46E0-A002-902A8800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5AE5-7BC1-40D5-B18A-AD6D6862C570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4D171-2E89-4EAE-B939-D91CC037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405FB-6C6D-4925-9627-50E86AC6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2C1B-86F7-4B25-98E1-B29DDCEAC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8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5DB1-AC53-4467-A102-A12B7C28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B4323-CEF6-44EB-85DA-6272D3F26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83580-5851-47D0-BF56-606AE3D2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5AE5-7BC1-40D5-B18A-AD6D6862C570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6050D-69ED-4C12-A848-DED7C05C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AF0DF-4B8D-456B-B631-FAAE207C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2C1B-86F7-4B25-98E1-B29DDCEAC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6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C08E1C-9E9A-4939-A7EA-16E3CB8B5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471A8-74CB-4E30-A125-4791C7687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CD31F-A56E-40F9-A5B9-E24250D8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5AE5-7BC1-40D5-B18A-AD6D6862C570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C3540-5F47-4A92-B798-CD718BFE9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C64B8-4D65-4C98-B688-44500D1D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2C1B-86F7-4B25-98E1-B29DDCEAC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13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CE6E-202A-480B-BA54-5D98F99FE4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700" y="1295399"/>
            <a:ext cx="7518400" cy="221456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Title: Arial Bold, 40-60 / white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FC547-C509-46CB-9E66-6AA01C27E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700" y="3552191"/>
            <a:ext cx="7518400" cy="1198562"/>
          </a:xfrm>
        </p:spPr>
        <p:txBody>
          <a:bodyPr anchor="b">
            <a:norm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Subtitle:  Arial Bold, 24-36 / orange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C5653-E33E-4AF1-9770-669F9F0F00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792982"/>
            <a:ext cx="7518400" cy="521968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and Date, Arial Bold, 18-24 / white</a:t>
            </a:r>
          </a:p>
        </p:txBody>
      </p:sp>
    </p:spTree>
    <p:extLst>
      <p:ext uri="{BB962C8B-B14F-4D97-AF65-F5344CB8AC3E}">
        <p14:creationId xmlns:p14="http://schemas.microsoft.com/office/powerpoint/2010/main" val="4027741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A752-8AF5-43D4-A5D4-F173BA465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Headline: Arial Bold, 36-48 /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A7967-B26D-4488-9BF4-D9C8D427B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92646"/>
            <a:ext cx="403122" cy="412954"/>
          </a:xfrm>
        </p:spPr>
        <p:txBody>
          <a:bodyPr/>
          <a:lstStyle>
            <a:lvl1pPr algn="ctr">
              <a:defRPr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18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4880" y="225425"/>
            <a:ext cx="7143750" cy="40379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31D636-0E1F-40A0-AB1C-D8BCD02B4E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11613" y="4594861"/>
            <a:ext cx="4492625" cy="11201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Arial Regular, 18 </a:t>
            </a:r>
            <a:r>
              <a:rPr lang="en-US" dirty="0" err="1"/>
              <a:t>pt</a:t>
            </a:r>
            <a:r>
              <a:rPr lang="en-US" dirty="0"/>
              <a:t> / white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0AF03-4D55-454D-BA0D-17F8DBE8E4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360" y="1865078"/>
            <a:ext cx="5132070" cy="3438442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Body: Arial Regular, 18-32 / black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FCF73-9439-4A85-92BD-8A6E52BEA2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40C980-E9FD-4434-8AAB-FEDF9AD8DC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865078"/>
            <a:ext cx="5681964" cy="3438442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3CE161-E5BD-453D-A62E-5B104CFEB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65313"/>
            <a:ext cx="5683250" cy="34385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F396B7-26C9-496A-B925-51A6340C4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500" y="373063"/>
            <a:ext cx="10742613" cy="1258887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Headline:  Arial Bold 36-48 </a:t>
            </a:r>
            <a:r>
              <a:rPr lang="en-US" dirty="0" err="1"/>
              <a:t>pt</a:t>
            </a:r>
            <a:r>
              <a:rPr lang="en-US" dirty="0"/>
              <a:t> / black </a:t>
            </a:r>
          </a:p>
        </p:txBody>
      </p:sp>
    </p:spTree>
    <p:extLst>
      <p:ext uri="{BB962C8B-B14F-4D97-AF65-F5344CB8AC3E}">
        <p14:creationId xmlns:p14="http://schemas.microsoft.com/office/powerpoint/2010/main" val="2703784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656">
          <p15:clr>
            <a:srgbClr val="FBAE40"/>
          </p15:clr>
        </p15:guide>
        <p15:guide id="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E9A-706C-49E5-ADBE-180CEDDD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470" y="1732598"/>
            <a:ext cx="7360920" cy="357092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C78CB-7971-469D-8B53-F376091A7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75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E9A-706C-49E5-ADBE-180CEDDD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650" y="1629728"/>
            <a:ext cx="7212330" cy="354806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2DBB4-4B7C-43D6-B512-0BABBC5F2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31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5AFE-9400-494B-9609-CA6DADF20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0CEEB-F1FA-41C6-80C9-AB0D6FF4D60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53783-399C-4952-A52D-2A86A2CBDD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43C010-4CA6-48ED-B79D-8786987BA3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67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7B41-1C13-4D9F-8F4E-1315482B2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97D80-9373-422B-B4E9-AD0DC050E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0BE34-7244-46FD-8CB9-2190D796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6C2A3-B873-4C7D-AE1E-5AFFC4691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C6446-808A-4F61-ADF9-BA2D5029A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DC033-9F66-406F-820E-44815212035F}"/>
              </a:ext>
            </a:extLst>
          </p:cNvPr>
          <p:cNvSpPr/>
          <p:nvPr userDrawn="1"/>
        </p:nvSpPr>
        <p:spPr>
          <a:xfrm>
            <a:off x="275303" y="6331663"/>
            <a:ext cx="452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C38F574-C4C0-48B1-B81D-85833E98F04F}" type="slidenum">
              <a:rPr lang="en-US" sz="14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7226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CA52-9A0D-4191-88C7-A6D6E146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7D77C-B18F-4248-A71F-2B469B47A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763AB-3C75-4442-84F3-66B2D447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5AE5-7BC1-40D5-B18A-AD6D6862C570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734EF-C38F-4199-AB0E-BE879748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969CC-112B-48D2-BCEC-53827C94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2C1B-86F7-4B25-98E1-B29DDCEAC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09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4243-E65E-43D5-A55F-086B6DF40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4707D-B6B7-49B3-B18C-B61254E4A1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63150"/>
            <a:ext cx="403122" cy="434514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29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88056-F1AF-4D00-8876-6F9D99943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78255"/>
            <a:ext cx="403122" cy="409575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53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FF51-24AA-475C-8ED0-958F6759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D707C-7F9C-4C5A-AA20-C7479542AA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984DA-660F-4ACB-A870-86EA3DACE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668A8D-9152-454A-81DE-03D95A0AF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62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0E86-6534-4FCB-9096-AF7BD6B0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FC382-6BA5-49E4-8ED4-12086863D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8A7DD-380C-4B6C-A1CE-5D348E56D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E1477E-6872-4DFA-8FD1-3DB0A6DA9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90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ACC8-5CA2-4882-BD40-22F53D769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0703C-BF51-4AB1-A60B-175EEABDC8B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9B93E-A616-4E52-A408-0B730D70B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04800" y="6280560"/>
            <a:ext cx="403122" cy="409575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0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DB986-04B1-47E5-B445-197AEA1A7F6C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AB312-AD17-4AEE-B816-49BAE59013C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33124-2937-4B5A-B3E4-72ECE6691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9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758A-F849-473C-BC22-A8D132FD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764F0-034E-45FF-A744-D6F42ECF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F66C2-5885-458B-8CBF-84E2BC05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5AE5-7BC1-40D5-B18A-AD6D6862C570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B2F8A-7B63-4B3D-9B29-8D1C1A7F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C2103-D626-4C1E-B52A-AC02F633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2C1B-86F7-4B25-98E1-B29DDCEAC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7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309D-C628-4CA9-8F22-E36E38498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EE607-FF47-4960-AB80-6B40394EC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0C101-CE29-4548-9508-875D8F4C7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0CB06-4967-48B9-A0F3-D63AEC81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5AE5-7BC1-40D5-B18A-AD6D6862C570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9409B-709A-411A-967C-C43AEFBC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0613B-FCD1-4C44-AB0A-C201F760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2C1B-86F7-4B25-98E1-B29DDCEAC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1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0ABD-254C-468D-B676-162E00B5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823A6-FE32-4D31-8A1F-4026DF49A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B54F4-32B5-4B46-BFD2-4F5A85D57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4ACC0-DD63-48D8-A69F-78914D9FF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79D65-1056-41A1-A897-4AB8C468F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69D165-C754-4D83-AF6A-05226A74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5AE5-7BC1-40D5-B18A-AD6D6862C570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D2912-9A86-494F-B871-C617C222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CD3895-93D1-4979-9203-CAB86FCC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2C1B-86F7-4B25-98E1-B29DDCEAC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1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8F769-100F-4D6A-8DC3-EA06DD757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0101E-D990-431C-8976-9BC78D3F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5AE5-7BC1-40D5-B18A-AD6D6862C570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6ACB9-C31A-43A7-A620-887838CA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5AA8E-CA85-41CD-8217-73E58D5B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2C1B-86F7-4B25-98E1-B29DDCEAC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6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1DF85A-C374-4819-9020-09435A09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5AE5-7BC1-40D5-B18A-AD6D6862C570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0AFEC-949A-47FD-92D1-AD824E19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0DA73-19D7-4CBD-94D1-D96A7A57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2C1B-86F7-4B25-98E1-B29DDCEAC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7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FD9E-9E20-4201-94D8-49B8B29C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1D403-FE2C-4829-89D6-E0B8438CB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8B56F-4E59-4DD4-9AC3-59C612E82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D2CB1-414B-4D3F-A5F3-E2FB8441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5AE5-7BC1-40D5-B18A-AD6D6862C570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69133-824C-4E14-BA68-4D6FD189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C7999-3A1D-4B57-9A75-4A12A2A3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2C1B-86F7-4B25-98E1-B29DDCEAC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6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B4D6-E7E8-44CE-8ACB-0523C41B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3FB288-C5A4-492C-B361-DF6F26683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4BBFE-CE20-4B31-9849-5D182146A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23DE1-93D5-44CD-AEF0-E0472E1F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5AE5-7BC1-40D5-B18A-AD6D6862C570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53703-A1CF-48F3-B186-AEE7C474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51DD2-7DBD-4028-A814-56D019E2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2C1B-86F7-4B25-98E1-B29DDCEAC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2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34823-9D6E-4A45-8E1B-B10FFECE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C8D61-8D5B-4EED-9084-DA858E0EE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7CAE0-74E3-45FF-B722-D26C51644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5AE5-7BC1-40D5-B18A-AD6D6862C570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4E228-17EF-42BC-BF73-370F00401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220F7-9BA1-4C5D-8B9E-658CACBF6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22C1B-86F7-4B25-98E1-B29DDCEAC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0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70A61-5424-4D0F-8315-BB22B8CB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D429A-B927-414D-80BD-ADB4F71A5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D56F4-B78E-41CB-8C5D-BE130C082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4968" y="6278256"/>
            <a:ext cx="403122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1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hcutler@aafp.org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6830-B706-472F-82D9-70EFA1A05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FamMedPAC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F8489-0453-4CBE-8C79-BFF5DC2FB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700" y="3396772"/>
            <a:ext cx="7518400" cy="1198562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sz="5100" dirty="0"/>
              <a:t>Making it Personal </a:t>
            </a:r>
          </a:p>
          <a:p>
            <a:r>
              <a:rPr lang="en-US" sz="5100" dirty="0"/>
              <a:t>in a Virtual Environment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34D33-5120-4091-84F6-C0FD3D11E76A}"/>
              </a:ext>
            </a:extLst>
          </p:cNvPr>
          <p:cNvSpPr txBox="1"/>
          <p:nvPr/>
        </p:nvSpPr>
        <p:spPr>
          <a:xfrm>
            <a:off x="520700" y="5611335"/>
            <a:ext cx="1045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Heather Cutler, Sr. Manager,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Political Programs &amp; Members Engagement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363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E30408B7-02B2-4EC4-8EE8-B53E74642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FC117A00-E1E3-4C50-9444-14FB2BC77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33674"/>
            <a:ext cx="12192000" cy="26243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F0020-D542-4359-8861-6D61A99B6C3A}"/>
              </a:ext>
            </a:extLst>
          </p:cNvPr>
          <p:cNvSpPr txBox="1"/>
          <p:nvPr/>
        </p:nvSpPr>
        <p:spPr>
          <a:xfrm>
            <a:off x="965200" y="4428318"/>
            <a:ext cx="8508512" cy="127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FamMedPAC Contribution Criteria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75C07AD-C345-411B-B825-0885CEBB7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1" y="1103489"/>
            <a:ext cx="10261600" cy="236016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CA30F3A-949D-4014-A5BD-809F81E84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08171" y="4641753"/>
            <a:ext cx="1128382" cy="847206"/>
            <a:chOff x="8183879" y="1000124"/>
            <a:chExt cx="1562267" cy="1172973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486C148-F247-4847-8096-6992A8A97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F05C5920-B89E-417C-9583-B3DC913AD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F97C3-06BE-4EA9-AC62-CB7AAB28C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C38F574-C4C0-48B1-B81D-85833E98F04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2667BB-3631-4713-B6BD-50F7FAB3A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794" y="100690"/>
            <a:ext cx="1503517" cy="90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7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F784-8FE0-4257-A116-E9FF9BAE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780" y="342336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Roadmap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74368D-FFC5-4464-A6CD-C3151D85738B}"/>
              </a:ext>
            </a:extLst>
          </p:cNvPr>
          <p:cNvSpPr/>
          <p:nvPr/>
        </p:nvSpPr>
        <p:spPr>
          <a:xfrm>
            <a:off x="5846782" y="1980711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About FamMedPAC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Family Medicine and COVID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Crisis Management: January 6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2021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PAC Solicitation Tactics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Communicating with Prospects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Staying Connected with Donors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Looking Ahead for FamMedPAC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8D5AD-C757-4EB1-A35F-B4630DAC1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C38F574-C4C0-48B1-B81D-85833E98F0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702E2-6C28-48E7-A7ED-79DD27042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5288096" cy="6888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5D976A-8C7C-4D62-8FE0-C3385590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01"/>
            <a:ext cx="5288096" cy="67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0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32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42298-AEB4-4485-8DB7-620ECB25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2" y="-27502"/>
            <a:ext cx="8327570" cy="1433433"/>
          </a:xfrm>
        </p:spPr>
        <p:txBody>
          <a:bodyPr anchor="b">
            <a:normAutofit/>
          </a:bodyPr>
          <a:lstStyle/>
          <a:p>
            <a:r>
              <a:rPr lang="en-US" sz="4800" dirty="0"/>
              <a:t>PAC Solicitation Tactics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42603B-9AF4-4895-A6D1-36B8D910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0" y="2823188"/>
            <a:ext cx="4309533" cy="25857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A5E89-E3DC-4813-A86A-3107EA36A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C38F574-C4C0-48B1-B81D-85833E98F04F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A5BC9A4-FC1B-4617-BEE4-10DBC0C62E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660512"/>
              </p:ext>
            </p:extLst>
          </p:nvPr>
        </p:nvGraphicFramePr>
        <p:xfrm>
          <a:off x="5526156" y="2055813"/>
          <a:ext cx="5827644" cy="412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984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F784-8FE0-4257-A116-E9FF9BAE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780" y="342336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Roadmap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74368D-FFC5-4464-A6CD-C3151D85738B}"/>
              </a:ext>
            </a:extLst>
          </p:cNvPr>
          <p:cNvSpPr/>
          <p:nvPr/>
        </p:nvSpPr>
        <p:spPr>
          <a:xfrm>
            <a:off x="5846782" y="1980711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About FamMedPAC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Family Medicine and COVID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Crisis Management: January 6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2021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 Solicitation Tactics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Communicating with Prospects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Staying Connected with Donors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Looking Ahead for FamMedPAC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8D5AD-C757-4EB1-A35F-B4630DAC1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C38F574-C4C0-48B1-B81D-85833E98F0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702E2-6C28-48E7-A7ED-79DD27042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5288096" cy="6888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5D976A-8C7C-4D62-8FE0-C3385590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01"/>
            <a:ext cx="5288096" cy="67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9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599B0-B262-4988-9EBC-4A84395D2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38F574-C4C0-48B1-B81D-85833E98F04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ED897-2600-4645-9173-DD122B98D84D}"/>
              </a:ext>
            </a:extLst>
          </p:cNvPr>
          <p:cNvSpPr txBox="1"/>
          <p:nvPr/>
        </p:nvSpPr>
        <p:spPr>
          <a:xfrm>
            <a:off x="496528" y="568960"/>
            <a:ext cx="9988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does AAFP have a PAC?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6E57C6-F4B6-4BCC-8BC2-C2B2326FC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8131"/>
            <a:ext cx="12192000" cy="39624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A4A4697-A361-4244-866D-7D315BEF5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92" y="2398139"/>
            <a:ext cx="9579435" cy="32237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43632BA-EED2-4F12-86C2-BF51D213B616}"/>
              </a:ext>
            </a:extLst>
          </p:cNvPr>
          <p:cNvSpPr/>
          <p:nvPr/>
        </p:nvSpPr>
        <p:spPr>
          <a:xfrm>
            <a:off x="1258092" y="2408299"/>
            <a:ext cx="9579435" cy="34641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155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22F48-6C58-4C93-A664-4F2367649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38F574-C4C0-48B1-B81D-85833E98F04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50455F8-8587-4B4E-B8AA-F9AF61C5E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5" y="2333617"/>
            <a:ext cx="11046869" cy="21205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D9C084-9B82-4080-BE7E-2F0C790378E4}"/>
              </a:ext>
            </a:extLst>
          </p:cNvPr>
          <p:cNvSpPr txBox="1"/>
          <p:nvPr/>
        </p:nvSpPr>
        <p:spPr>
          <a:xfrm>
            <a:off x="496528" y="600670"/>
            <a:ext cx="9988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Legislative / Policy Priorities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411CBBE-D655-473B-98F5-03A99C711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245" y="4002664"/>
            <a:ext cx="125269" cy="1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22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F784-8FE0-4257-A116-E9FF9BAE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780" y="342336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Roadmap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74368D-FFC5-4464-A6CD-C3151D85738B}"/>
              </a:ext>
            </a:extLst>
          </p:cNvPr>
          <p:cNvSpPr/>
          <p:nvPr/>
        </p:nvSpPr>
        <p:spPr>
          <a:xfrm>
            <a:off x="5846782" y="1980711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About FamMedPAC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Family Medicine and COVID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Crisis Management: January 6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2021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 Solicitation Tactics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Communicating with Prospects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Staying Connected with Donors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Looking Ahead for FamMedPAC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8D5AD-C757-4EB1-A35F-B4630DAC1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C38F574-C4C0-48B1-B81D-85833E98F0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702E2-6C28-48E7-A7ED-79DD27042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5288096" cy="6888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5D976A-8C7C-4D62-8FE0-C3385590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01"/>
            <a:ext cx="5288096" cy="67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26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F6D7B6-774E-4445-844C-A468CAA41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38" y="321734"/>
            <a:ext cx="4469492" cy="2905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CC351E-9438-4D70-B78E-1169C3F06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37" y="3631096"/>
            <a:ext cx="4330291" cy="2760560"/>
          </a:xfrm>
          <a:prstGeom prst="rect">
            <a:avLst/>
          </a:prstGeom>
        </p:spPr>
      </p:pic>
      <p:sp>
        <p:nvSpPr>
          <p:cNvPr id="26" name="Rectangle 11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C81EE-4D06-4088-A397-AC8ADC3C96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AC38F574-C4C0-48B1-B81D-85833E98F04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17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CAFB2-B616-466A-AC7B-01A72D205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063" y="321734"/>
            <a:ext cx="5356705" cy="60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17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F784-8FE0-4257-A116-E9FF9BAE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780" y="342336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Roadmap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74368D-FFC5-4464-A6CD-C3151D85738B}"/>
              </a:ext>
            </a:extLst>
          </p:cNvPr>
          <p:cNvSpPr/>
          <p:nvPr/>
        </p:nvSpPr>
        <p:spPr>
          <a:xfrm>
            <a:off x="5846782" y="1980711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About FamMedPAC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Family Medicine and COVID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Crisis Management: January 6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2021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 Solicitation Tactics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Communicating with Prospects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Staying Connected with Donors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Looking Ahead for FamMedPAC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8D5AD-C757-4EB1-A35F-B4630DAC1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C38F574-C4C0-48B1-B81D-85833E98F0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702E2-6C28-48E7-A7ED-79DD27042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5288096" cy="6888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5D976A-8C7C-4D62-8FE0-C3385590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01"/>
            <a:ext cx="5288096" cy="67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55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15D9B2-4932-4E36-83FA-8288DD2C6033}"/>
              </a:ext>
            </a:extLst>
          </p:cNvPr>
          <p:cNvSpPr txBox="1"/>
          <p:nvPr/>
        </p:nvSpPr>
        <p:spPr>
          <a:xfrm>
            <a:off x="6715917" y="2091021"/>
            <a:ext cx="615042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Advocacy Comes in Many Forms”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 revamp of advocacy programs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vs. hard copy?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to in-person meetings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Prospecting with non-donors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Developing next generation of PAC donors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8D5AD-C757-4EB1-A35F-B4630DAC1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C38F574-C4C0-48B1-B81D-85833E98F04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0C8B78-E68A-4FC6-9E2A-51CC63AA1247}"/>
              </a:ext>
            </a:extLst>
          </p:cNvPr>
          <p:cNvCxnSpPr/>
          <p:nvPr/>
        </p:nvCxnSpPr>
        <p:spPr>
          <a:xfrm>
            <a:off x="1046991" y="2160270"/>
            <a:ext cx="3342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A8965F7-0699-4CBD-B723-77E72FD2D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50965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DCCFF1-4CE0-49A6-8549-6FBD96958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91" y="322258"/>
            <a:ext cx="1521840" cy="9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2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F784-8FE0-4257-A116-E9FF9BAE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780" y="342336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Roadmap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74368D-FFC5-4464-A6CD-C3151D85738B}"/>
              </a:ext>
            </a:extLst>
          </p:cNvPr>
          <p:cNvSpPr/>
          <p:nvPr/>
        </p:nvSpPr>
        <p:spPr>
          <a:xfrm>
            <a:off x="5846782" y="1980711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About </a:t>
            </a:r>
            <a:r>
              <a:rPr lang="en-US" sz="2000" b="1" dirty="0">
                <a:solidFill>
                  <a:prstClr val="black"/>
                </a:solidFill>
                <a:latin typeface="Arial"/>
              </a:rPr>
              <a:t>FamMedPAC / AAFP Advocacy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Family Medicine and COVID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Crisis Management: January 6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lang="en-US" sz="2000" b="1" dirty="0">
                <a:solidFill>
                  <a:prstClr val="black"/>
                </a:solidFill>
                <a:latin typeface="Arial"/>
              </a:rPr>
              <a:t>, 2021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 </a:t>
            </a:r>
            <a:r>
              <a:rPr lang="en-US" sz="2000" b="1" dirty="0">
                <a:solidFill>
                  <a:prstClr val="black"/>
                </a:solidFill>
                <a:latin typeface="Arial"/>
              </a:rPr>
              <a:t>Solicitation Tactics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Communicating with Prospects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Staying Connected with Donors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rial"/>
              </a:rPr>
              <a:t>Looking Ahead for FamMedPAC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8D5AD-C757-4EB1-A35F-B4630DAC1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C38F574-C4C0-48B1-B81D-85833E98F0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702E2-6C28-48E7-A7ED-79DD27042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5288096" cy="6888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5D976A-8C7C-4D62-8FE0-C3385590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1"/>
            <a:ext cx="5288096" cy="67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2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1364-4F16-4143-9324-56263430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F0F21-3C75-477D-B414-8630F08AF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Heather Cutler</a:t>
            </a:r>
          </a:p>
          <a:p>
            <a:pPr marL="0" indent="0">
              <a:buNone/>
            </a:pPr>
            <a:r>
              <a:rPr lang="en-US" sz="2400" dirty="0"/>
              <a:t>Sr. Manager, Political Programs &amp; Member Engagement</a:t>
            </a:r>
          </a:p>
          <a:p>
            <a:pPr marL="0" indent="0">
              <a:buNone/>
            </a:pPr>
            <a:r>
              <a:rPr lang="en-US" sz="2400" dirty="0"/>
              <a:t>American Academy of Family Physicians</a:t>
            </a:r>
          </a:p>
          <a:p>
            <a:pPr marL="0" indent="0">
              <a:buNone/>
            </a:pPr>
            <a:r>
              <a:rPr lang="en-US" sz="2400" dirty="0"/>
              <a:t>1133 Connecticut Avenue, NW</a:t>
            </a:r>
          </a:p>
          <a:p>
            <a:pPr marL="0" indent="0">
              <a:buNone/>
            </a:pPr>
            <a:r>
              <a:rPr lang="en-US" sz="2400" dirty="0"/>
              <a:t>Suite 1100</a:t>
            </a:r>
          </a:p>
          <a:p>
            <a:pPr marL="0" indent="0">
              <a:buNone/>
            </a:pPr>
            <a:r>
              <a:rPr lang="en-US" sz="2400" dirty="0"/>
              <a:t>Washington, DC 20036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hcutler@aafp.org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o. 202/655-4911</a:t>
            </a:r>
          </a:p>
          <a:p>
            <a:pPr marL="0" indent="0">
              <a:buNone/>
            </a:pPr>
            <a:r>
              <a:rPr lang="en-US" sz="2400" dirty="0"/>
              <a:t>c. 571/213-7887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C2257-F984-4D58-ABAE-CD89770FC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DCE55-90EF-46F7-A746-E361BBA5A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369" y="365125"/>
            <a:ext cx="1547060" cy="9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65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9B7493-A9E0-43ED-B9AE-423B5F2B59BE}"/>
              </a:ext>
            </a:extLst>
          </p:cNvPr>
          <p:cNvSpPr txBox="1"/>
          <p:nvPr/>
        </p:nvSpPr>
        <p:spPr>
          <a:xfrm>
            <a:off x="304800" y="6351638"/>
            <a:ext cx="403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BBBBA-3CC5-406F-8C3C-0024A6AD4320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87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99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FB681-C119-4A92-8BFD-B62441FA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05" y="9799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AAFP Advocacy Goals / Objectives </a:t>
            </a:r>
            <a:br>
              <a:rPr lang="en-US" dirty="0"/>
            </a:br>
            <a:br>
              <a:rPr lang="en-US" sz="1100" dirty="0"/>
            </a:br>
            <a:r>
              <a:rPr lang="en-US" sz="1600" dirty="0"/>
              <a:t>Influence Policy / Legislation, Thought Leadership, Member Engagement, Demonstrating Advocacy ROI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08D84-E7E6-493E-8503-CEBB0D0E3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38F574-C4C0-48B1-B81D-85833E98F04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ounded Rectangle 26">
            <a:extLst>
              <a:ext uri="{FF2B5EF4-FFF2-40B4-BE49-F238E27FC236}">
                <a16:creationId xmlns:a16="http://schemas.microsoft.com/office/drawing/2014/main" id="{327A4A39-4423-4215-AEA7-52974A659012}"/>
              </a:ext>
            </a:extLst>
          </p:cNvPr>
          <p:cNvSpPr/>
          <p:nvPr/>
        </p:nvSpPr>
        <p:spPr>
          <a:xfrm>
            <a:off x="133556" y="1690688"/>
            <a:ext cx="2766965" cy="4251750"/>
          </a:xfrm>
          <a:prstGeom prst="roundRect">
            <a:avLst>
              <a:gd name="adj" fmla="val 338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91440" bIns="91440" rtlCol="0" anchor="t">
            <a:spAutoFit/>
          </a:bodyPr>
          <a:lstStyle/>
          <a:p>
            <a:pPr marL="457200" marR="0" lvl="0" indent="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20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Influence Policy / legislation</a:t>
            </a:r>
            <a:br>
              <a:rPr kumimoji="0" lang="en-US" sz="1400" b="0" i="0" u="none" strike="noStrike" kern="1200" cap="all" spc="20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400" b="0" i="0" u="none" strike="noStrike" kern="1200" cap="all" spc="200" normalizeH="0" baseline="0" noProof="0" dirty="0">
              <a:ln>
                <a:noFill/>
              </a:ln>
              <a:solidFill>
                <a:srgbClr val="F7901E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Drive legislative activity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Influence congressional votes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 messaging from Family Physicians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Constituent component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B1A76C51-59A7-4C90-A0FB-D4AE702ED5D2}"/>
              </a:ext>
            </a:extLst>
          </p:cNvPr>
          <p:cNvSpPr/>
          <p:nvPr/>
        </p:nvSpPr>
        <p:spPr>
          <a:xfrm>
            <a:off x="3061083" y="1699155"/>
            <a:ext cx="2901631" cy="4223782"/>
          </a:xfrm>
          <a:prstGeom prst="roundRect">
            <a:avLst>
              <a:gd name="adj" fmla="val 338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91440" bIns="91440" rtlCol="0" anchor="t">
            <a:spAutoFit/>
          </a:bodyPr>
          <a:lstStyle/>
          <a:p>
            <a:pPr marL="457200" marR="0" lvl="0" indent="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20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Thought leadership</a:t>
            </a:r>
          </a:p>
          <a:p>
            <a:pPr marL="457200" marR="0" lvl="0" indent="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all" spc="200" normalizeH="0" baseline="0" noProof="0" dirty="0">
              <a:ln>
                <a:noFill/>
              </a:ln>
              <a:solidFill>
                <a:srgbClr val="F7901E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Recognized authority in primary care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Sought-after Subject Matter Expert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Innovation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Build credibility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Brand management / promotion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Unique perspective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ounded Rectangle 26">
            <a:extLst>
              <a:ext uri="{FF2B5EF4-FFF2-40B4-BE49-F238E27FC236}">
                <a16:creationId xmlns:a16="http://schemas.microsoft.com/office/drawing/2014/main" id="{C3BEBD3C-B001-441C-8699-5C0C1AAA069D}"/>
              </a:ext>
            </a:extLst>
          </p:cNvPr>
          <p:cNvSpPr/>
          <p:nvPr/>
        </p:nvSpPr>
        <p:spPr>
          <a:xfrm>
            <a:off x="6096000" y="1690688"/>
            <a:ext cx="2901631" cy="4202613"/>
          </a:xfrm>
          <a:prstGeom prst="roundRect">
            <a:avLst>
              <a:gd name="adj" fmla="val 338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91440" bIns="91440" rtlCol="0" anchor="t">
            <a:spAutoFit/>
          </a:bodyPr>
          <a:lstStyle/>
          <a:p>
            <a:pPr marL="457200" marR="0" lvl="0" indent="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20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Member engagement</a:t>
            </a:r>
            <a:br>
              <a:rPr kumimoji="0" lang="en-US" sz="1400" b="0" i="0" u="none" strike="noStrike" kern="1200" cap="all" spc="20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400" b="0" i="0" u="none" strike="noStrike" kern="1200" cap="all" spc="200" normalizeH="0" baseline="0" noProof="0" dirty="0">
              <a:ln>
                <a:noFill/>
              </a:ln>
              <a:solidFill>
                <a:srgbClr val="F7901E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Revitalize Key Contact Program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 value to members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Grow pool of advocates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Robust communications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26">
            <a:extLst>
              <a:ext uri="{FF2B5EF4-FFF2-40B4-BE49-F238E27FC236}">
                <a16:creationId xmlns:a16="http://schemas.microsoft.com/office/drawing/2014/main" id="{02C1FF18-7ECE-4E69-84D6-623B28F776E3}"/>
              </a:ext>
            </a:extLst>
          </p:cNvPr>
          <p:cNvSpPr/>
          <p:nvPr/>
        </p:nvSpPr>
        <p:spPr>
          <a:xfrm>
            <a:off x="9213985" y="1648354"/>
            <a:ext cx="2901631" cy="4277194"/>
          </a:xfrm>
          <a:prstGeom prst="roundRect">
            <a:avLst>
              <a:gd name="adj" fmla="val 338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91440" bIns="91440" rtlCol="0" anchor="t">
            <a:spAutoFit/>
          </a:bodyPr>
          <a:lstStyle/>
          <a:p>
            <a:pPr marL="457200" marR="0" lvl="0" indent="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20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Demonstrating return on investment</a:t>
            </a:r>
            <a:br>
              <a:rPr kumimoji="0" lang="en-US" sz="1400" b="0" i="0" u="none" strike="noStrike" kern="1200" cap="all" spc="20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400" b="0" i="0" u="none" strike="noStrike" kern="1200" cap="all" spc="200" normalizeH="0" baseline="0" noProof="0" dirty="0">
              <a:ln>
                <a:noFill/>
              </a:ln>
              <a:solidFill>
                <a:srgbClr val="F7901E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Communicate Campaign outcomes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Directly connect advocacy and legislative influence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Enhance FamMedPAC engagement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member survey results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 descr="Meeting">
            <a:extLst>
              <a:ext uri="{FF2B5EF4-FFF2-40B4-BE49-F238E27FC236}">
                <a16:creationId xmlns:a16="http://schemas.microsoft.com/office/drawing/2014/main" id="{9E4F46BE-874C-46AC-AB67-D6464B556E46}"/>
              </a:ext>
            </a:extLst>
          </p:cNvPr>
          <p:cNvSpPr/>
          <p:nvPr/>
        </p:nvSpPr>
        <p:spPr>
          <a:xfrm>
            <a:off x="1189842" y="5238909"/>
            <a:ext cx="654392" cy="65439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 descr="Head with Gears">
            <a:extLst>
              <a:ext uri="{FF2B5EF4-FFF2-40B4-BE49-F238E27FC236}">
                <a16:creationId xmlns:a16="http://schemas.microsoft.com/office/drawing/2014/main" id="{EE08577D-BDD6-4503-BCE9-3D7984D4F496}"/>
              </a:ext>
            </a:extLst>
          </p:cNvPr>
          <p:cNvSpPr/>
          <p:nvPr/>
        </p:nvSpPr>
        <p:spPr>
          <a:xfrm>
            <a:off x="4198960" y="5167312"/>
            <a:ext cx="654392" cy="65439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10" descr="Group">
            <a:extLst>
              <a:ext uri="{FF2B5EF4-FFF2-40B4-BE49-F238E27FC236}">
                <a16:creationId xmlns:a16="http://schemas.microsoft.com/office/drawing/2014/main" id="{8A3493B8-BEA7-42CB-9AA6-B5168EAC316A}"/>
              </a:ext>
            </a:extLst>
          </p:cNvPr>
          <p:cNvSpPr/>
          <p:nvPr/>
        </p:nvSpPr>
        <p:spPr>
          <a:xfrm>
            <a:off x="7219619" y="5083004"/>
            <a:ext cx="654392" cy="654392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ectangle 11" descr="Upward trend">
            <a:extLst>
              <a:ext uri="{FF2B5EF4-FFF2-40B4-BE49-F238E27FC236}">
                <a16:creationId xmlns:a16="http://schemas.microsoft.com/office/drawing/2014/main" id="{88C928A2-683A-442E-A705-94F467DEC2B4}"/>
              </a:ext>
            </a:extLst>
          </p:cNvPr>
          <p:cNvSpPr/>
          <p:nvPr/>
        </p:nvSpPr>
        <p:spPr>
          <a:xfrm>
            <a:off x="10400747" y="5083004"/>
            <a:ext cx="654392" cy="654392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729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A16892-0137-4839-B41F-1B3935EE3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1BD6D-FB00-499E-A6B4-E27F45D6E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C38F574-C4C0-48B1-B81D-85833E98F04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8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8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A0B31-BB33-438B-98BD-7226236ADE26}"/>
              </a:ext>
            </a:extLst>
          </p:cNvPr>
          <p:cNvSpPr txBox="1"/>
          <p:nvPr/>
        </p:nvSpPr>
        <p:spPr>
          <a:xfrm>
            <a:off x="4947920" y="1300480"/>
            <a:ext cx="543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Made up of 12-person Board,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staggered terms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Daily operations run by AAFP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Government </a:t>
            </a:r>
            <a:r>
              <a:rPr lang="en-US" b="1" dirty="0">
                <a:solidFill>
                  <a:prstClr val="black"/>
                </a:solidFill>
                <a:latin typeface="Arial"/>
              </a:rPr>
              <a:t>Relations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Department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Supports federal candidates /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incumbents in House &amp; Senate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Operates on 2-year election cycle budget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 supports re-elect campaigns,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leadership PACs, and party committees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Congressional &amp; Senatorial Committees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432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F784-8FE0-4257-A116-E9FF9BAE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780" y="342336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Roadmap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74368D-FFC5-4464-A6CD-C3151D85738B}"/>
              </a:ext>
            </a:extLst>
          </p:cNvPr>
          <p:cNvSpPr/>
          <p:nvPr/>
        </p:nvSpPr>
        <p:spPr>
          <a:xfrm>
            <a:off x="5846782" y="1980711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About FamMedPAC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Family Medicine and COVID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Crisis Management: January 6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2021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 Solicitation Tactics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Communicating with Prospects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Staying Connected with Donors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Looking Ahead for FamMedPAC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8D5AD-C757-4EB1-A35F-B4630DAC1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C38F574-C4C0-48B1-B81D-85833E98F0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702E2-6C28-48E7-A7ED-79DD27042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5288096" cy="6888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5D976A-8C7C-4D62-8FE0-C3385590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1"/>
            <a:ext cx="5288096" cy="67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9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oronavirus &amp;amp; COVID-19 Overview: Symptoms, Risks, Prevention, Treatment &amp;amp;  More">
            <a:extLst>
              <a:ext uri="{FF2B5EF4-FFF2-40B4-BE49-F238E27FC236}">
                <a16:creationId xmlns:a16="http://schemas.microsoft.com/office/drawing/2014/main" id="{21E4BECD-22A8-46B5-A80B-7FF2C144B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t="9091" r="19753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A758F-12AD-483A-B8B1-B215600A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6263386" cy="1124712"/>
          </a:xfrm>
        </p:spPr>
        <p:txBody>
          <a:bodyPr anchor="b">
            <a:normAutofit/>
          </a:bodyPr>
          <a:lstStyle/>
          <a:p>
            <a:r>
              <a:rPr lang="en-US" sz="3600" dirty="0"/>
              <a:t>Family Medicine and COVID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870E2-4DB3-4323-96C0-079B9C94E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610082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Family Physicians on front line of diagnosing &amp; treating COVID</a:t>
            </a:r>
          </a:p>
          <a:p>
            <a:r>
              <a:rPr lang="en-US" sz="1700" dirty="0"/>
              <a:t>80% of family physicians began offering virtual visits for the first time during COVID</a:t>
            </a:r>
          </a:p>
          <a:p>
            <a:r>
              <a:rPr lang="en-US" sz="1700" dirty="0"/>
              <a:t>More than 50% of family physicians had a family member or co-worker that had COVID</a:t>
            </a:r>
          </a:p>
          <a:p>
            <a:r>
              <a:rPr lang="en-US" sz="1700" dirty="0"/>
              <a:t>Many experienced a decrease in income, over 20% of practices reduced staff</a:t>
            </a:r>
          </a:p>
          <a:p>
            <a:r>
              <a:rPr lang="en-US" sz="1700" dirty="0"/>
              <a:t>In deference to our membership, FamMedPAC suspended solicitations for most of 2020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B84E6-B9AA-4486-B91A-5200EC765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C38F574-C4C0-48B1-B81D-85833E98F04F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6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AD949-98C0-41C3-83C5-688E8AA8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Year-end Acknowledgement</a:t>
            </a: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D61FF60-9D82-4D80-9668-3AA28B9F8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326" y="1872975"/>
            <a:ext cx="3356715" cy="4551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9966F6-DD86-4BA8-A1EA-6202BB09C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897" y="1893310"/>
            <a:ext cx="3441106" cy="4531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FA860-137D-4D0A-B69F-DA6153BA8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AC38F574-C4C0-48B1-B81D-85833E98F04F}" type="slidenum">
              <a:rPr lang="en-US" sz="1200" smtClean="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7</a:t>
            </a:fld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35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F784-8FE0-4257-A116-E9FF9BAE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780" y="342336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Roadmap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74368D-FFC5-4464-A6CD-C3151D85738B}"/>
              </a:ext>
            </a:extLst>
          </p:cNvPr>
          <p:cNvSpPr/>
          <p:nvPr/>
        </p:nvSpPr>
        <p:spPr>
          <a:xfrm>
            <a:off x="5846782" y="1980711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About FamMedPAC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Family Medicine and COVID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Crisis Management: January 6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 2021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Updates to PAC Administration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 Solicitation Tactics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Communicating with Prospects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Staying Connected with Donors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Looking Ahead for FamMedPAC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8D5AD-C757-4EB1-A35F-B4630DAC1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C38F574-C4C0-48B1-B81D-85833E98F0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702E2-6C28-48E7-A7ED-79DD27042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5288096" cy="6888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5D976A-8C7C-4D62-8FE0-C3385590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1"/>
            <a:ext cx="5288096" cy="67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2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US warns access to Tibet is increasingly limited | Free Tibet">
            <a:extLst>
              <a:ext uri="{FF2B5EF4-FFF2-40B4-BE49-F238E27FC236}">
                <a16:creationId xmlns:a16="http://schemas.microsoft.com/office/drawing/2014/main" id="{7FEC7B69-4FDF-465B-9687-AA4E5D281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4" r="17102" b="437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7F784-8FE0-4257-A116-E9FF9BAE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724906" cy="11257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Crisis Management / January 6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74368D-FFC5-4464-A6CD-C3151D85738B}"/>
              </a:ext>
            </a:extLst>
          </p:cNvPr>
          <p:cNvSpPr/>
          <p:nvPr/>
        </p:nvSpPr>
        <p:spPr>
          <a:xfrm>
            <a:off x="371093" y="2718054"/>
            <a:ext cx="6000831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 Board met within a week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Pause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</a:t>
            </a:r>
            <a:r>
              <a:rPr 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Communicated with AAFP Board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on PAC website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contribution criteria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Rebalanced party contribution ratios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Fielded inquiries from PAC donors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8D5AD-C757-4EB1-A35F-B4630DAC1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C38F574-C4C0-48B1-B81D-85833E98F0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ADE7D3-2BB6-40DC-8FFD-175F93AEA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4" y="5834488"/>
            <a:ext cx="1376702" cy="82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48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7901E"/>
      </a:accent1>
      <a:accent2>
        <a:srgbClr val="474C55"/>
      </a:accent2>
      <a:accent3>
        <a:srgbClr val="008FB4"/>
      </a:accent3>
      <a:accent4>
        <a:srgbClr val="F2BA7F"/>
      </a:accent4>
      <a:accent5>
        <a:srgbClr val="82858C"/>
      </a:accent5>
      <a:accent6>
        <a:srgbClr val="65B0CA"/>
      </a:accent6>
      <a:hlink>
        <a:srgbClr val="F6CFA4"/>
      </a:hlink>
      <a:folHlink>
        <a:srgbClr val="A4A6A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E2511C2E5B80429A1BF8D256D25D09" ma:contentTypeVersion="14" ma:contentTypeDescription="Create a new document." ma:contentTypeScope="" ma:versionID="881ca3e255e85e0637b778dcc61e743d">
  <xsd:schema xmlns:xsd="http://www.w3.org/2001/XMLSchema" xmlns:xs="http://www.w3.org/2001/XMLSchema" xmlns:p="http://schemas.microsoft.com/office/2006/metadata/properties" xmlns:ns2="b3e6ff32-8c65-4a8f-9ff9-76e10d9c261d" xmlns:ns3="5d0f2384-c6bc-4f52-a0ae-f854a3b784f6" targetNamespace="http://schemas.microsoft.com/office/2006/metadata/properties" ma:root="true" ma:fieldsID="d572eb10b93cce0c7ec780f216d47280" ns2:_="" ns3:_="">
    <xsd:import namespace="b3e6ff32-8c65-4a8f-9ff9-76e10d9c261d"/>
    <xsd:import namespace="5d0f2384-c6bc-4f52-a0ae-f854a3b78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Item_x0020_count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6ff32-8c65-4a8f-9ff9-76e10d9c2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Item_x0020_count" ma:index="20" nillable="true" ma:displayName="Item count" ma:internalName="Item_x0020_count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2384-c6bc-4f52-a0ae-f854a3b784f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tem_x0020_count xmlns="b3e6ff32-8c65-4a8f-9ff9-76e10d9c261d" xsi:nil="true"/>
  </documentManagement>
</p:properties>
</file>

<file path=customXml/itemProps1.xml><?xml version="1.0" encoding="utf-8"?>
<ds:datastoreItem xmlns:ds="http://schemas.openxmlformats.org/officeDocument/2006/customXml" ds:itemID="{40F2B696-C0F6-4C7F-8E92-DEE2FEC56809}"/>
</file>

<file path=customXml/itemProps2.xml><?xml version="1.0" encoding="utf-8"?>
<ds:datastoreItem xmlns:ds="http://schemas.openxmlformats.org/officeDocument/2006/customXml" ds:itemID="{CDC2F351-2ABF-4C74-A263-409F68313D17}"/>
</file>

<file path=customXml/itemProps3.xml><?xml version="1.0" encoding="utf-8"?>
<ds:datastoreItem xmlns:ds="http://schemas.openxmlformats.org/officeDocument/2006/customXml" ds:itemID="{A41C128C-F1E7-4993-BFCF-3B47B20305CC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617</Words>
  <Application>Microsoft Macintosh PowerPoint</Application>
  <PresentationFormat>Widescreen</PresentationFormat>
  <Paragraphs>195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1_Office Theme</vt:lpstr>
      <vt:lpstr>FamMedPAC</vt:lpstr>
      <vt:lpstr>Roadmap</vt:lpstr>
      <vt:lpstr>AAFP Advocacy Goals / Objectives   Influence Policy / Legislation, Thought Leadership, Member Engagement, Demonstrating Advocacy ROI</vt:lpstr>
      <vt:lpstr>PowerPoint Presentation</vt:lpstr>
      <vt:lpstr>Roadmap</vt:lpstr>
      <vt:lpstr>Family Medicine and COVID</vt:lpstr>
      <vt:lpstr>Year-end Acknowledgement</vt:lpstr>
      <vt:lpstr>Roadmap</vt:lpstr>
      <vt:lpstr>Crisis Management / January 6th, 2021</vt:lpstr>
      <vt:lpstr>PowerPoint Presentation</vt:lpstr>
      <vt:lpstr>Roadmap</vt:lpstr>
      <vt:lpstr>PAC Solicitation Tactics</vt:lpstr>
      <vt:lpstr>Roadmap</vt:lpstr>
      <vt:lpstr>PowerPoint Presentation</vt:lpstr>
      <vt:lpstr>PowerPoint Presentation</vt:lpstr>
      <vt:lpstr>Roadmap</vt:lpstr>
      <vt:lpstr>PowerPoint Presentation</vt:lpstr>
      <vt:lpstr>Roadmap</vt:lpstr>
      <vt:lpstr>PowerPoint Presentation</vt:lpstr>
      <vt:lpstr>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FamMedPAC</dc:title>
  <dc:creator>Heather Cutler</dc:creator>
  <cp:lastModifiedBy>Kristin Hanley</cp:lastModifiedBy>
  <cp:revision>5</cp:revision>
  <dcterms:created xsi:type="dcterms:W3CDTF">2021-06-25T19:42:16Z</dcterms:created>
  <dcterms:modified xsi:type="dcterms:W3CDTF">2021-06-29T13:58:38Z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0x010100DFE2511C2E5B80429A1BF8D256D25D09</vt:lpwstr>
  </property>
</Properties>
</file>