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57" r:id="rId5"/>
    <p:sldId id="355" r:id="rId6"/>
    <p:sldId id="381" r:id="rId7"/>
    <p:sldId id="365" r:id="rId8"/>
    <p:sldId id="312" r:id="rId9"/>
    <p:sldId id="383" r:id="rId10"/>
    <p:sldId id="344" r:id="rId11"/>
    <p:sldId id="382" r:id="rId12"/>
    <p:sldId id="354" r:id="rId13"/>
    <p:sldId id="384" r:id="rId14"/>
    <p:sldId id="385" r:id="rId15"/>
    <p:sldId id="386" r:id="rId16"/>
    <p:sldId id="387" r:id="rId17"/>
    <p:sldId id="388" r:id="rId18"/>
    <p:sldId id="379" r:id="rId19"/>
    <p:sldId id="3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29914-DE26-4390-AC17-A5E0D1B9421C}" v="10" dt="2021-03-16T11:20:38.70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9DDAC-9B86-4A28-94F0-D3056BEC8B83}"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C86D1-71DC-45E7-8C22-64ADB8D249DB}" type="slidenum">
              <a:rPr lang="en-US" smtClean="0"/>
              <a:t>‹#›</a:t>
            </a:fld>
            <a:endParaRPr lang="en-US"/>
          </a:p>
        </p:txBody>
      </p:sp>
    </p:spTree>
    <p:extLst>
      <p:ext uri="{BB962C8B-B14F-4D97-AF65-F5344CB8AC3E}">
        <p14:creationId xmlns:p14="http://schemas.microsoft.com/office/powerpoint/2010/main" val="6316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a:t>
            </a:fld>
            <a:endParaRPr lang="en-US"/>
          </a:p>
        </p:txBody>
      </p:sp>
    </p:spTree>
    <p:extLst>
      <p:ext uri="{BB962C8B-B14F-4D97-AF65-F5344CB8AC3E}">
        <p14:creationId xmlns:p14="http://schemas.microsoft.com/office/powerpoint/2010/main" val="75316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12</a:t>
            </a:fld>
            <a:endParaRPr lang="en-US"/>
          </a:p>
        </p:txBody>
      </p:sp>
    </p:spTree>
    <p:extLst>
      <p:ext uri="{BB962C8B-B14F-4D97-AF65-F5344CB8AC3E}">
        <p14:creationId xmlns:p14="http://schemas.microsoft.com/office/powerpoint/2010/main" val="351997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13</a:t>
            </a:fld>
            <a:endParaRPr lang="en-US"/>
          </a:p>
        </p:txBody>
      </p:sp>
    </p:spTree>
    <p:extLst>
      <p:ext uri="{BB962C8B-B14F-4D97-AF65-F5344CB8AC3E}">
        <p14:creationId xmlns:p14="http://schemas.microsoft.com/office/powerpoint/2010/main" val="155694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14</a:t>
            </a:fld>
            <a:endParaRPr lang="en-US"/>
          </a:p>
        </p:txBody>
      </p:sp>
    </p:spTree>
    <p:extLst>
      <p:ext uri="{BB962C8B-B14F-4D97-AF65-F5344CB8AC3E}">
        <p14:creationId xmlns:p14="http://schemas.microsoft.com/office/powerpoint/2010/main" val="274289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15</a:t>
            </a:fld>
            <a:endParaRPr lang="en-US"/>
          </a:p>
        </p:txBody>
      </p:sp>
    </p:spTree>
    <p:extLst>
      <p:ext uri="{BB962C8B-B14F-4D97-AF65-F5344CB8AC3E}">
        <p14:creationId xmlns:p14="http://schemas.microsoft.com/office/powerpoint/2010/main" val="367755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4</a:t>
            </a:fld>
            <a:endParaRPr lang="en-US"/>
          </a:p>
        </p:txBody>
      </p:sp>
    </p:spTree>
    <p:extLst>
      <p:ext uri="{BB962C8B-B14F-4D97-AF65-F5344CB8AC3E}">
        <p14:creationId xmlns:p14="http://schemas.microsoft.com/office/powerpoint/2010/main" val="22528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E952D-596F-3C4D-9827-F2870556C898}" type="slidenum">
              <a:rPr lang="en-US" smtClean="0"/>
              <a:t>5</a:t>
            </a:fld>
            <a:endParaRPr lang="en-US" dirty="0"/>
          </a:p>
        </p:txBody>
      </p:sp>
    </p:spTree>
    <p:extLst>
      <p:ext uri="{BB962C8B-B14F-4D97-AF65-F5344CB8AC3E}">
        <p14:creationId xmlns:p14="http://schemas.microsoft.com/office/powerpoint/2010/main" val="338536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E952D-596F-3C4D-9827-F2870556C898}" type="slidenum">
              <a:rPr lang="en-US" smtClean="0"/>
              <a:t>6</a:t>
            </a:fld>
            <a:endParaRPr lang="en-US" dirty="0"/>
          </a:p>
        </p:txBody>
      </p:sp>
    </p:spTree>
    <p:extLst>
      <p:ext uri="{BB962C8B-B14F-4D97-AF65-F5344CB8AC3E}">
        <p14:creationId xmlns:p14="http://schemas.microsoft.com/office/powerpoint/2010/main" val="388148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E952D-596F-3C4D-9827-F2870556C898}" type="slidenum">
              <a:rPr lang="en-US" smtClean="0"/>
              <a:t>7</a:t>
            </a:fld>
            <a:endParaRPr lang="en-US" dirty="0"/>
          </a:p>
        </p:txBody>
      </p:sp>
    </p:spTree>
    <p:extLst>
      <p:ext uri="{BB962C8B-B14F-4D97-AF65-F5344CB8AC3E}">
        <p14:creationId xmlns:p14="http://schemas.microsoft.com/office/powerpoint/2010/main" val="32453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E952D-596F-3C4D-9827-F2870556C898}" type="slidenum">
              <a:rPr lang="en-US" smtClean="0"/>
              <a:t>8</a:t>
            </a:fld>
            <a:endParaRPr lang="en-US" dirty="0"/>
          </a:p>
        </p:txBody>
      </p:sp>
    </p:spTree>
    <p:extLst>
      <p:ext uri="{BB962C8B-B14F-4D97-AF65-F5344CB8AC3E}">
        <p14:creationId xmlns:p14="http://schemas.microsoft.com/office/powerpoint/2010/main" val="192626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9</a:t>
            </a:fld>
            <a:endParaRPr lang="en-US"/>
          </a:p>
        </p:txBody>
      </p:sp>
    </p:spTree>
    <p:extLst>
      <p:ext uri="{BB962C8B-B14F-4D97-AF65-F5344CB8AC3E}">
        <p14:creationId xmlns:p14="http://schemas.microsoft.com/office/powerpoint/2010/main" val="77029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6E952D-596F-3C4D-9827-F2870556C898}" type="slidenum">
              <a:rPr lang="en-US" smtClean="0"/>
              <a:t>10</a:t>
            </a:fld>
            <a:endParaRPr lang="en-US"/>
          </a:p>
        </p:txBody>
      </p:sp>
    </p:spTree>
    <p:extLst>
      <p:ext uri="{BB962C8B-B14F-4D97-AF65-F5344CB8AC3E}">
        <p14:creationId xmlns:p14="http://schemas.microsoft.com/office/powerpoint/2010/main" val="158149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E952D-596F-3C4D-9827-F2870556C898}" type="slidenum">
              <a:rPr lang="en-US" smtClean="0"/>
              <a:t>11</a:t>
            </a:fld>
            <a:endParaRPr lang="en-US" dirty="0"/>
          </a:p>
        </p:txBody>
      </p:sp>
    </p:spTree>
    <p:extLst>
      <p:ext uri="{BB962C8B-B14F-4D97-AF65-F5344CB8AC3E}">
        <p14:creationId xmlns:p14="http://schemas.microsoft.com/office/powerpoint/2010/main" val="125211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BC35C6-EA2D-4FAE-8E6D-495469B8C0CC}"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180291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3CF2C-45BB-44CB-A475-B29E67538B85}"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139368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2607C-3EE3-428B-B5F0-EFC96A7B2C28}"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139991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DB822-89F8-4F33-82A3-C9627EF456E4}"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25075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62C2F-3C5B-483F-BBA4-1D7B1640ED7D}"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223013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255AA-ED43-4FE7-A39E-EED0DBB46512}"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2172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22FBA3-FBF2-4D41-A8EF-59AB7BC5981A}" type="datetime1">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144138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3FB32-179F-4A39-829F-35884320FE5C}" type="datetime1">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276827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FB64-0AC4-46D5-A33C-FFB88A940EE0}" type="datetime1">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75662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143951-0A68-4C6A-BAD7-1A18EF34EADC}"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117030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D379CB-7ECD-47BC-B8F5-E75E684D1766}"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FB27D-CD05-4BDA-BC19-E95DC488A71F}" type="slidenum">
              <a:rPr lang="en-US" smtClean="0"/>
              <a:t>‹#›</a:t>
            </a:fld>
            <a:endParaRPr lang="en-US"/>
          </a:p>
        </p:txBody>
      </p:sp>
    </p:spTree>
    <p:extLst>
      <p:ext uri="{BB962C8B-B14F-4D97-AF65-F5344CB8AC3E}">
        <p14:creationId xmlns:p14="http://schemas.microsoft.com/office/powerpoint/2010/main" val="7987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B0F44-BE9A-43B9-8BDC-AE7323F5F3CB}" type="datetime1">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FB27D-CD05-4BDA-BC19-E95DC488A71F}" type="slidenum">
              <a:rPr lang="en-US" smtClean="0"/>
              <a:t>‹#›</a:t>
            </a:fld>
            <a:endParaRPr lang="en-US"/>
          </a:p>
        </p:txBody>
      </p:sp>
    </p:spTree>
    <p:extLst>
      <p:ext uri="{BB962C8B-B14F-4D97-AF65-F5344CB8AC3E}">
        <p14:creationId xmlns:p14="http://schemas.microsoft.com/office/powerpoint/2010/main" val="301191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ac.org/certificate" TargetMode="External"/><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0105" r="4742" b="24016"/>
          <a:stretch/>
        </p:blipFill>
        <p:spPr>
          <a:xfrm>
            <a:off x="0" y="0"/>
            <a:ext cx="12192001" cy="6858000"/>
          </a:xfrm>
          <a:prstGeom prst="rect">
            <a:avLst/>
          </a:prstGeom>
        </p:spPr>
      </p:pic>
      <p:pic>
        <p:nvPicPr>
          <p:cNvPr id="11" name="Picture 10"/>
          <p:cNvPicPr>
            <a:picLocks noChangeAspect="1"/>
          </p:cNvPicPr>
          <p:nvPr/>
        </p:nvPicPr>
        <p:blipFill>
          <a:blip r:embed="rId4"/>
          <a:stretch>
            <a:fillRect/>
          </a:stretch>
        </p:blipFill>
        <p:spPr>
          <a:xfrm>
            <a:off x="1927122" y="2114321"/>
            <a:ext cx="5105869" cy="1398184"/>
          </a:xfrm>
          <a:prstGeom prst="rect">
            <a:avLst/>
          </a:prstGeom>
        </p:spPr>
      </p:pic>
      <p:cxnSp>
        <p:nvCxnSpPr>
          <p:cNvPr id="12" name="Straight Connector 11"/>
          <p:cNvCxnSpPr>
            <a:cxnSpLocks/>
          </p:cNvCxnSpPr>
          <p:nvPr/>
        </p:nvCxnSpPr>
        <p:spPr>
          <a:xfrm>
            <a:off x="1406013" y="2114321"/>
            <a:ext cx="0" cy="45285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703297" y="510697"/>
            <a:ext cx="1874231" cy="369332"/>
          </a:xfrm>
          <a:prstGeom prst="rect">
            <a:avLst/>
          </a:prstGeom>
        </p:spPr>
        <p:txBody>
          <a:bodyPr wrap="none">
            <a:spAutoFit/>
          </a:bodyPr>
          <a:lstStyle/>
          <a:p>
            <a:pPr algn="r"/>
            <a:r>
              <a:rPr lang="en-US" altLang="en-US" dirty="0">
                <a:solidFill>
                  <a:schemeClr val="bg1"/>
                </a:solidFill>
                <a:latin typeface="Century Gothic" charset="0"/>
                <a:ea typeface="Century Gothic" charset="0"/>
                <a:cs typeface="Century Gothic" charset="0"/>
              </a:rPr>
              <a:t>March 16, 2021</a:t>
            </a:r>
            <a:endParaRPr lang="en-US" dirty="0">
              <a:latin typeface="Century Gothic" charset="0"/>
              <a:ea typeface="Century Gothic" charset="0"/>
              <a:cs typeface="Century Gothic" charset="0"/>
            </a:endParaRPr>
          </a:p>
        </p:txBody>
      </p:sp>
      <p:sp>
        <p:nvSpPr>
          <p:cNvPr id="7" name="Title 1">
            <a:extLst>
              <a:ext uri="{FF2B5EF4-FFF2-40B4-BE49-F238E27FC236}">
                <a16:creationId xmlns:a16="http://schemas.microsoft.com/office/drawing/2014/main" id="{5A99E061-8D08-C64A-97D6-804A179D79AF}"/>
              </a:ext>
            </a:extLst>
          </p:cNvPr>
          <p:cNvSpPr txBox="1">
            <a:spLocks/>
          </p:cNvSpPr>
          <p:nvPr/>
        </p:nvSpPr>
        <p:spPr>
          <a:xfrm>
            <a:off x="1747135" y="3991615"/>
            <a:ext cx="9695924" cy="203602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b="1" spc="20" dirty="0">
                <a:solidFill>
                  <a:schemeClr val="bg1"/>
                </a:solidFill>
                <a:latin typeface="Century Gothic" charset="0"/>
                <a:ea typeface="Century Gothic" charset="0"/>
                <a:cs typeface="Century Gothic" charset="0"/>
              </a:rPr>
              <a:t>Webinar: Advocacy Database Basics</a:t>
            </a:r>
            <a:br>
              <a:rPr lang="en-US" sz="3200" b="1" spc="20" dirty="0">
                <a:solidFill>
                  <a:schemeClr val="bg1"/>
                </a:solidFill>
                <a:latin typeface="Century Gothic" charset="0"/>
                <a:ea typeface="Century Gothic" charset="0"/>
                <a:cs typeface="Century Gothic" charset="0"/>
              </a:rPr>
            </a:br>
            <a:br>
              <a:rPr lang="en-US" sz="3200" b="1" spc="20" dirty="0">
                <a:solidFill>
                  <a:schemeClr val="bg1"/>
                </a:solidFill>
                <a:latin typeface="Century Gothic" charset="0"/>
                <a:ea typeface="Century Gothic" charset="0"/>
                <a:cs typeface="Century Gothic" charset="0"/>
              </a:rPr>
            </a:br>
            <a:r>
              <a:rPr lang="en-US" sz="2800" b="1" i="1" spc="20" dirty="0">
                <a:solidFill>
                  <a:schemeClr val="bg1"/>
                </a:solidFill>
                <a:latin typeface="Century Gothic" charset="0"/>
                <a:ea typeface="Century Gothic" charset="0"/>
                <a:cs typeface="Century Gothic" charset="0"/>
              </a:rPr>
              <a:t>Sponsored by Quorum</a:t>
            </a:r>
            <a:endParaRPr lang="en-US" altLang="en-US" sz="2000" b="1" spc="20" dirty="0">
              <a:solidFill>
                <a:schemeClr val="bg1"/>
              </a:solidFill>
              <a:latin typeface="Century Gothic" charset="0"/>
              <a:ea typeface="Century Gothic" charset="0"/>
              <a:cs typeface="Century Gothic" charset="0"/>
            </a:endParaRPr>
          </a:p>
          <a:p>
            <a:pPr algn="l">
              <a:lnSpc>
                <a:spcPct val="100000"/>
              </a:lnSpc>
              <a:spcBef>
                <a:spcPts val="0"/>
              </a:spcBef>
            </a:pPr>
            <a:br>
              <a:rPr lang="en-US" altLang="en-US" sz="2000" b="1" spc="20" dirty="0">
                <a:solidFill>
                  <a:schemeClr val="bg1"/>
                </a:solidFill>
                <a:latin typeface="Century Gothic" charset="0"/>
                <a:ea typeface="Century Gothic" charset="0"/>
                <a:cs typeface="Century Gothic" charset="0"/>
              </a:rPr>
            </a:br>
            <a:endParaRPr lang="en-US" altLang="en-US" sz="2000" b="1" spc="2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8450098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3729" y="343660"/>
            <a:ext cx="10184520"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Creating a Data Plan </a:t>
            </a:r>
          </a:p>
        </p:txBody>
      </p:sp>
      <p:sp>
        <p:nvSpPr>
          <p:cNvPr id="10" name="Content Placeholder 2"/>
          <p:cNvSpPr txBox="1">
            <a:spLocks/>
          </p:cNvSpPr>
          <p:nvPr/>
        </p:nvSpPr>
        <p:spPr>
          <a:xfrm>
            <a:off x="302217" y="1324290"/>
            <a:ext cx="5318295"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Data Maintenance </a:t>
            </a:r>
            <a:endParaRPr lang="en-US" sz="2000" dirty="0">
              <a:solidFill>
                <a:srgbClr val="A62866"/>
              </a:solidFill>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Remove duplicates</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Track open and unsubscribe rates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Use a unique identifier number</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Ensure your email doesn’t end up in SPAM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Operate a yearly scrub</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038D752-9BCC-4658-BC9A-A724007E253E}"/>
              </a:ext>
            </a:extLst>
          </p:cNvPr>
          <p:cNvSpPr>
            <a:spLocks noGrp="1"/>
          </p:cNvSpPr>
          <p:nvPr>
            <p:ph type="sldNum" sz="quarter" idx="12"/>
          </p:nvPr>
        </p:nvSpPr>
        <p:spPr/>
        <p:txBody>
          <a:bodyPr/>
          <a:lstStyle/>
          <a:p>
            <a:fld id="{5C0FB27D-CD05-4BDA-BC19-E95DC488A71F}" type="slidenum">
              <a:rPr lang="en-US" smtClean="0"/>
              <a:t>10</a:t>
            </a:fld>
            <a:endParaRPr lang="en-US"/>
          </a:p>
        </p:txBody>
      </p:sp>
      <p:sp>
        <p:nvSpPr>
          <p:cNvPr id="2" name="Content Placeholder 2">
            <a:extLst>
              <a:ext uri="{FF2B5EF4-FFF2-40B4-BE49-F238E27FC236}">
                <a16:creationId xmlns:a16="http://schemas.microsoft.com/office/drawing/2014/main" id="{2C3903C0-1E84-4ED6-82DD-C3D4B61E9DE6}"/>
              </a:ext>
            </a:extLst>
          </p:cNvPr>
          <p:cNvSpPr txBox="1">
            <a:spLocks/>
          </p:cNvSpPr>
          <p:nvPr/>
        </p:nvSpPr>
        <p:spPr>
          <a:xfrm>
            <a:off x="5846114" y="1324290"/>
            <a:ext cx="5318295"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Automation </a:t>
            </a:r>
            <a:endParaRPr lang="en-US" sz="2000" dirty="0">
              <a:solidFill>
                <a:srgbClr val="A62866"/>
              </a:solidFill>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Bounce-back rules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Activity tiers or scoring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Use forms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Sync with other databases</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  </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325122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714747" y="390650"/>
            <a:ext cx="7879893"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800" b="1" dirty="0">
                <a:solidFill>
                  <a:srgbClr val="A62866"/>
                </a:solidFill>
                <a:latin typeface="Century Gothic" charset="0"/>
                <a:ea typeface="Century Gothic" charset="0"/>
                <a:cs typeface="Century Gothic" charset="0"/>
              </a:rPr>
              <a:t>Using Data for Emails and Action Alerts </a:t>
            </a:r>
          </a:p>
        </p:txBody>
      </p:sp>
      <p:sp>
        <p:nvSpPr>
          <p:cNvPr id="10" name="Content Placeholder 2"/>
          <p:cNvSpPr txBox="1">
            <a:spLocks/>
          </p:cNvSpPr>
          <p:nvPr/>
        </p:nvSpPr>
        <p:spPr>
          <a:xfrm>
            <a:off x="714747" y="1416132"/>
            <a:ext cx="9632082" cy="356608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Create a plan: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Set realistic goals</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Ensure you have the proper infrastructure and technology</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Establish legal and opt-out guidelines</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Create a content calendar</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Integrate email campaign with other digital communications</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Implement the plan</a:t>
            </a: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488F062-98A7-4E0A-8089-0C77C9E499F6}"/>
              </a:ext>
            </a:extLst>
          </p:cNvPr>
          <p:cNvSpPr>
            <a:spLocks noGrp="1"/>
          </p:cNvSpPr>
          <p:nvPr>
            <p:ph type="sldNum" sz="quarter" idx="12"/>
          </p:nvPr>
        </p:nvSpPr>
        <p:spPr/>
        <p:txBody>
          <a:bodyPr/>
          <a:lstStyle/>
          <a:p>
            <a:fld id="{5C0FB27D-CD05-4BDA-BC19-E95DC488A71F}" type="slidenum">
              <a:rPr lang="en-US" smtClean="0"/>
              <a:t>11</a:t>
            </a:fld>
            <a:endParaRPr lang="en-US"/>
          </a:p>
        </p:txBody>
      </p:sp>
      <p:pic>
        <p:nvPicPr>
          <p:cNvPr id="13" name="Picture 12">
            <a:extLst>
              <a:ext uri="{FF2B5EF4-FFF2-40B4-BE49-F238E27FC236}">
                <a16:creationId xmlns:a16="http://schemas.microsoft.com/office/drawing/2014/main" id="{EE1CA9B0-D36E-42CF-AEF5-EF8D05378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901493" y="1879864"/>
            <a:ext cx="4225000" cy="3944364"/>
          </a:xfrm>
          <a:prstGeom prst="rect">
            <a:avLst/>
          </a:prstGeom>
        </p:spPr>
      </p:pic>
      <p:sp>
        <p:nvSpPr>
          <p:cNvPr id="15" name="TextBox 14">
            <a:extLst>
              <a:ext uri="{FF2B5EF4-FFF2-40B4-BE49-F238E27FC236}">
                <a16:creationId xmlns:a16="http://schemas.microsoft.com/office/drawing/2014/main" id="{2C06BDC5-2701-413D-B6F1-B680C099C732}"/>
              </a:ext>
            </a:extLst>
          </p:cNvPr>
          <p:cNvSpPr txBox="1"/>
          <p:nvPr/>
        </p:nvSpPr>
        <p:spPr>
          <a:xfrm>
            <a:off x="9076235" y="3954333"/>
            <a:ext cx="1875516" cy="553998"/>
          </a:xfrm>
          <a:prstGeom prst="rect">
            <a:avLst/>
          </a:prstGeom>
          <a:noFill/>
        </p:spPr>
        <p:txBody>
          <a:bodyPr wrap="square" lIns="0" tIns="0" rIns="0" bIns="0" rtlCol="0">
            <a:spAutoFit/>
          </a:bodyPr>
          <a:lstStyle/>
          <a:p>
            <a:pPr algn="ctr"/>
            <a:r>
              <a:rPr lang="en-US" dirty="0">
                <a:solidFill>
                  <a:schemeClr val="accent4">
                    <a:lumMod val="75000"/>
                  </a:schemeClr>
                </a:solidFill>
                <a:latin typeface="+mj-lt"/>
              </a:rPr>
              <a:t>Conversion or Action</a:t>
            </a:r>
          </a:p>
        </p:txBody>
      </p:sp>
      <p:sp>
        <p:nvSpPr>
          <p:cNvPr id="16" name="TextBox 15">
            <a:extLst>
              <a:ext uri="{FF2B5EF4-FFF2-40B4-BE49-F238E27FC236}">
                <a16:creationId xmlns:a16="http://schemas.microsoft.com/office/drawing/2014/main" id="{AEE7C7DC-BE58-4C3D-AAA5-5942AF06A70D}"/>
              </a:ext>
            </a:extLst>
          </p:cNvPr>
          <p:cNvSpPr txBox="1"/>
          <p:nvPr/>
        </p:nvSpPr>
        <p:spPr>
          <a:xfrm>
            <a:off x="9360903" y="2407691"/>
            <a:ext cx="1365444" cy="246221"/>
          </a:xfrm>
          <a:prstGeom prst="rect">
            <a:avLst/>
          </a:prstGeom>
          <a:noFill/>
        </p:spPr>
        <p:txBody>
          <a:bodyPr wrap="square" lIns="0" tIns="0" rIns="0" bIns="0" rtlCol="0">
            <a:spAutoFit/>
          </a:bodyPr>
          <a:lstStyle/>
          <a:p>
            <a:pPr algn="ctr"/>
            <a:r>
              <a:rPr lang="en-US" sz="1600" dirty="0">
                <a:solidFill>
                  <a:schemeClr val="bg1"/>
                </a:solidFill>
                <a:latin typeface="+mj-lt"/>
              </a:rPr>
              <a:t>Insights</a:t>
            </a:r>
          </a:p>
        </p:txBody>
      </p:sp>
      <p:sp>
        <p:nvSpPr>
          <p:cNvPr id="17" name="TextBox 16">
            <a:extLst>
              <a:ext uri="{FF2B5EF4-FFF2-40B4-BE49-F238E27FC236}">
                <a16:creationId xmlns:a16="http://schemas.microsoft.com/office/drawing/2014/main" id="{89D0F070-331B-40E6-A7CC-0AB106F7AB4E}"/>
              </a:ext>
            </a:extLst>
          </p:cNvPr>
          <p:cNvSpPr txBox="1"/>
          <p:nvPr/>
        </p:nvSpPr>
        <p:spPr>
          <a:xfrm>
            <a:off x="8154386" y="5078541"/>
            <a:ext cx="1205696" cy="246221"/>
          </a:xfrm>
          <a:prstGeom prst="rect">
            <a:avLst/>
          </a:prstGeom>
          <a:noFill/>
        </p:spPr>
        <p:txBody>
          <a:bodyPr wrap="square" lIns="0" tIns="0" rIns="0" bIns="0" rtlCol="0">
            <a:spAutoFit/>
          </a:bodyPr>
          <a:lstStyle/>
          <a:p>
            <a:r>
              <a:rPr lang="en-US" sz="1600" dirty="0">
                <a:solidFill>
                  <a:schemeClr val="bg1"/>
                </a:solidFill>
                <a:latin typeface="+mj-lt"/>
              </a:rPr>
              <a:t>Targeting</a:t>
            </a:r>
          </a:p>
        </p:txBody>
      </p:sp>
      <p:sp>
        <p:nvSpPr>
          <p:cNvPr id="18" name="TextBox 17">
            <a:extLst>
              <a:ext uri="{FF2B5EF4-FFF2-40B4-BE49-F238E27FC236}">
                <a16:creationId xmlns:a16="http://schemas.microsoft.com/office/drawing/2014/main" id="{978E18CC-35EE-4237-84C4-9DCD01345B52}"/>
              </a:ext>
            </a:extLst>
          </p:cNvPr>
          <p:cNvSpPr txBox="1"/>
          <p:nvPr/>
        </p:nvSpPr>
        <p:spPr>
          <a:xfrm>
            <a:off x="10879037" y="5078541"/>
            <a:ext cx="1273215" cy="246221"/>
          </a:xfrm>
          <a:prstGeom prst="rect">
            <a:avLst/>
          </a:prstGeom>
          <a:noFill/>
        </p:spPr>
        <p:txBody>
          <a:bodyPr wrap="square" lIns="0" tIns="0" rIns="0" bIns="0" rtlCol="0">
            <a:spAutoFit/>
          </a:bodyPr>
          <a:lstStyle/>
          <a:p>
            <a:pPr algn="ctr"/>
            <a:r>
              <a:rPr lang="en-US" sz="1600" dirty="0">
                <a:solidFill>
                  <a:schemeClr val="bg1"/>
                </a:solidFill>
                <a:latin typeface="+mj-lt"/>
              </a:rPr>
              <a:t>Content</a:t>
            </a:r>
          </a:p>
        </p:txBody>
      </p:sp>
    </p:spTree>
    <p:extLst>
      <p:ext uri="{BB962C8B-B14F-4D97-AF65-F5344CB8AC3E}">
        <p14:creationId xmlns:p14="http://schemas.microsoft.com/office/powerpoint/2010/main" val="89617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3729" y="343660"/>
            <a:ext cx="10184520"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Collecting Data</a:t>
            </a:r>
          </a:p>
        </p:txBody>
      </p:sp>
      <p:sp>
        <p:nvSpPr>
          <p:cNvPr id="10" name="Content Placeholder 2"/>
          <p:cNvSpPr txBox="1">
            <a:spLocks/>
          </p:cNvSpPr>
          <p:nvPr/>
        </p:nvSpPr>
        <p:spPr>
          <a:xfrm>
            <a:off x="302217" y="1324289"/>
            <a:ext cx="6258381" cy="4397029"/>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Collect data from targeted audience using:</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Surveys</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Forms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Social Lead Generation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Social Media Scraping</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Internal CRM</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Content Marketing</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Event Marketing</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Google Analytics </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038D752-9BCC-4658-BC9A-A724007E253E}"/>
              </a:ext>
            </a:extLst>
          </p:cNvPr>
          <p:cNvSpPr>
            <a:spLocks noGrp="1"/>
          </p:cNvSpPr>
          <p:nvPr>
            <p:ph type="sldNum" sz="quarter" idx="12"/>
          </p:nvPr>
        </p:nvSpPr>
        <p:spPr/>
        <p:txBody>
          <a:bodyPr/>
          <a:lstStyle/>
          <a:p>
            <a:fld id="{5C0FB27D-CD05-4BDA-BC19-E95DC488A71F}" type="slidenum">
              <a:rPr lang="en-US" smtClean="0"/>
              <a:t>12</a:t>
            </a:fld>
            <a:endParaRPr lang="en-US"/>
          </a:p>
        </p:txBody>
      </p:sp>
      <p:sp>
        <p:nvSpPr>
          <p:cNvPr id="2" name="Content Placeholder 2">
            <a:extLst>
              <a:ext uri="{FF2B5EF4-FFF2-40B4-BE49-F238E27FC236}">
                <a16:creationId xmlns:a16="http://schemas.microsoft.com/office/drawing/2014/main" id="{2C3903C0-1E84-4ED6-82DD-C3D4B61E9DE6}"/>
              </a:ext>
            </a:extLst>
          </p:cNvPr>
          <p:cNvSpPr txBox="1">
            <a:spLocks/>
          </p:cNvSpPr>
          <p:nvPr/>
        </p:nvSpPr>
        <p:spPr>
          <a:xfrm>
            <a:off x="7323052" y="1340855"/>
            <a:ext cx="5318295"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Buying Lists and Data</a:t>
            </a:r>
          </a:p>
          <a:p>
            <a:pPr algn="l">
              <a:lnSpc>
                <a:spcPct val="100000"/>
              </a:lnSpc>
              <a:spcBef>
                <a:spcPts val="0"/>
              </a:spcBef>
              <a:spcAft>
                <a:spcPts val="1500"/>
              </a:spcAft>
              <a:tabLst>
                <a:tab pos="449263" algn="l"/>
              </a:tabLst>
            </a:pPr>
            <a:r>
              <a:rPr lang="en-US" sz="2000" dirty="0">
                <a:latin typeface="Century Gothic" charset="0"/>
                <a:ea typeface="Century Gothic" charset="0"/>
                <a:cs typeface="Century Gothic" charset="0"/>
              </a:rPr>
              <a:t>Vendors Include:</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Aristotle</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L2</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RAP Index</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Resonate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Targeted Victory</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i360</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31395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3729" y="343660"/>
            <a:ext cx="10184520"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Data Types</a:t>
            </a:r>
          </a:p>
        </p:txBody>
      </p:sp>
      <p:sp>
        <p:nvSpPr>
          <p:cNvPr id="10" name="Content Placeholder 2"/>
          <p:cNvSpPr txBox="1">
            <a:spLocks/>
          </p:cNvSpPr>
          <p:nvPr/>
        </p:nvSpPr>
        <p:spPr>
          <a:xfrm>
            <a:off x="302217" y="1324289"/>
            <a:ext cx="6258381" cy="4397029"/>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Demographics: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Age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Gender</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Education Level</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Occupation</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Location</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Career Level </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Income </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038D752-9BCC-4658-BC9A-A724007E253E}"/>
              </a:ext>
            </a:extLst>
          </p:cNvPr>
          <p:cNvSpPr>
            <a:spLocks noGrp="1"/>
          </p:cNvSpPr>
          <p:nvPr>
            <p:ph type="sldNum" sz="quarter" idx="12"/>
          </p:nvPr>
        </p:nvSpPr>
        <p:spPr/>
        <p:txBody>
          <a:bodyPr/>
          <a:lstStyle/>
          <a:p>
            <a:fld id="{5C0FB27D-CD05-4BDA-BC19-E95DC488A71F}" type="slidenum">
              <a:rPr lang="en-US" smtClean="0"/>
              <a:t>13</a:t>
            </a:fld>
            <a:endParaRPr lang="en-US"/>
          </a:p>
        </p:txBody>
      </p:sp>
      <p:sp>
        <p:nvSpPr>
          <p:cNvPr id="2" name="Content Placeholder 2">
            <a:extLst>
              <a:ext uri="{FF2B5EF4-FFF2-40B4-BE49-F238E27FC236}">
                <a16:creationId xmlns:a16="http://schemas.microsoft.com/office/drawing/2014/main" id="{2C3903C0-1E84-4ED6-82DD-C3D4B61E9DE6}"/>
              </a:ext>
            </a:extLst>
          </p:cNvPr>
          <p:cNvSpPr txBox="1">
            <a:spLocks/>
          </p:cNvSpPr>
          <p:nvPr/>
        </p:nvSpPr>
        <p:spPr>
          <a:xfrm>
            <a:off x="8078216" y="1311509"/>
            <a:ext cx="4113784"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Advocacy Characteristics: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Group Memberships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Political and Non-Profit Donor History</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Interests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Values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Past Attendance at Events</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sp>
        <p:nvSpPr>
          <p:cNvPr id="13" name="TextBox 12">
            <a:extLst>
              <a:ext uri="{FF2B5EF4-FFF2-40B4-BE49-F238E27FC236}">
                <a16:creationId xmlns:a16="http://schemas.microsoft.com/office/drawing/2014/main" id="{D658A947-0939-4090-A9BC-9965BFD687E1}"/>
              </a:ext>
            </a:extLst>
          </p:cNvPr>
          <p:cNvSpPr txBox="1"/>
          <p:nvPr/>
        </p:nvSpPr>
        <p:spPr>
          <a:xfrm>
            <a:off x="3667427" y="1308086"/>
            <a:ext cx="3250707" cy="2246769"/>
          </a:xfrm>
          <a:prstGeom prst="rect">
            <a:avLst/>
          </a:prstGeom>
          <a:noFill/>
        </p:spPr>
        <p:txBody>
          <a:bodyPr wrap="square">
            <a:spAutoFit/>
          </a:bodyPr>
          <a:lstStyle/>
          <a:p>
            <a:pPr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Political Characteristics: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Party Affiliation</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Voter Registration</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Voter Propensity</a:t>
            </a:r>
          </a:p>
          <a:p>
            <a:pPr marL="458788" indent="-458788" algn="l">
              <a:lnSpc>
                <a:spcPct val="100000"/>
              </a:lnSpc>
              <a:spcBef>
                <a:spcPts val="0"/>
              </a:spcBef>
              <a:spcAft>
                <a:spcPts val="1500"/>
              </a:spcAft>
              <a:buFontTx/>
              <a:buChar char="-"/>
              <a:tabLst>
                <a:tab pos="449263" algn="l"/>
              </a:tabLst>
            </a:pPr>
            <a:endParaRPr lang="en-US" sz="1800" dirty="0">
              <a:latin typeface="Century Gothic" charset="0"/>
              <a:ea typeface="Century Gothic" charset="0"/>
              <a:cs typeface="Century Gothic" charset="0"/>
            </a:endParaRPr>
          </a:p>
        </p:txBody>
      </p:sp>
      <p:sp>
        <p:nvSpPr>
          <p:cNvPr id="15" name="TextBox 14">
            <a:extLst>
              <a:ext uri="{FF2B5EF4-FFF2-40B4-BE49-F238E27FC236}">
                <a16:creationId xmlns:a16="http://schemas.microsoft.com/office/drawing/2014/main" id="{6C37A903-75E5-468F-B628-4EE098357417}"/>
              </a:ext>
            </a:extLst>
          </p:cNvPr>
          <p:cNvSpPr txBox="1"/>
          <p:nvPr/>
        </p:nvSpPr>
        <p:spPr>
          <a:xfrm>
            <a:off x="3629465" y="3268144"/>
            <a:ext cx="3615801" cy="2331407"/>
          </a:xfrm>
          <a:prstGeom prst="rect">
            <a:avLst/>
          </a:prstGeom>
          <a:noFill/>
        </p:spPr>
        <p:txBody>
          <a:bodyPr wrap="square">
            <a:spAutoFit/>
          </a:bodyPr>
          <a:lstStyle/>
          <a:p>
            <a:pPr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Communication History:</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Personal Email Open Rate, Click-through Rate, and Action Rate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Social Media Use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Opt-in date</a:t>
            </a:r>
          </a:p>
        </p:txBody>
      </p:sp>
    </p:spTree>
    <p:extLst>
      <p:ext uri="{BB962C8B-B14F-4D97-AF65-F5344CB8AC3E}">
        <p14:creationId xmlns:p14="http://schemas.microsoft.com/office/powerpoint/2010/main" val="413015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3729" y="343660"/>
            <a:ext cx="10184520"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Database Analytics </a:t>
            </a:r>
          </a:p>
        </p:txBody>
      </p:sp>
      <p:sp>
        <p:nvSpPr>
          <p:cNvPr id="10" name="Content Placeholder 2"/>
          <p:cNvSpPr txBox="1">
            <a:spLocks/>
          </p:cNvSpPr>
          <p:nvPr/>
        </p:nvSpPr>
        <p:spPr>
          <a:xfrm>
            <a:off x="538236" y="1381493"/>
            <a:ext cx="6258381" cy="4397029"/>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What are your goals?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Total subscribers</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Open Rate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Click Rate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Action Rate</a:t>
            </a:r>
          </a:p>
          <a:p>
            <a:pPr marL="458788" indent="-458788" algn="l">
              <a:lnSpc>
                <a:spcPct val="100000"/>
              </a:lnSpc>
              <a:spcBef>
                <a:spcPts val="0"/>
              </a:spcBef>
              <a:spcAft>
                <a:spcPts val="1500"/>
              </a:spcAft>
              <a:buFontTx/>
              <a:buChar char="-"/>
              <a:tabLst>
                <a:tab pos="449263" algn="l"/>
              </a:tabLst>
            </a:pPr>
            <a:r>
              <a:rPr lang="en-US" sz="1800" dirty="0">
                <a:latin typeface="Century Gothic" charset="0"/>
                <a:ea typeface="Century Gothic" charset="0"/>
                <a:cs typeface="Century Gothic" charset="0"/>
              </a:rPr>
              <a:t>Opt-Out Rate</a:t>
            </a:r>
          </a:p>
          <a:p>
            <a:pPr marL="458788" indent="-458788" algn="l">
              <a:lnSpc>
                <a:spcPct val="100000"/>
              </a:lnSpc>
              <a:spcBef>
                <a:spcPts val="0"/>
              </a:spcBef>
              <a:spcAft>
                <a:spcPts val="1500"/>
              </a:spcAft>
              <a:buFontTx/>
              <a:buChar char="-"/>
              <a:tabLst>
                <a:tab pos="449263" algn="l"/>
              </a:tabLst>
            </a:pPr>
            <a:endParaRPr lang="en-US" sz="18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18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038D752-9BCC-4658-BC9A-A724007E253E}"/>
              </a:ext>
            </a:extLst>
          </p:cNvPr>
          <p:cNvSpPr>
            <a:spLocks noGrp="1"/>
          </p:cNvSpPr>
          <p:nvPr>
            <p:ph type="sldNum" sz="quarter" idx="12"/>
          </p:nvPr>
        </p:nvSpPr>
        <p:spPr/>
        <p:txBody>
          <a:bodyPr/>
          <a:lstStyle/>
          <a:p>
            <a:fld id="{5C0FB27D-CD05-4BDA-BC19-E95DC488A71F}" type="slidenum">
              <a:rPr lang="en-US" smtClean="0"/>
              <a:t>14</a:t>
            </a:fld>
            <a:endParaRPr lang="en-US"/>
          </a:p>
        </p:txBody>
      </p:sp>
      <p:sp>
        <p:nvSpPr>
          <p:cNvPr id="13" name="TextBox 12">
            <a:extLst>
              <a:ext uri="{FF2B5EF4-FFF2-40B4-BE49-F238E27FC236}">
                <a16:creationId xmlns:a16="http://schemas.microsoft.com/office/drawing/2014/main" id="{D658A947-0939-4090-A9BC-9965BFD687E1}"/>
              </a:ext>
            </a:extLst>
          </p:cNvPr>
          <p:cNvSpPr txBox="1"/>
          <p:nvPr/>
        </p:nvSpPr>
        <p:spPr>
          <a:xfrm>
            <a:off x="3849624" y="2221943"/>
            <a:ext cx="3250707" cy="27161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500"/>
              </a:spcAft>
              <a:buClrTx/>
              <a:buSzTx/>
              <a:buFontTx/>
              <a:buNone/>
              <a:tabLst>
                <a:tab pos="449263" algn="l"/>
              </a:tabLst>
              <a:defRPr/>
            </a:pPr>
            <a:r>
              <a:rPr kumimoji="0" lang="en-US" sz="1800" b="1" i="0" u="none" strike="noStrike" kern="1200" cap="none" spc="0" normalizeH="0" baseline="0" noProof="0" dirty="0">
                <a:ln>
                  <a:noFill/>
                </a:ln>
                <a:solidFill>
                  <a:srgbClr val="A62866"/>
                </a:solidFill>
                <a:effectLst/>
                <a:uLnTx/>
                <a:uFillTx/>
                <a:latin typeface="Century Gothic" charset="0"/>
                <a:ea typeface="Century Gothic" charset="0"/>
                <a:cs typeface="Century Gothic" charset="0"/>
              </a:rPr>
              <a:t>Other Trackable Statistics</a:t>
            </a:r>
          </a:p>
          <a:p>
            <a:pPr marL="458788" marR="0" lvl="0" indent="-458788" algn="l" defTabSz="914400" rtl="0" eaLnBrk="1" fontAlgn="auto" latinLnBrk="0" hangingPunct="1">
              <a:lnSpc>
                <a:spcPct val="100000"/>
              </a:lnSpc>
              <a:spcBef>
                <a:spcPts val="0"/>
              </a:spcBef>
              <a:spcAft>
                <a:spcPts val="1500"/>
              </a:spcAft>
              <a:buClrTx/>
              <a:buSzTx/>
              <a:buFontTx/>
              <a:buChar char="-"/>
              <a:tabLst>
                <a:tab pos="449263" algn="l"/>
              </a:tabLst>
              <a:defRPr/>
            </a:pPr>
            <a:r>
              <a:rPr kumimoji="0" lang="en-US"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Lawmakers Contacted</a:t>
            </a:r>
          </a:p>
          <a:p>
            <a:pPr marL="458788" marR="0" lvl="0" indent="-458788" algn="l" defTabSz="914400" rtl="0" eaLnBrk="1" fontAlgn="auto" latinLnBrk="0" hangingPunct="1">
              <a:lnSpc>
                <a:spcPct val="100000"/>
              </a:lnSpc>
              <a:spcBef>
                <a:spcPts val="0"/>
              </a:spcBef>
              <a:spcAft>
                <a:spcPts val="1500"/>
              </a:spcAft>
              <a:buClrTx/>
              <a:buSzTx/>
              <a:buFontTx/>
              <a:buChar char="-"/>
              <a:tabLst>
                <a:tab pos="449263" algn="l"/>
              </a:tabLst>
              <a:defRPr/>
            </a:pPr>
            <a:r>
              <a:rPr kumimoji="0" lang="en-US"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Emails Personalized</a:t>
            </a:r>
          </a:p>
          <a:p>
            <a:pPr marL="458788" marR="0" lvl="0" indent="-458788" algn="l" defTabSz="914400" rtl="0" eaLnBrk="1" fontAlgn="auto" latinLnBrk="0" hangingPunct="1">
              <a:lnSpc>
                <a:spcPct val="100000"/>
              </a:lnSpc>
              <a:spcBef>
                <a:spcPts val="0"/>
              </a:spcBef>
              <a:spcAft>
                <a:spcPts val="1500"/>
              </a:spcAft>
              <a:buClrTx/>
              <a:buSzTx/>
              <a:buFontTx/>
              <a:buChar char="-"/>
              <a:tabLst>
                <a:tab pos="449263" algn="l"/>
              </a:tabLst>
              <a:defRPr/>
            </a:pPr>
            <a:r>
              <a:rPr kumimoji="0" lang="en-US"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Inactive Subscribers</a:t>
            </a:r>
          </a:p>
          <a:p>
            <a:pPr marL="458788" marR="0" lvl="0" indent="-458788" algn="l" defTabSz="914400" rtl="0" eaLnBrk="1" fontAlgn="auto" latinLnBrk="0" hangingPunct="1">
              <a:lnSpc>
                <a:spcPct val="100000"/>
              </a:lnSpc>
              <a:spcBef>
                <a:spcPts val="0"/>
              </a:spcBef>
              <a:spcAft>
                <a:spcPts val="1500"/>
              </a:spcAft>
              <a:buClrTx/>
              <a:buSzTx/>
              <a:buFontTx/>
              <a:buChar char="-"/>
              <a:tabLst>
                <a:tab pos="449263" algn="l"/>
              </a:tabLst>
              <a:defRPr/>
            </a:pPr>
            <a:r>
              <a:rPr kumimoji="0" lang="en-US" sz="1800" b="0" i="0" u="none" strike="noStrike" kern="1200" cap="none" spc="0" normalizeH="0" baseline="0" noProof="0" dirty="0">
                <a:ln>
                  <a:noFill/>
                </a:ln>
                <a:solidFill>
                  <a:prstClr val="black"/>
                </a:solidFill>
                <a:effectLst/>
                <a:uLnTx/>
                <a:uFillTx/>
                <a:latin typeface="Century Gothic" charset="0"/>
                <a:ea typeface="Century Gothic" charset="0"/>
                <a:cs typeface="Century Gothic" charset="0"/>
              </a:rPr>
              <a:t>Potential Champions</a:t>
            </a:r>
          </a:p>
          <a:p>
            <a:pPr marL="458788" indent="-458788" algn="l">
              <a:lnSpc>
                <a:spcPct val="100000"/>
              </a:lnSpc>
              <a:spcBef>
                <a:spcPts val="0"/>
              </a:spcBef>
              <a:spcAft>
                <a:spcPts val="1500"/>
              </a:spcAft>
              <a:buFontTx/>
              <a:buChar char="-"/>
              <a:tabLst>
                <a:tab pos="449263" algn="l"/>
              </a:tabLst>
            </a:pPr>
            <a:endParaRPr lang="en-US" sz="1800" dirty="0">
              <a:latin typeface="Century Gothic" charset="0"/>
              <a:ea typeface="Century Gothic" charset="0"/>
              <a:cs typeface="Century Gothic" charset="0"/>
            </a:endParaRPr>
          </a:p>
        </p:txBody>
      </p:sp>
      <p:pic>
        <p:nvPicPr>
          <p:cNvPr id="16" name="Picture 2" descr="https://cdn-images-1.medium.com/max/1600/1*F8R-PEI9iVJ-sY3qFZemCg.png">
            <a:extLst>
              <a:ext uri="{FF2B5EF4-FFF2-40B4-BE49-F238E27FC236}">
                <a16:creationId xmlns:a16="http://schemas.microsoft.com/office/drawing/2014/main" id="{8A1B5568-83EC-4C65-8F71-E58361D9C0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8132" y="4087932"/>
            <a:ext cx="4212840" cy="169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02217" y="360029"/>
            <a:ext cx="10746783" cy="7877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Key Takeaways for Using Your Advocacy Database </a:t>
            </a:r>
          </a:p>
        </p:txBody>
      </p:sp>
      <p:sp>
        <p:nvSpPr>
          <p:cNvPr id="10" name="Content Placeholder 2"/>
          <p:cNvSpPr txBox="1">
            <a:spLocks/>
          </p:cNvSpPr>
          <p:nvPr/>
        </p:nvSpPr>
        <p:spPr>
          <a:xfrm>
            <a:off x="568547" y="2024403"/>
            <a:ext cx="8809013" cy="469707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Decide why you need a database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Import and maintain key data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Do not keep data you don’t intend to use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Determine what the data is telling you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Remember those tiny details (like leading zeros in Excel) </a:t>
            </a:r>
            <a:endParaRPr lang="en-US" sz="1800" dirty="0">
              <a:latin typeface="Century Gothic" charset="0"/>
              <a:ea typeface="Century Gothic" charset="0"/>
              <a:cs typeface="Century Gothic" charset="0"/>
            </a:endParaRPr>
          </a:p>
          <a:p>
            <a:pPr marL="458788" indent="-458788" algn="l">
              <a:lnSpc>
                <a:spcPct val="100000"/>
              </a:lnSpc>
              <a:spcBef>
                <a:spcPts val="0"/>
              </a:spcBef>
              <a:spcAft>
                <a:spcPts val="1500"/>
              </a:spcAft>
              <a:buAutoNum type="arabicPeriod"/>
              <a:tabLst>
                <a:tab pos="449263" algn="l"/>
              </a:tabLst>
            </a:pPr>
            <a:endParaRPr lang="en-US" sz="1800" dirty="0">
              <a:latin typeface="Century Gothic" charset="0"/>
              <a:ea typeface="Century Gothic" charset="0"/>
              <a:cs typeface="Century Gothic" charset="0"/>
            </a:endParaRPr>
          </a:p>
          <a:p>
            <a:pPr marL="458788" indent="-458788" algn="l">
              <a:lnSpc>
                <a:spcPct val="100000"/>
              </a:lnSpc>
              <a:spcBef>
                <a:spcPts val="0"/>
              </a:spcBef>
              <a:spcAft>
                <a:spcPts val="1500"/>
              </a:spcAft>
              <a:buAutoNum type="arabicPeriod"/>
              <a:tabLst>
                <a:tab pos="449263" algn="l"/>
              </a:tabLst>
            </a:pPr>
            <a:endParaRPr lang="en-US" sz="1800" dirty="0">
              <a:latin typeface="Century Gothic" charset="0"/>
              <a:ea typeface="Century Gothic" charset="0"/>
              <a:cs typeface="Century Gothic" charset="0"/>
            </a:endParaRPr>
          </a:p>
          <a:p>
            <a:pPr algn="l">
              <a:lnSpc>
                <a:spcPct val="100000"/>
              </a:lnSpc>
              <a:spcBef>
                <a:spcPts val="0"/>
              </a:spcBef>
              <a:spcAft>
                <a:spcPts val="1500"/>
              </a:spcAft>
              <a:tabLst>
                <a:tab pos="449263" algn="l"/>
              </a:tabLst>
            </a:pPr>
            <a:endParaRPr lang="en-US" sz="1600" b="1" dirty="0">
              <a:solidFill>
                <a:srgbClr val="A62866"/>
              </a:solidFill>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6FC2BB3-7994-46BA-AE18-CAA32567D359}"/>
              </a:ext>
            </a:extLst>
          </p:cNvPr>
          <p:cNvSpPr>
            <a:spLocks noGrp="1"/>
          </p:cNvSpPr>
          <p:nvPr>
            <p:ph type="sldNum" sz="quarter" idx="12"/>
          </p:nvPr>
        </p:nvSpPr>
        <p:spPr/>
        <p:txBody>
          <a:bodyPr/>
          <a:lstStyle/>
          <a:p>
            <a:fld id="{5C0FB27D-CD05-4BDA-BC19-E95DC488A71F}" type="slidenum">
              <a:rPr lang="en-US" smtClean="0"/>
              <a:t>15</a:t>
            </a:fld>
            <a:endParaRPr lang="en-US"/>
          </a:p>
        </p:txBody>
      </p:sp>
    </p:spTree>
    <p:extLst>
      <p:ext uri="{BB962C8B-B14F-4D97-AF65-F5344CB8AC3E}">
        <p14:creationId xmlns:p14="http://schemas.microsoft.com/office/powerpoint/2010/main" val="121348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208912" y="6263194"/>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spc="100">
                <a:solidFill>
                  <a:schemeClr val="bg1"/>
                </a:solidFill>
                <a:latin typeface="Century Gothic" charset="0"/>
                <a:ea typeface="Century Gothic" charset="0"/>
                <a:cs typeface="Century Gothic" charset="0"/>
              </a:rPr>
              <a:t>Public Affairs Council</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flipV="1">
            <a:off x="3097763" y="6429170"/>
            <a:ext cx="7951237" cy="10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9FFACA8-80E4-4E14-8BAA-7485A5E6B90F}"/>
              </a:ext>
            </a:extLst>
          </p:cNvPr>
          <p:cNvSpPr>
            <a:spLocks noGrp="1"/>
          </p:cNvSpPr>
          <p:nvPr>
            <p:ph type="sldNum" sz="quarter" idx="12"/>
          </p:nvPr>
        </p:nvSpPr>
        <p:spPr/>
        <p:txBody>
          <a:bodyPr/>
          <a:lstStyle/>
          <a:p>
            <a:fld id="{8B4BE947-9094-D346-A4FF-3F14CBB70DB2}" type="slidenum">
              <a:rPr lang="en-US" smtClean="0">
                <a:solidFill>
                  <a:prstClr val="black">
                    <a:tint val="75000"/>
                  </a:prstClr>
                </a:solidFill>
              </a:rPr>
              <a:pPr/>
              <a:t>16</a:t>
            </a:fld>
            <a:endParaRPr lang="en-US">
              <a:solidFill>
                <a:prstClr val="black">
                  <a:tint val="75000"/>
                </a:prstClr>
              </a:solidFill>
            </a:endParaRPr>
          </a:p>
        </p:txBody>
      </p:sp>
      <p:sp>
        <p:nvSpPr>
          <p:cNvPr id="5" name="TextBox 4">
            <a:extLst>
              <a:ext uri="{FF2B5EF4-FFF2-40B4-BE49-F238E27FC236}">
                <a16:creationId xmlns:a16="http://schemas.microsoft.com/office/drawing/2014/main" id="{269623C2-63C1-41FD-9E1E-D3E94A3CB916}"/>
              </a:ext>
            </a:extLst>
          </p:cNvPr>
          <p:cNvSpPr txBox="1"/>
          <p:nvPr/>
        </p:nvSpPr>
        <p:spPr>
          <a:xfrm>
            <a:off x="414391" y="192253"/>
            <a:ext cx="11363218" cy="707886"/>
          </a:xfrm>
          <a:prstGeom prst="rect">
            <a:avLst/>
          </a:prstGeom>
          <a:noFill/>
        </p:spPr>
        <p:txBody>
          <a:bodyPr wrap="square" rtlCol="0">
            <a:spAutoFit/>
          </a:bodyPr>
          <a:lstStyle/>
          <a:p>
            <a:pPr algn="ctr"/>
            <a:r>
              <a:rPr lang="en-US" sz="4000" b="1" dirty="0">
                <a:solidFill>
                  <a:srgbClr val="0A518F"/>
                </a:solidFill>
              </a:rPr>
              <a:t>Thank You to Our Sponsor!</a:t>
            </a:r>
          </a:p>
        </p:txBody>
      </p:sp>
      <p:pic>
        <p:nvPicPr>
          <p:cNvPr id="4" name="Picture 3" descr="Logo&#10;&#10;Description automatically generated">
            <a:extLst>
              <a:ext uri="{FF2B5EF4-FFF2-40B4-BE49-F238E27FC236}">
                <a16:creationId xmlns:a16="http://schemas.microsoft.com/office/drawing/2014/main" id="{46510E09-E68E-42A2-8553-8FC95A1091EC}"/>
              </a:ext>
            </a:extLst>
          </p:cNvPr>
          <p:cNvPicPr>
            <a:picLocks noChangeAspect="1"/>
          </p:cNvPicPr>
          <p:nvPr/>
        </p:nvPicPr>
        <p:blipFill>
          <a:blip r:embed="rId3"/>
          <a:stretch>
            <a:fillRect/>
          </a:stretch>
        </p:blipFill>
        <p:spPr>
          <a:xfrm>
            <a:off x="2641217" y="2352782"/>
            <a:ext cx="6909566" cy="1586060"/>
          </a:xfrm>
          <a:prstGeom prst="rect">
            <a:avLst/>
          </a:prstGeom>
        </p:spPr>
      </p:pic>
    </p:spTree>
    <p:extLst>
      <p:ext uri="{BB962C8B-B14F-4D97-AF65-F5344CB8AC3E}">
        <p14:creationId xmlns:p14="http://schemas.microsoft.com/office/powerpoint/2010/main" val="26217098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208912" y="6263194"/>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spc="100">
                <a:solidFill>
                  <a:schemeClr val="bg1"/>
                </a:solidFill>
                <a:latin typeface="Century Gothic" charset="0"/>
                <a:ea typeface="Century Gothic" charset="0"/>
                <a:cs typeface="Century Gothic" charset="0"/>
              </a:rPr>
              <a:t>Public Affairs Council</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flipV="1">
            <a:off x="3097763" y="6429170"/>
            <a:ext cx="7951237" cy="10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9FFACA8-80E4-4E14-8BAA-7485A5E6B90F}"/>
              </a:ext>
            </a:extLst>
          </p:cNvPr>
          <p:cNvSpPr>
            <a:spLocks noGrp="1"/>
          </p:cNvSpPr>
          <p:nvPr>
            <p:ph type="sldNum" sz="quarter" idx="12"/>
          </p:nvPr>
        </p:nvSpPr>
        <p:spPr/>
        <p:txBody>
          <a:bodyPr/>
          <a:lstStyle/>
          <a:p>
            <a:fld id="{8B4BE947-9094-D346-A4FF-3F14CBB70DB2}" type="slidenum">
              <a:rPr lang="en-US" smtClean="0">
                <a:solidFill>
                  <a:prstClr val="black">
                    <a:tint val="75000"/>
                  </a:prstClr>
                </a:solidFill>
              </a:rPr>
              <a:pPr/>
              <a:t>2</a:t>
            </a:fld>
            <a:endParaRPr lang="en-US">
              <a:solidFill>
                <a:prstClr val="black">
                  <a:tint val="75000"/>
                </a:prstClr>
              </a:solidFill>
            </a:endParaRPr>
          </a:p>
        </p:txBody>
      </p:sp>
      <p:sp>
        <p:nvSpPr>
          <p:cNvPr id="5" name="TextBox 4">
            <a:extLst>
              <a:ext uri="{FF2B5EF4-FFF2-40B4-BE49-F238E27FC236}">
                <a16:creationId xmlns:a16="http://schemas.microsoft.com/office/drawing/2014/main" id="{269623C2-63C1-41FD-9E1E-D3E94A3CB916}"/>
              </a:ext>
            </a:extLst>
          </p:cNvPr>
          <p:cNvSpPr txBox="1"/>
          <p:nvPr/>
        </p:nvSpPr>
        <p:spPr>
          <a:xfrm>
            <a:off x="414391" y="192253"/>
            <a:ext cx="11363218" cy="707886"/>
          </a:xfrm>
          <a:prstGeom prst="rect">
            <a:avLst/>
          </a:prstGeom>
          <a:noFill/>
        </p:spPr>
        <p:txBody>
          <a:bodyPr wrap="square" rtlCol="0">
            <a:spAutoFit/>
          </a:bodyPr>
          <a:lstStyle/>
          <a:p>
            <a:pPr algn="ctr"/>
            <a:r>
              <a:rPr lang="en-US" sz="4000" b="1" dirty="0">
                <a:solidFill>
                  <a:srgbClr val="0A518F"/>
                </a:solidFill>
              </a:rPr>
              <a:t>Thank You to Our Sponsor!</a:t>
            </a:r>
          </a:p>
        </p:txBody>
      </p:sp>
      <p:pic>
        <p:nvPicPr>
          <p:cNvPr id="4" name="Picture 3" descr="Logo&#10;&#10;Description automatically generated">
            <a:extLst>
              <a:ext uri="{FF2B5EF4-FFF2-40B4-BE49-F238E27FC236}">
                <a16:creationId xmlns:a16="http://schemas.microsoft.com/office/drawing/2014/main" id="{46510E09-E68E-42A2-8553-8FC95A1091EC}"/>
              </a:ext>
            </a:extLst>
          </p:cNvPr>
          <p:cNvPicPr>
            <a:picLocks noChangeAspect="1"/>
          </p:cNvPicPr>
          <p:nvPr/>
        </p:nvPicPr>
        <p:blipFill>
          <a:blip r:embed="rId3"/>
          <a:stretch>
            <a:fillRect/>
          </a:stretch>
        </p:blipFill>
        <p:spPr>
          <a:xfrm>
            <a:off x="2641217" y="2352782"/>
            <a:ext cx="6909566" cy="1586060"/>
          </a:xfrm>
          <a:prstGeom prst="rect">
            <a:avLst/>
          </a:prstGeom>
        </p:spPr>
      </p:pic>
    </p:spTree>
    <p:extLst>
      <p:ext uri="{BB962C8B-B14F-4D97-AF65-F5344CB8AC3E}">
        <p14:creationId xmlns:p14="http://schemas.microsoft.com/office/powerpoint/2010/main" val="5003003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208912" y="6263194"/>
            <a:ext cx="3770416"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spc="100" dirty="0">
                <a:solidFill>
                  <a:schemeClr val="bg1"/>
                </a:solidFill>
                <a:latin typeface="Century Gothic" charset="0"/>
                <a:ea typeface="Century Gothic" charset="0"/>
                <a:cs typeface="Century Gothic" charset="0"/>
              </a:rPr>
              <a:t>Public Affairs Council</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flipV="1">
            <a:off x="3097763" y="6429170"/>
            <a:ext cx="7951237" cy="10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67213AC-EDD1-3F4F-86F9-0A8FA16AEC5E}"/>
              </a:ext>
            </a:extLst>
          </p:cNvPr>
          <p:cNvSpPr txBox="1">
            <a:spLocks/>
          </p:cNvSpPr>
          <p:nvPr/>
        </p:nvSpPr>
        <p:spPr>
          <a:xfrm>
            <a:off x="6237804" y="1158722"/>
            <a:ext cx="5754171" cy="50368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endParaRPr lang="en-US" sz="1800" dirty="0">
              <a:latin typeface="Century Gothic" panose="020B0502020202020204" pitchFamily="34" charset="0"/>
            </a:endParaRPr>
          </a:p>
          <a:p>
            <a:pPr lvl="0" algn="l"/>
            <a:r>
              <a:rPr lang="en-US" sz="1800" dirty="0">
                <a:latin typeface="Century Gothic" panose="020B0502020202020204" pitchFamily="34" charset="0"/>
              </a:rPr>
              <a:t>The </a:t>
            </a:r>
            <a:r>
              <a:rPr lang="en-US" sz="1800" b="1" dirty="0">
                <a:latin typeface="Century Gothic" panose="020B0502020202020204" pitchFamily="34" charset="0"/>
              </a:rPr>
              <a:t>Certificate in Public Affairs Management</a:t>
            </a:r>
            <a:r>
              <a:rPr lang="en-US" sz="1800" dirty="0">
                <a:latin typeface="Century Gothic" panose="020B0502020202020204" pitchFamily="34" charset="0"/>
              </a:rPr>
              <a:t> helps strengthen knowledge and expertise in management, leadership and strategy.</a:t>
            </a:r>
          </a:p>
          <a:p>
            <a:pPr lvl="0" algn="l"/>
            <a:endParaRPr lang="en-US" sz="1800" dirty="0">
              <a:latin typeface="Century Gothic" panose="020B0502020202020204" pitchFamily="34" charset="0"/>
            </a:endParaRPr>
          </a:p>
          <a:p>
            <a:pPr lvl="0" algn="l"/>
            <a:r>
              <a:rPr lang="en-US" sz="1800" dirty="0">
                <a:latin typeface="Century Gothic" panose="020B0502020202020204" pitchFamily="34" charset="0"/>
              </a:rPr>
              <a:t>The </a:t>
            </a:r>
            <a:r>
              <a:rPr lang="en-US" sz="1800" b="1" dirty="0">
                <a:latin typeface="Century Gothic" panose="020B0502020202020204" pitchFamily="34" charset="0"/>
              </a:rPr>
              <a:t>Certificate in PAC and Grassroots Management</a:t>
            </a:r>
            <a:r>
              <a:rPr lang="en-US" sz="1800" dirty="0">
                <a:latin typeface="Century Gothic" panose="020B0502020202020204" pitchFamily="34" charset="0"/>
              </a:rPr>
              <a:t> helps improve skills and strengthen expertise in two key components of any political program: political action committees and grassroots advocacy.</a:t>
            </a:r>
          </a:p>
          <a:p>
            <a:pPr lvl="0" algn="l"/>
            <a:endParaRPr lang="en-US" sz="1800" dirty="0">
              <a:latin typeface="Century Gothic" panose="020B0502020202020204" pitchFamily="34" charset="0"/>
            </a:endParaRPr>
          </a:p>
          <a:p>
            <a:pPr lvl="0" algn="l"/>
            <a:r>
              <a:rPr lang="en-US" sz="1800" dirty="0">
                <a:latin typeface="Century Gothic" panose="020B0502020202020204" pitchFamily="34" charset="0"/>
              </a:rPr>
              <a:t>The </a:t>
            </a:r>
            <a:r>
              <a:rPr lang="en-US" sz="1800" b="1" dirty="0">
                <a:latin typeface="Century Gothic" panose="020B0502020202020204" pitchFamily="34" charset="0"/>
              </a:rPr>
              <a:t>Certificate in Government Relations and Lobbying </a:t>
            </a:r>
            <a:r>
              <a:rPr lang="en-US" sz="1800" dirty="0">
                <a:latin typeface="Century Gothic" panose="020B0502020202020204" pitchFamily="34" charset="0"/>
              </a:rPr>
              <a:t>is designed for federal, state, or regulatory lobbyists or government relations professionals seeking to deepen their expertise in the best practices and strategies needed to influence policy and to be leaders in the field.</a:t>
            </a:r>
          </a:p>
          <a:p>
            <a:pPr algn="l"/>
            <a:endParaRPr lang="en-US" sz="1800" dirty="0">
              <a:latin typeface="Century Gothic" panose="020B0502020202020204" pitchFamily="34" charset="0"/>
            </a:endParaRPr>
          </a:p>
          <a:p>
            <a:pPr algn="l"/>
            <a:r>
              <a:rPr lang="en-US" sz="1800" b="1" dirty="0">
                <a:latin typeface="Century Gothic" panose="020B0502020202020204" pitchFamily="34" charset="0"/>
                <a:hlinkClick r:id="rId3"/>
              </a:rPr>
              <a:t>www.pac.org/certificate</a:t>
            </a:r>
            <a:r>
              <a:rPr lang="en-US" sz="1800" dirty="0">
                <a:latin typeface="Century Gothic" panose="020B0502020202020204" pitchFamily="34" charset="0"/>
              </a:rPr>
              <a:t> </a:t>
            </a:r>
          </a:p>
        </p:txBody>
      </p:sp>
      <p:sp>
        <p:nvSpPr>
          <p:cNvPr id="9" name="Title 1">
            <a:extLst>
              <a:ext uri="{FF2B5EF4-FFF2-40B4-BE49-F238E27FC236}">
                <a16:creationId xmlns:a16="http://schemas.microsoft.com/office/drawing/2014/main" id="{5A99E061-8D08-C64A-97D6-804A179D79AF}"/>
              </a:ext>
            </a:extLst>
          </p:cNvPr>
          <p:cNvSpPr txBox="1">
            <a:spLocks/>
          </p:cNvSpPr>
          <p:nvPr/>
        </p:nvSpPr>
        <p:spPr>
          <a:xfrm>
            <a:off x="714375" y="461332"/>
            <a:ext cx="11087765" cy="83944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0A518F"/>
                </a:solidFill>
              </a:rPr>
              <a:t>Certificate Programs: Advance your career</a:t>
            </a:r>
            <a:endParaRPr lang="en-US" sz="3600" dirty="0">
              <a:solidFill>
                <a:srgbClr val="0A518F"/>
              </a:solidFill>
            </a:endParaRPr>
          </a:p>
          <a:p>
            <a:pPr algn="l">
              <a:lnSpc>
                <a:spcPct val="150000"/>
              </a:lnSpc>
              <a:spcBef>
                <a:spcPts val="0"/>
              </a:spcBef>
            </a:pPr>
            <a:endParaRPr lang="en-US" altLang="en-US" sz="3200" b="1" spc="20" dirty="0">
              <a:solidFill>
                <a:srgbClr val="0A518F"/>
              </a:solidFill>
              <a:latin typeface="Century Gothic" charset="0"/>
              <a:ea typeface="Century Gothic" charset="0"/>
              <a:cs typeface="Century Gothic" charset="0"/>
            </a:endParaRPr>
          </a:p>
        </p:txBody>
      </p:sp>
      <p:pic>
        <p:nvPicPr>
          <p:cNvPr id="1026" name="Picture 2">
            <a:extLst>
              <a:ext uri="{FF2B5EF4-FFF2-40B4-BE49-F238E27FC236}">
                <a16:creationId xmlns:a16="http://schemas.microsoft.com/office/drawing/2014/main" id="{67135B33-99DB-4511-B0B9-12138C229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12" y="1898142"/>
            <a:ext cx="5630829" cy="337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29826"/>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6726" y="707175"/>
            <a:ext cx="11886074" cy="6792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DAA"/>
                </a:solidFill>
                <a:latin typeface="Century Gothic" charset="0"/>
                <a:ea typeface="Century Gothic" charset="0"/>
                <a:cs typeface="Century Gothic" charset="0"/>
              </a:rPr>
              <a:t>Helpful Resources</a:t>
            </a:r>
          </a:p>
        </p:txBody>
      </p:sp>
      <p:pic>
        <p:nvPicPr>
          <p:cNvPr id="13" name="Picture 12"/>
          <p:cNvPicPr>
            <a:picLocks noChangeAspect="1"/>
          </p:cNvPicPr>
          <p:nvPr/>
        </p:nvPicPr>
        <p:blipFill>
          <a:blip r:embed="rId3"/>
          <a:stretch>
            <a:fillRect/>
          </a:stretch>
        </p:blipFill>
        <p:spPr>
          <a:xfrm>
            <a:off x="11415870" y="6194067"/>
            <a:ext cx="470204" cy="470204"/>
          </a:xfrm>
          <a:prstGeom prst="rect">
            <a:avLst/>
          </a:prstGeom>
        </p:spPr>
      </p:pic>
      <p:cxnSp>
        <p:nvCxnSpPr>
          <p:cNvPr id="18" name="Straight Connector 17">
            <a:extLst>
              <a:ext uri="{FF2B5EF4-FFF2-40B4-BE49-F238E27FC236}">
                <a16:creationId xmlns:a16="http://schemas.microsoft.com/office/drawing/2014/main" id="{A39A11CF-BC59-B241-80DF-CDC6121A2616}"/>
              </a:ext>
            </a:extLst>
          </p:cNvPr>
          <p:cNvCxnSpPr>
            <a:cxnSpLocks/>
          </p:cNvCxnSpPr>
          <p:nvPr/>
        </p:nvCxnSpPr>
        <p:spPr>
          <a:xfrm>
            <a:off x="2804984" y="6429170"/>
            <a:ext cx="82440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food&#10;&#10;Description automatically generated">
            <a:extLst>
              <a:ext uri="{FF2B5EF4-FFF2-40B4-BE49-F238E27FC236}">
                <a16:creationId xmlns:a16="http://schemas.microsoft.com/office/drawing/2014/main" id="{A9EF379F-9C93-4F58-8AF1-BBED8D7FD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389" y="2049135"/>
            <a:ext cx="5258540" cy="3155124"/>
          </a:xfrm>
          <a:prstGeom prst="rect">
            <a:avLst/>
          </a:prstGeom>
        </p:spPr>
      </p:pic>
      <p:sp>
        <p:nvSpPr>
          <p:cNvPr id="2" name="Rectangle 1"/>
          <p:cNvSpPr/>
          <p:nvPr/>
        </p:nvSpPr>
        <p:spPr>
          <a:xfrm>
            <a:off x="692458" y="3059668"/>
            <a:ext cx="8451542" cy="1261884"/>
          </a:xfrm>
          <a:prstGeom prst="rect">
            <a:avLst/>
          </a:prstGeom>
        </p:spPr>
        <p:txBody>
          <a:bodyPr wrap="square">
            <a:spAutoFit/>
          </a:bodyPr>
          <a:lstStyle/>
          <a:p>
            <a:r>
              <a:rPr lang="en-US" sz="2800">
                <a:solidFill>
                  <a:srgbClr val="0672BA"/>
                </a:solidFill>
                <a:latin typeface="Century Gothic" panose="020B0502020202020204" pitchFamily="34" charset="0"/>
              </a:rPr>
              <a:t>Learn. Share. Connect!</a:t>
            </a:r>
          </a:p>
          <a:p>
            <a:endParaRPr lang="en-US" sz="2800">
              <a:solidFill>
                <a:srgbClr val="0672BA"/>
              </a:solidFill>
              <a:latin typeface="Century Gothic" panose="020B0502020202020204" pitchFamily="34" charset="0"/>
            </a:endParaRPr>
          </a:p>
          <a:p>
            <a:r>
              <a:rPr lang="en-US" sz="2000">
                <a:latin typeface="Century Gothic" panose="020B0502020202020204" pitchFamily="34" charset="0"/>
              </a:rPr>
              <a:t>Get connecting at </a:t>
            </a:r>
            <a:r>
              <a:rPr lang="en-US" sz="2000" b="1">
                <a:latin typeface="Century Gothic" panose="020B0502020202020204" pitchFamily="34" charset="0"/>
              </a:rPr>
              <a:t>community.pac.org</a:t>
            </a:r>
          </a:p>
        </p:txBody>
      </p:sp>
      <p:sp>
        <p:nvSpPr>
          <p:cNvPr id="3" name="Title 1">
            <a:extLst>
              <a:ext uri="{FF2B5EF4-FFF2-40B4-BE49-F238E27FC236}">
                <a16:creationId xmlns:a16="http://schemas.microsoft.com/office/drawing/2014/main" id="{449F6920-4484-4D6A-9701-4D1BF878576F}"/>
              </a:ext>
            </a:extLst>
          </p:cNvPr>
          <p:cNvSpPr txBox="1">
            <a:spLocks/>
          </p:cNvSpPr>
          <p:nvPr/>
        </p:nvSpPr>
        <p:spPr>
          <a:xfrm>
            <a:off x="305926" y="6247291"/>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tx2"/>
                </a:solidFill>
                <a:latin typeface="Century Gothic" charset="0"/>
                <a:ea typeface="Century Gothic" charset="0"/>
                <a:cs typeface="Century Gothic" charset="0"/>
              </a:rPr>
              <a:t>Public Affairs Council</a:t>
            </a:r>
          </a:p>
        </p:txBody>
      </p:sp>
    </p:spTree>
    <p:extLst>
      <p:ext uri="{BB962C8B-B14F-4D97-AF65-F5344CB8AC3E}">
        <p14:creationId xmlns:p14="http://schemas.microsoft.com/office/powerpoint/2010/main" val="364227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289630" y="-5475"/>
            <a:ext cx="6902370" cy="6863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03408" y="2560909"/>
            <a:ext cx="3269224" cy="1741655"/>
          </a:xfrm>
        </p:spPr>
        <p:txBody>
          <a:bodyPr anchor="t">
            <a:noAutofit/>
          </a:bodyPr>
          <a:lstStyle/>
          <a:p>
            <a:pPr algn="l"/>
            <a:r>
              <a:rPr lang="en-US" sz="3600" b="1" dirty="0">
                <a:solidFill>
                  <a:srgbClr val="005DAA"/>
                </a:solidFill>
                <a:latin typeface="Century Gothic" charset="0"/>
                <a:ea typeface="Century Gothic" charset="0"/>
                <a:cs typeface="Century Gothic" charset="0"/>
              </a:rPr>
              <a:t>Today’s   Agenda</a:t>
            </a:r>
          </a:p>
        </p:txBody>
      </p:sp>
      <p:sp>
        <p:nvSpPr>
          <p:cNvPr id="11" name="Content Placeholder 2"/>
          <p:cNvSpPr txBox="1">
            <a:spLocks/>
          </p:cNvSpPr>
          <p:nvPr/>
        </p:nvSpPr>
        <p:spPr>
          <a:xfrm>
            <a:off x="6035350" y="1146255"/>
            <a:ext cx="5850724" cy="5047812"/>
          </a:xfrm>
          <a:prstGeom prst="rect">
            <a:avLst/>
          </a:prstGeom>
        </p:spPr>
        <p:txBody>
          <a:bodyPr vert="horz" lIns="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spcAft>
                <a:spcPts val="2000"/>
              </a:spcAft>
              <a:buFont typeface="Arial" charset="0"/>
              <a:buChar char="•"/>
            </a:pPr>
            <a:r>
              <a:rPr lang="en-US" sz="3200" dirty="0">
                <a:latin typeface="Century Gothic" charset="0"/>
                <a:ea typeface="Century Gothic" charset="0"/>
                <a:cs typeface="Century Gothic" charset="0"/>
              </a:rPr>
              <a:t>What is a database? </a:t>
            </a:r>
          </a:p>
          <a:p>
            <a:pPr marL="285750" indent="-285750" algn="l">
              <a:lnSpc>
                <a:spcPct val="100000"/>
              </a:lnSpc>
              <a:spcBef>
                <a:spcPts val="0"/>
              </a:spcBef>
              <a:spcAft>
                <a:spcPts val="2000"/>
              </a:spcAft>
              <a:buFont typeface="Arial" charset="0"/>
              <a:buChar char="•"/>
            </a:pPr>
            <a:r>
              <a:rPr lang="en-US" sz="3200" dirty="0">
                <a:latin typeface="Century Gothic" charset="0"/>
                <a:ea typeface="Century Gothic" charset="0"/>
                <a:cs typeface="Century Gothic" charset="0"/>
              </a:rPr>
              <a:t>How should you use it for advocacy?</a:t>
            </a:r>
          </a:p>
          <a:p>
            <a:pPr marL="285750" indent="-285750" algn="l">
              <a:lnSpc>
                <a:spcPct val="100000"/>
              </a:lnSpc>
              <a:spcBef>
                <a:spcPts val="0"/>
              </a:spcBef>
              <a:spcAft>
                <a:spcPts val="2000"/>
              </a:spcAft>
              <a:buFont typeface="Arial" charset="0"/>
              <a:buChar char="•"/>
            </a:pPr>
            <a:r>
              <a:rPr lang="en-US" sz="3200" dirty="0">
                <a:latin typeface="Century Gothic" charset="0"/>
                <a:ea typeface="Century Gothic" charset="0"/>
                <a:cs typeface="Century Gothic" charset="0"/>
              </a:rPr>
              <a:t>Data best practices</a:t>
            </a:r>
          </a:p>
          <a:p>
            <a:pPr marL="285750" indent="-285750" algn="l">
              <a:lnSpc>
                <a:spcPct val="100000"/>
              </a:lnSpc>
              <a:spcBef>
                <a:spcPts val="0"/>
              </a:spcBef>
              <a:spcAft>
                <a:spcPts val="2000"/>
              </a:spcAft>
              <a:buFont typeface="Arial" charset="0"/>
              <a:buChar char="•"/>
            </a:pPr>
            <a:r>
              <a:rPr lang="en-US" sz="3200" dirty="0">
                <a:latin typeface="Century Gothic" charset="0"/>
                <a:ea typeface="Century Gothic" charset="0"/>
                <a:cs typeface="Century Gothic" charset="0"/>
              </a:rPr>
              <a:t> Practitioner Perspective and Case Studies</a:t>
            </a:r>
          </a:p>
          <a:p>
            <a:pPr algn="l">
              <a:lnSpc>
                <a:spcPct val="100000"/>
              </a:lnSpc>
              <a:spcBef>
                <a:spcPts val="0"/>
              </a:spcBef>
              <a:spcAft>
                <a:spcPts val="2000"/>
              </a:spcAft>
            </a:pPr>
            <a:endParaRPr lang="en-US" sz="32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4067"/>
            <a:ext cx="470204" cy="470204"/>
          </a:xfrm>
          <a:prstGeom prst="rect">
            <a:avLst/>
          </a:prstGeom>
        </p:spPr>
      </p:pic>
      <p:sp>
        <p:nvSpPr>
          <p:cNvPr id="15" name="Title 1"/>
          <p:cNvSpPr txBox="1">
            <a:spLocks/>
          </p:cNvSpPr>
          <p:nvPr/>
        </p:nvSpPr>
        <p:spPr>
          <a:xfrm>
            <a:off x="302217" y="6300516"/>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tx2"/>
                </a:solidFill>
                <a:latin typeface="Century Gothic" charset="0"/>
                <a:ea typeface="Century Gothic" charset="0"/>
                <a:cs typeface="Century Gothic" charset="0"/>
              </a:rPr>
              <a:t>Database Management</a:t>
            </a:r>
          </a:p>
        </p:txBody>
      </p:sp>
      <p:cxnSp>
        <p:nvCxnSpPr>
          <p:cNvPr id="16" name="Straight Connector 15"/>
          <p:cNvCxnSpPr>
            <a:cxnSpLocks/>
          </p:cNvCxnSpPr>
          <p:nvPr/>
        </p:nvCxnSpPr>
        <p:spPr>
          <a:xfrm>
            <a:off x="3629465" y="6429170"/>
            <a:ext cx="741953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B06AED2-7B0A-43BE-8DC0-01A6651E1B3A}"/>
              </a:ext>
            </a:extLst>
          </p:cNvPr>
          <p:cNvSpPr>
            <a:spLocks noGrp="1"/>
          </p:cNvSpPr>
          <p:nvPr>
            <p:ph type="sldNum" sz="quarter" idx="12"/>
          </p:nvPr>
        </p:nvSpPr>
        <p:spPr/>
        <p:txBody>
          <a:bodyPr/>
          <a:lstStyle/>
          <a:p>
            <a:fld id="{5C0FB27D-CD05-4BDA-BC19-E95DC488A71F}" type="slidenum">
              <a:rPr lang="en-US" smtClean="0"/>
              <a:t>5</a:t>
            </a:fld>
            <a:endParaRPr lang="en-US"/>
          </a:p>
        </p:txBody>
      </p:sp>
    </p:spTree>
    <p:extLst>
      <p:ext uri="{BB962C8B-B14F-4D97-AF65-F5344CB8AC3E}">
        <p14:creationId xmlns:p14="http://schemas.microsoft.com/office/powerpoint/2010/main" val="254871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714747" y="390650"/>
            <a:ext cx="7879893"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800" b="1" dirty="0">
                <a:solidFill>
                  <a:srgbClr val="A62866"/>
                </a:solidFill>
                <a:latin typeface="Century Gothic" charset="0"/>
                <a:ea typeface="Century Gothic" charset="0"/>
                <a:cs typeface="Century Gothic" charset="0"/>
              </a:rPr>
              <a:t>Why use a data base? </a:t>
            </a:r>
          </a:p>
        </p:txBody>
      </p:sp>
      <p:sp>
        <p:nvSpPr>
          <p:cNvPr id="10" name="Content Placeholder 2"/>
          <p:cNvSpPr txBox="1">
            <a:spLocks/>
          </p:cNvSpPr>
          <p:nvPr/>
        </p:nvSpPr>
        <p:spPr>
          <a:xfrm>
            <a:off x="714747" y="1416132"/>
            <a:ext cx="9632082" cy="356608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Making the case for using an advocacy database: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Allows you to keep your data clean and updated</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Serves as a central location for managing your advocacy program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Allows you to increase targeting, segmenting and optimization</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Helps you make decisions about your program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Helps you learn more about your advocates </a:t>
            </a:r>
          </a:p>
          <a:p>
            <a:pPr marL="458788" indent="-458788" algn="l">
              <a:lnSpc>
                <a:spcPct val="100000"/>
              </a:lnSpc>
              <a:spcBef>
                <a:spcPts val="0"/>
              </a:spcBef>
              <a:spcAft>
                <a:spcPts val="1500"/>
              </a:spcAft>
              <a:buAutoNum type="arabicPeriod"/>
              <a:tabLst>
                <a:tab pos="449263" algn="l"/>
              </a:tabLst>
            </a:pPr>
            <a:r>
              <a:rPr lang="en-US" sz="2000" dirty="0">
                <a:latin typeface="Century Gothic" charset="0"/>
                <a:ea typeface="Century Gothic" charset="0"/>
                <a:cs typeface="Century Gothic" charset="0"/>
              </a:rPr>
              <a:t>Allow for reporting, measuring ROI and communicating success</a:t>
            </a: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488F062-98A7-4E0A-8089-0C77C9E499F6}"/>
              </a:ext>
            </a:extLst>
          </p:cNvPr>
          <p:cNvSpPr>
            <a:spLocks noGrp="1"/>
          </p:cNvSpPr>
          <p:nvPr>
            <p:ph type="sldNum" sz="quarter" idx="12"/>
          </p:nvPr>
        </p:nvSpPr>
        <p:spPr/>
        <p:txBody>
          <a:bodyPr/>
          <a:lstStyle/>
          <a:p>
            <a:fld id="{5C0FB27D-CD05-4BDA-BC19-E95DC488A71F}" type="slidenum">
              <a:rPr lang="en-US" smtClean="0"/>
              <a:t>6</a:t>
            </a:fld>
            <a:endParaRPr lang="en-US"/>
          </a:p>
        </p:txBody>
      </p:sp>
    </p:spTree>
    <p:extLst>
      <p:ext uri="{BB962C8B-B14F-4D97-AF65-F5344CB8AC3E}">
        <p14:creationId xmlns:p14="http://schemas.microsoft.com/office/powerpoint/2010/main" val="4765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714747" y="390650"/>
            <a:ext cx="7879893"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800" b="1" dirty="0">
                <a:solidFill>
                  <a:srgbClr val="A62866"/>
                </a:solidFill>
                <a:latin typeface="Century Gothic" charset="0"/>
                <a:ea typeface="Century Gothic" charset="0"/>
                <a:cs typeface="Century Gothic" charset="0"/>
              </a:rPr>
              <a:t>Database types  </a:t>
            </a:r>
          </a:p>
        </p:txBody>
      </p:sp>
      <p:sp>
        <p:nvSpPr>
          <p:cNvPr id="10" name="Content Placeholder 2"/>
          <p:cNvSpPr txBox="1">
            <a:spLocks/>
          </p:cNvSpPr>
          <p:nvPr/>
        </p:nvSpPr>
        <p:spPr>
          <a:xfrm>
            <a:off x="683770" y="1227860"/>
            <a:ext cx="4469812" cy="5436411"/>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Where should your data live? </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 Customer Relationship Management</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Association Management System </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Content Management System</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Advocacy or Government Relations Management </a:t>
            </a:r>
          </a:p>
          <a:p>
            <a:pPr marL="458788" indent="-458788" algn="l">
              <a:lnSpc>
                <a:spcPct val="100000"/>
              </a:lnSpc>
              <a:spcBef>
                <a:spcPts val="0"/>
              </a:spcBef>
              <a:spcAft>
                <a:spcPts val="1500"/>
              </a:spcAft>
              <a:buAutoNum type="arabicPeriod"/>
              <a:tabLst>
                <a:tab pos="449263" algn="l"/>
              </a:tabLst>
            </a:pPr>
            <a:endParaRPr lang="en-US" sz="18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488F062-98A7-4E0A-8089-0C77C9E499F6}"/>
              </a:ext>
            </a:extLst>
          </p:cNvPr>
          <p:cNvSpPr>
            <a:spLocks noGrp="1"/>
          </p:cNvSpPr>
          <p:nvPr>
            <p:ph type="sldNum" sz="quarter" idx="12"/>
          </p:nvPr>
        </p:nvSpPr>
        <p:spPr/>
        <p:txBody>
          <a:bodyPr/>
          <a:lstStyle/>
          <a:p>
            <a:fld id="{5C0FB27D-CD05-4BDA-BC19-E95DC488A71F}" type="slidenum">
              <a:rPr lang="en-US" smtClean="0"/>
              <a:t>7</a:t>
            </a:fld>
            <a:endParaRPr lang="en-US"/>
          </a:p>
        </p:txBody>
      </p:sp>
      <p:sp>
        <p:nvSpPr>
          <p:cNvPr id="13" name="TextBox 12">
            <a:extLst>
              <a:ext uri="{FF2B5EF4-FFF2-40B4-BE49-F238E27FC236}">
                <a16:creationId xmlns:a16="http://schemas.microsoft.com/office/drawing/2014/main" id="{08CD7E7A-08A6-470A-90CC-01DDBC096011}"/>
              </a:ext>
            </a:extLst>
          </p:cNvPr>
          <p:cNvSpPr txBox="1"/>
          <p:nvPr/>
        </p:nvSpPr>
        <p:spPr>
          <a:xfrm>
            <a:off x="6287609" y="1090934"/>
            <a:ext cx="5288873" cy="4124206"/>
          </a:xfrm>
          <a:prstGeom prst="rect">
            <a:avLst/>
          </a:prstGeom>
          <a:noFill/>
        </p:spPr>
        <p:txBody>
          <a:bodyPr wrap="square">
            <a:spAutoFit/>
          </a:bodyPr>
          <a:lstStyle/>
          <a:p>
            <a:pPr algn="l">
              <a:lnSpc>
                <a:spcPct val="100000"/>
              </a:lnSpc>
              <a:spcBef>
                <a:spcPts val="0"/>
              </a:spcBef>
              <a:spcAft>
                <a:spcPts val="1500"/>
              </a:spcAft>
              <a:tabLst>
                <a:tab pos="449263" algn="l"/>
              </a:tabLst>
            </a:pPr>
            <a:r>
              <a:rPr lang="en-US" sz="1800" b="1" dirty="0">
                <a:solidFill>
                  <a:srgbClr val="A62866"/>
                </a:solidFill>
                <a:latin typeface="Century Gothic" charset="0"/>
                <a:ea typeface="Century Gothic" charset="0"/>
                <a:cs typeface="Century Gothic" charset="0"/>
              </a:rPr>
              <a:t>System Tools:</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Email Marketing </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Event Management </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Content Management </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Performance Measurement/ Ad tracking</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Goal Tracking</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Fundraising</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Forms/ Surveys and Inbound Messaging</a:t>
            </a:r>
          </a:p>
          <a:p>
            <a:pPr marL="458788" indent="-458788" algn="l">
              <a:lnSpc>
                <a:spcPct val="100000"/>
              </a:lnSpc>
              <a:spcBef>
                <a:spcPts val="0"/>
              </a:spcBef>
              <a:spcAft>
                <a:spcPts val="1500"/>
              </a:spcAft>
              <a:buAutoNum type="arabicPeriod"/>
              <a:tabLst>
                <a:tab pos="449263" algn="l"/>
              </a:tabLst>
            </a:pPr>
            <a:r>
              <a:rPr lang="en-US" sz="1800" dirty="0">
                <a:latin typeface="Century Gothic" charset="0"/>
                <a:ea typeface="Century Gothic" charset="0"/>
                <a:cs typeface="Century Gothic" charset="0"/>
              </a:rPr>
              <a:t>News and Legislative Information</a:t>
            </a:r>
          </a:p>
        </p:txBody>
      </p:sp>
    </p:spTree>
    <p:extLst>
      <p:ext uri="{BB962C8B-B14F-4D97-AF65-F5344CB8AC3E}">
        <p14:creationId xmlns:p14="http://schemas.microsoft.com/office/powerpoint/2010/main" val="40929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31377"/>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714747" y="390650"/>
            <a:ext cx="7879893"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2800" b="1" dirty="0">
                <a:solidFill>
                  <a:srgbClr val="A62866"/>
                </a:solidFill>
                <a:latin typeface="Century Gothic" charset="0"/>
                <a:ea typeface="Century Gothic" charset="0"/>
                <a:cs typeface="Century Gothic" charset="0"/>
              </a:rPr>
              <a:t>Choosing an Approach to Database Tools</a:t>
            </a: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327248"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488F062-98A7-4E0A-8089-0C77C9E499F6}"/>
              </a:ext>
            </a:extLst>
          </p:cNvPr>
          <p:cNvSpPr>
            <a:spLocks noGrp="1"/>
          </p:cNvSpPr>
          <p:nvPr>
            <p:ph type="sldNum" sz="quarter" idx="12"/>
          </p:nvPr>
        </p:nvSpPr>
        <p:spPr/>
        <p:txBody>
          <a:bodyPr/>
          <a:lstStyle/>
          <a:p>
            <a:fld id="{5C0FB27D-CD05-4BDA-BC19-E95DC488A71F}" type="slidenum">
              <a:rPr lang="en-US" smtClean="0"/>
              <a:t>8</a:t>
            </a:fld>
            <a:endParaRPr lang="en-US"/>
          </a:p>
        </p:txBody>
      </p:sp>
      <p:pic>
        <p:nvPicPr>
          <p:cNvPr id="1026" name="Picture 2" descr="Why Choose a Best of Breed vs. Multi-Purpose Software Solution">
            <a:extLst>
              <a:ext uri="{FF2B5EF4-FFF2-40B4-BE49-F238E27FC236}">
                <a16:creationId xmlns:a16="http://schemas.microsoft.com/office/drawing/2014/main" id="{2E0717D6-5CF0-448A-AB99-88A8D4662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32" y="1413497"/>
            <a:ext cx="6543964" cy="3597902"/>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451153A4-941D-4348-B277-847768DE0C1A}"/>
              </a:ext>
            </a:extLst>
          </p:cNvPr>
          <p:cNvSpPr txBox="1">
            <a:spLocks/>
          </p:cNvSpPr>
          <p:nvPr/>
        </p:nvSpPr>
        <p:spPr>
          <a:xfrm>
            <a:off x="302217" y="1284843"/>
            <a:ext cx="4376315" cy="4103903"/>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Benefits of one single system?  </a:t>
            </a:r>
            <a:endParaRPr lang="en-US" sz="2000" dirty="0">
              <a:solidFill>
                <a:srgbClr val="A62866"/>
              </a:solidFill>
              <a:latin typeface="Century Gothic" charset="0"/>
              <a:ea typeface="Century Gothic" charset="0"/>
              <a:cs typeface="Century Gothic" charset="0"/>
            </a:endParaRPr>
          </a:p>
          <a:p>
            <a:pPr algn="l">
              <a:lnSpc>
                <a:spcPct val="100000"/>
              </a:lnSpc>
              <a:spcBef>
                <a:spcPts val="0"/>
              </a:spcBef>
              <a:spcAft>
                <a:spcPts val="1500"/>
              </a:spcAft>
              <a:tabLst>
                <a:tab pos="449263" algn="l"/>
              </a:tabLst>
            </a:pPr>
            <a:r>
              <a:rPr lang="en-US" sz="2000" dirty="0">
                <a:latin typeface="Century Gothic" charset="0"/>
                <a:ea typeface="Century Gothic" charset="0"/>
                <a:cs typeface="Century Gothic" charset="0"/>
              </a:rPr>
              <a:t>Data is all in one place </a:t>
            </a:r>
          </a:p>
          <a:p>
            <a:pPr algn="l">
              <a:lnSpc>
                <a:spcPct val="100000"/>
              </a:lnSpc>
              <a:spcBef>
                <a:spcPts val="0"/>
              </a:spcBef>
              <a:spcAft>
                <a:spcPts val="1500"/>
              </a:spcAft>
              <a:tabLst>
                <a:tab pos="449263" algn="l"/>
              </a:tabLst>
            </a:pPr>
            <a:r>
              <a:rPr lang="en-US" sz="2000" dirty="0">
                <a:latin typeface="Century Gothic" charset="0"/>
                <a:ea typeface="Century Gothic" charset="0"/>
                <a:cs typeface="Century Gothic" charset="0"/>
              </a:rPr>
              <a:t>No need for integrations</a:t>
            </a:r>
          </a:p>
          <a:p>
            <a:pPr algn="l">
              <a:lnSpc>
                <a:spcPct val="100000"/>
              </a:lnSpc>
              <a:spcBef>
                <a:spcPts val="0"/>
              </a:spcBef>
              <a:spcAft>
                <a:spcPts val="1500"/>
              </a:spcAft>
              <a:tabLst>
                <a:tab pos="449263" algn="l"/>
              </a:tabLst>
            </a:pPr>
            <a:r>
              <a:rPr lang="en-US" sz="2000" dirty="0">
                <a:latin typeface="Century Gothic" charset="0"/>
                <a:ea typeface="Century Gothic" charset="0"/>
                <a:cs typeface="Century Gothic" charset="0"/>
              </a:rPr>
              <a:t>Easier for single-sign-on</a:t>
            </a:r>
          </a:p>
          <a:p>
            <a:pPr marL="458788" marR="0" lvl="0" indent="-458788" algn="l" defTabSz="914400" rtl="0" eaLnBrk="1" fontAlgn="auto" latinLnBrk="0" hangingPunct="1">
              <a:lnSpc>
                <a:spcPct val="100000"/>
              </a:lnSpc>
              <a:spcBef>
                <a:spcPts val="0"/>
              </a:spcBef>
              <a:spcAft>
                <a:spcPts val="1500"/>
              </a:spcAft>
              <a:buClrTx/>
              <a:buSzTx/>
              <a:buFontTx/>
              <a:buNone/>
              <a:tabLst>
                <a:tab pos="449263" algn="l"/>
              </a:tabLst>
              <a:defRPr/>
            </a:pPr>
            <a:r>
              <a:rPr kumimoji="0" lang="en-US" sz="2000" b="1" i="0" u="none" strike="noStrike" kern="1200" cap="none" spc="0" normalizeH="0" baseline="0" noProof="0" dirty="0">
                <a:ln>
                  <a:noFill/>
                </a:ln>
                <a:solidFill>
                  <a:srgbClr val="A62866"/>
                </a:solidFill>
                <a:effectLst/>
                <a:uLnTx/>
                <a:uFillTx/>
                <a:latin typeface="Century Gothic" charset="0"/>
                <a:ea typeface="Century Gothic" charset="0"/>
                <a:cs typeface="Century Gothic" charset="0"/>
              </a:rPr>
              <a:t>Downsides of a single system?</a:t>
            </a:r>
          </a:p>
          <a:p>
            <a:pPr marL="458788" indent="-458788" algn="l">
              <a:lnSpc>
                <a:spcPct val="100000"/>
              </a:lnSpc>
              <a:spcBef>
                <a:spcPts val="0"/>
              </a:spcBef>
              <a:spcAft>
                <a:spcPts val="1500"/>
              </a:spcAft>
              <a:tabLst>
                <a:tab pos="449263" algn="l"/>
              </a:tabLst>
              <a:defRPr/>
            </a:pPr>
            <a:r>
              <a:rPr lang="en-US" sz="2000" dirty="0">
                <a:latin typeface="Century Gothic" charset="0"/>
                <a:ea typeface="Century Gothic" charset="0"/>
                <a:cs typeface="Century Gothic" charset="0"/>
              </a:rPr>
              <a:t>Limited tools or functionality </a:t>
            </a:r>
          </a:p>
          <a:p>
            <a:pPr marL="458788" indent="-458788" algn="l">
              <a:lnSpc>
                <a:spcPct val="100000"/>
              </a:lnSpc>
              <a:spcBef>
                <a:spcPts val="0"/>
              </a:spcBef>
              <a:spcAft>
                <a:spcPts val="1500"/>
              </a:spcAft>
              <a:tabLst>
                <a:tab pos="449263" algn="l"/>
              </a:tabLst>
              <a:defRPr/>
            </a:pPr>
            <a:r>
              <a:rPr lang="en-US" sz="2000" dirty="0">
                <a:latin typeface="Century Gothic" charset="0"/>
                <a:ea typeface="Century Gothic" charset="0"/>
                <a:cs typeface="Century Gothic" charset="0"/>
              </a:rPr>
              <a:t>Lower user experience</a:t>
            </a:r>
          </a:p>
          <a:p>
            <a:pPr marL="458788" indent="-458788" algn="l">
              <a:lnSpc>
                <a:spcPct val="100000"/>
              </a:lnSpc>
              <a:spcBef>
                <a:spcPts val="0"/>
              </a:spcBef>
              <a:spcAft>
                <a:spcPts val="1500"/>
              </a:spcAft>
              <a:tabLst>
                <a:tab pos="449263" algn="l"/>
              </a:tabLst>
              <a:defRPr/>
            </a:pPr>
            <a:endParaRPr kumimoji="0" lang="en-US" sz="2000" b="0" i="0" u="none" strike="noStrike" kern="1200" cap="none" spc="0" normalizeH="0" baseline="0" noProof="0" dirty="0">
              <a:ln>
                <a:noFill/>
              </a:ln>
              <a:solidFill>
                <a:srgbClr val="A62866"/>
              </a:solidFill>
              <a:effectLst/>
              <a:uLnTx/>
              <a:uFillTx/>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403794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013622"/>
            <a:ext cx="12192000" cy="852616"/>
          </a:xfrm>
          <a:prstGeom prst="rect">
            <a:avLst/>
          </a:prstGeom>
          <a:solidFill>
            <a:srgbClr val="A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33729" y="343660"/>
            <a:ext cx="10184520" cy="6072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3600" b="1" dirty="0">
                <a:solidFill>
                  <a:srgbClr val="A62866"/>
                </a:solidFill>
                <a:latin typeface="Century Gothic" charset="0"/>
                <a:ea typeface="Century Gothic" charset="0"/>
                <a:cs typeface="Century Gothic" charset="0"/>
              </a:rPr>
              <a:t>Database Hunting</a:t>
            </a:r>
          </a:p>
        </p:txBody>
      </p:sp>
      <p:sp>
        <p:nvSpPr>
          <p:cNvPr id="10" name="Content Placeholder 2"/>
          <p:cNvSpPr txBox="1">
            <a:spLocks/>
          </p:cNvSpPr>
          <p:nvPr/>
        </p:nvSpPr>
        <p:spPr>
          <a:xfrm>
            <a:off x="302217" y="1324290"/>
            <a:ext cx="5318295"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r>
              <a:rPr lang="en-US" sz="2000" b="1" dirty="0">
                <a:solidFill>
                  <a:srgbClr val="A62866"/>
                </a:solidFill>
                <a:latin typeface="Century Gothic" charset="0"/>
                <a:ea typeface="Century Gothic" charset="0"/>
                <a:cs typeface="Century Gothic" charset="0"/>
              </a:rPr>
              <a:t>Basic questions you should consider: </a:t>
            </a:r>
            <a:endParaRPr lang="en-US" sz="2000" dirty="0">
              <a:solidFill>
                <a:srgbClr val="A62866"/>
              </a:solidFill>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What can this software program do and what was it created to do?</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What challenge does this database or tool solve?</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Where is my data going to live?</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Who do you integrate with? Does it come with additional costs? How do you define integration? </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pic>
        <p:nvPicPr>
          <p:cNvPr id="14" name="Picture 13"/>
          <p:cNvPicPr>
            <a:picLocks noChangeAspect="1"/>
          </p:cNvPicPr>
          <p:nvPr/>
        </p:nvPicPr>
        <p:blipFill>
          <a:blip r:embed="rId3"/>
          <a:stretch>
            <a:fillRect/>
          </a:stretch>
        </p:blipFill>
        <p:spPr>
          <a:xfrm>
            <a:off x="11415870" y="6195543"/>
            <a:ext cx="470204" cy="470204"/>
          </a:xfrm>
          <a:prstGeom prst="rect">
            <a:avLst/>
          </a:prstGeom>
        </p:spPr>
      </p:pic>
      <p:sp>
        <p:nvSpPr>
          <p:cNvPr id="11" name="Title 1">
            <a:extLst>
              <a:ext uri="{FF2B5EF4-FFF2-40B4-BE49-F238E27FC236}">
                <a16:creationId xmlns:a16="http://schemas.microsoft.com/office/drawing/2014/main" id="{D4A6E5D0-D0F6-EB48-B7EB-054949DC7972}"/>
              </a:ext>
            </a:extLst>
          </p:cNvPr>
          <p:cNvSpPr txBox="1">
            <a:spLocks/>
          </p:cNvSpPr>
          <p:nvPr/>
        </p:nvSpPr>
        <p:spPr>
          <a:xfrm>
            <a:off x="302217" y="6300516"/>
            <a:ext cx="3547407" cy="36375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spc="100" dirty="0">
                <a:solidFill>
                  <a:schemeClr val="bg1"/>
                </a:solidFill>
                <a:latin typeface="Century Gothic" charset="0"/>
                <a:ea typeface="Century Gothic" charset="0"/>
                <a:cs typeface="Century Gothic" charset="0"/>
              </a:rPr>
              <a:t>Database Management</a:t>
            </a:r>
          </a:p>
        </p:txBody>
      </p:sp>
      <p:cxnSp>
        <p:nvCxnSpPr>
          <p:cNvPr id="12" name="Straight Connector 11">
            <a:extLst>
              <a:ext uri="{FF2B5EF4-FFF2-40B4-BE49-F238E27FC236}">
                <a16:creationId xmlns:a16="http://schemas.microsoft.com/office/drawing/2014/main" id="{1F7F739E-255D-A540-807A-90DE3A775E9C}"/>
              </a:ext>
            </a:extLst>
          </p:cNvPr>
          <p:cNvCxnSpPr>
            <a:cxnSpLocks/>
          </p:cNvCxnSpPr>
          <p:nvPr/>
        </p:nvCxnSpPr>
        <p:spPr>
          <a:xfrm>
            <a:off x="3629465" y="6429170"/>
            <a:ext cx="74195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038D752-9BCC-4658-BC9A-A724007E253E}"/>
              </a:ext>
            </a:extLst>
          </p:cNvPr>
          <p:cNvSpPr>
            <a:spLocks noGrp="1"/>
          </p:cNvSpPr>
          <p:nvPr>
            <p:ph type="sldNum" sz="quarter" idx="12"/>
          </p:nvPr>
        </p:nvSpPr>
        <p:spPr/>
        <p:txBody>
          <a:bodyPr/>
          <a:lstStyle/>
          <a:p>
            <a:fld id="{5C0FB27D-CD05-4BDA-BC19-E95DC488A71F}" type="slidenum">
              <a:rPr lang="en-US" smtClean="0"/>
              <a:t>9</a:t>
            </a:fld>
            <a:endParaRPr lang="en-US"/>
          </a:p>
        </p:txBody>
      </p:sp>
      <p:sp>
        <p:nvSpPr>
          <p:cNvPr id="2" name="Content Placeholder 2">
            <a:extLst>
              <a:ext uri="{FF2B5EF4-FFF2-40B4-BE49-F238E27FC236}">
                <a16:creationId xmlns:a16="http://schemas.microsoft.com/office/drawing/2014/main" id="{2C3903C0-1E84-4ED6-82DD-C3D4B61E9DE6}"/>
              </a:ext>
            </a:extLst>
          </p:cNvPr>
          <p:cNvSpPr txBox="1">
            <a:spLocks/>
          </p:cNvSpPr>
          <p:nvPr/>
        </p:nvSpPr>
        <p:spPr>
          <a:xfrm>
            <a:off x="5828358" y="1141016"/>
            <a:ext cx="5318295" cy="4454232"/>
          </a:xfrm>
          <a:prstGeom prst="rect">
            <a:avLst/>
          </a:prstGeom>
        </p:spPr>
        <p:txBody>
          <a:bodyPr vert="horz" lIns="0" tIns="45720" rIns="91440" bIns="45720" numCol="1" spcCol="1828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8788" indent="-458788" algn="l">
              <a:lnSpc>
                <a:spcPct val="100000"/>
              </a:lnSpc>
              <a:spcBef>
                <a:spcPts val="0"/>
              </a:spcBef>
              <a:spcAft>
                <a:spcPts val="1500"/>
              </a:spcAft>
              <a:tabLst>
                <a:tab pos="449263" algn="l"/>
              </a:tabLst>
            </a:pPr>
            <a:endParaRPr lang="en-US" sz="2000" dirty="0">
              <a:solidFill>
                <a:srgbClr val="A62866"/>
              </a:solidFill>
              <a:latin typeface="Century Gothic" charset="0"/>
              <a:ea typeface="Century Gothic" charset="0"/>
              <a:cs typeface="Century Gothic" charset="0"/>
            </a:endParaRP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Are you compliant with data privacy rules and best practices?</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 What is your most used tool or function?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What is your least used tool or function? </a:t>
            </a:r>
          </a:p>
          <a:p>
            <a:pPr marL="458788" indent="-458788" algn="l">
              <a:lnSpc>
                <a:spcPct val="100000"/>
              </a:lnSpc>
              <a:spcBef>
                <a:spcPts val="0"/>
              </a:spcBef>
              <a:spcAft>
                <a:spcPts val="1500"/>
              </a:spcAft>
              <a:buFontTx/>
              <a:buChar char="-"/>
              <a:tabLst>
                <a:tab pos="449263" algn="l"/>
              </a:tabLst>
            </a:pPr>
            <a:r>
              <a:rPr lang="en-US" sz="2000" dirty="0">
                <a:latin typeface="Century Gothic" charset="0"/>
                <a:ea typeface="Century Gothic" charset="0"/>
                <a:cs typeface="Century Gothic" charset="0"/>
              </a:rPr>
              <a:t>What are your future plans and is your company actively developing?</a:t>
            </a:r>
          </a:p>
          <a:p>
            <a:pPr marL="458788" indent="-458788" algn="l">
              <a:lnSpc>
                <a:spcPct val="100000"/>
              </a:lnSpc>
              <a:spcBef>
                <a:spcPts val="0"/>
              </a:spcBef>
              <a:spcAft>
                <a:spcPts val="1500"/>
              </a:spcAft>
              <a:buFontTx/>
              <a:buChar char="-"/>
              <a:tabLst>
                <a:tab pos="449263" algn="l"/>
              </a:tabLst>
            </a:pP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30173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415806292EF44497658B0015AC2595" ma:contentTypeVersion="12" ma:contentTypeDescription="Create a new document." ma:contentTypeScope="" ma:versionID="bc10040f46eae18af0c162a98a063aee">
  <xsd:schema xmlns:xsd="http://www.w3.org/2001/XMLSchema" xmlns:xs="http://www.w3.org/2001/XMLSchema" xmlns:p="http://schemas.microsoft.com/office/2006/metadata/properties" xmlns:ns3="922c9964-89f6-4f19-a857-569075e02ff5" xmlns:ns4="205d6472-9a9b-40a2-b531-c4a761aad97b" targetNamespace="http://schemas.microsoft.com/office/2006/metadata/properties" ma:root="true" ma:fieldsID="1fcad2b0c27d6a9e1208d58c77cf1a71" ns3:_="" ns4:_="">
    <xsd:import namespace="922c9964-89f6-4f19-a857-569075e02ff5"/>
    <xsd:import namespace="205d6472-9a9b-40a2-b531-c4a761aad9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c9964-89f6-4f19-a857-569075e02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d6472-9a9b-40a2-b531-c4a761aad9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BAE90-531F-468C-AEA6-46446FFCE826}">
  <ds:schemaRefs>
    <ds:schemaRef ds:uri="http://purl.org/dc/terms/"/>
    <ds:schemaRef ds:uri="http://schemas.openxmlformats.org/package/2006/metadata/core-properties"/>
    <ds:schemaRef ds:uri="http://purl.org/dc/dcmitype/"/>
    <ds:schemaRef ds:uri="http://schemas.microsoft.com/office/infopath/2007/PartnerControls"/>
    <ds:schemaRef ds:uri="205d6472-9a9b-40a2-b531-c4a761aad97b"/>
    <ds:schemaRef ds:uri="http://purl.org/dc/elements/1.1/"/>
    <ds:schemaRef ds:uri="http://schemas.microsoft.com/office/2006/metadata/properties"/>
    <ds:schemaRef ds:uri="http://schemas.microsoft.com/office/2006/documentManagement/types"/>
    <ds:schemaRef ds:uri="922c9964-89f6-4f19-a857-569075e02ff5"/>
    <ds:schemaRef ds:uri="http://www.w3.org/XML/1998/namespace"/>
  </ds:schemaRefs>
</ds:datastoreItem>
</file>

<file path=customXml/itemProps2.xml><?xml version="1.0" encoding="utf-8"?>
<ds:datastoreItem xmlns:ds="http://schemas.openxmlformats.org/officeDocument/2006/customXml" ds:itemID="{8E70426F-C9E7-4D6B-9680-1DA1FFB3C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c9964-89f6-4f19-a857-569075e02ff5"/>
    <ds:schemaRef ds:uri="205d6472-9a9b-40a2-b531-c4a761aad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43FFB5-2873-4F7C-8898-F883DF462B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1654</TotalTime>
  <Words>746</Words>
  <Application>Microsoft Office PowerPoint</Application>
  <PresentationFormat>Widescreen</PresentationFormat>
  <Paragraphs>197</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Memphis</dc:creator>
  <cp:lastModifiedBy>Emma Yingst</cp:lastModifiedBy>
  <cp:revision>15</cp:revision>
  <dcterms:created xsi:type="dcterms:W3CDTF">2020-03-11T17:24:49Z</dcterms:created>
  <dcterms:modified xsi:type="dcterms:W3CDTF">2021-03-23T15:10:16Z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0x01010004415806292EF44497658B0015AC2595</vt:lpwstr>
  </property>
</Properties>
</file>