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14"/>
  </p:notesMasterIdLst>
  <p:sldIdLst>
    <p:sldId id="256" r:id="rId2"/>
    <p:sldId id="362" r:id="rId3"/>
    <p:sldId id="365" r:id="rId4"/>
    <p:sldId id="369" r:id="rId5"/>
    <p:sldId id="375" r:id="rId6"/>
    <p:sldId id="367" r:id="rId7"/>
    <p:sldId id="370" r:id="rId8"/>
    <p:sldId id="371" r:id="rId9"/>
    <p:sldId id="372" r:id="rId10"/>
    <p:sldId id="373" r:id="rId11"/>
    <p:sldId id="374" r:id="rId12"/>
    <p:sldId id="37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0276" autoAdjust="0"/>
  </p:normalViewPr>
  <p:slideViewPr>
    <p:cSldViewPr snapToGrid="0">
      <p:cViewPr varScale="1">
        <p:scale>
          <a:sx n="53" d="100"/>
          <a:sy n="53" d="100"/>
        </p:scale>
        <p:origin x="11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93FAB4-19A3-4FFE-B1E0-AF0507B75A7A}" type="datetimeFigureOut">
              <a:rPr lang="en-US" smtClean="0"/>
              <a:t>3/23/2021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07CCB-890C-4532-876F-5B5D80DAE746}" type="slidenum">
              <a:rPr lang="en-US" smtClean="0"/>
              <a:t>‹#›</a:t>
            </a:fld>
            <a:endParaRPr lang="en-US"/>
          </a:p>
        </p:txBody>
      </p:sp>
    </p:spTree>
    <p:extLst>
      <p:ext uri="{BB962C8B-B14F-4D97-AF65-F5344CB8AC3E}">
        <p14:creationId xmlns:p14="http://schemas.microsoft.com/office/powerpoint/2010/main" val="403303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1</a:t>
            </a:fld>
            <a:endParaRPr lang="en-US"/>
          </a:p>
        </p:txBody>
      </p:sp>
    </p:spTree>
    <p:extLst>
      <p:ext uri="{BB962C8B-B14F-4D97-AF65-F5344CB8AC3E}">
        <p14:creationId xmlns:p14="http://schemas.microsoft.com/office/powerpoint/2010/main" val="258610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dirty="0"/>
              <a:t>Once you’ve got a vendor and your data is uploaded, it’s important to maintain it well. </a:t>
            </a:r>
          </a:p>
          <a:p>
            <a:pPr marL="174708" indent="-174708" defTabSz="931774">
              <a:buFontTx/>
              <a:buChar char="-"/>
              <a:defRPr/>
            </a:pPr>
            <a:endParaRPr lang="en-US" dirty="0"/>
          </a:p>
          <a:p>
            <a:pPr marL="174708" indent="-174708" defTabSz="931774">
              <a:buFontTx/>
              <a:buChar char="-"/>
              <a:defRPr/>
            </a:pPr>
            <a:r>
              <a:rPr lang="en-US" dirty="0"/>
              <a:t>So, have as little human touching of data as possible. Force users to only have one account. Consider asking them periodically to update their information. Data integrity is key and that starts with the chain of custody of your data. </a:t>
            </a:r>
          </a:p>
          <a:p>
            <a:pPr marL="174708" indent="-174708" defTabSz="931774">
              <a:buFontTx/>
              <a:buChar char="-"/>
              <a:defRPr/>
            </a:pPr>
            <a:endParaRPr lang="en-US" dirty="0"/>
          </a:p>
          <a:p>
            <a:pPr marL="174708" indent="-174708" defTabSz="931774">
              <a:buFontTx/>
              <a:buChar char="-"/>
              <a:defRPr/>
            </a:pPr>
            <a:r>
              <a:rPr lang="en-US" dirty="0"/>
              <a:t>Periodically do a data audit. You, or a user, will, in some way, screw something up. How will you deal with this? How will you deal with future duplicates? How will you overlay new data? </a:t>
            </a:r>
          </a:p>
        </p:txBody>
      </p:sp>
      <p:sp>
        <p:nvSpPr>
          <p:cNvPr id="4" name="Slide Number Placeholder 3"/>
          <p:cNvSpPr>
            <a:spLocks noGrp="1"/>
          </p:cNvSpPr>
          <p:nvPr>
            <p:ph type="sldNum" sz="quarter" idx="5"/>
          </p:nvPr>
        </p:nvSpPr>
        <p:spPr/>
        <p:txBody>
          <a:bodyPr/>
          <a:lstStyle/>
          <a:p>
            <a:fld id="{A0007CCB-890C-4532-876F-5B5D80DAE746}" type="slidenum">
              <a:rPr lang="en-US" smtClean="0"/>
              <a:t>10</a:t>
            </a:fld>
            <a:endParaRPr lang="en-US"/>
          </a:p>
        </p:txBody>
      </p:sp>
    </p:spTree>
    <p:extLst>
      <p:ext uri="{BB962C8B-B14F-4D97-AF65-F5344CB8AC3E}">
        <p14:creationId xmlns:p14="http://schemas.microsoft.com/office/powerpoint/2010/main" val="111395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dirty="0"/>
              <a:t>Now that you’ve got a great protocol for managing your data, you aren’t breaking any laws and you’ve got some awesome software, it’s time to layer info on top of it.</a:t>
            </a:r>
          </a:p>
          <a:p>
            <a:pPr marL="174708" indent="-174708" defTabSz="931774">
              <a:buFontTx/>
              <a:buChar char="-"/>
              <a:defRPr/>
            </a:pPr>
            <a:endParaRPr lang="en-US" dirty="0"/>
          </a:p>
          <a:p>
            <a:pPr marL="174708" indent="-174708" defTabSz="931774">
              <a:buFontTx/>
              <a:buChar char="-"/>
              <a:defRPr/>
            </a:pPr>
            <a:r>
              <a:rPr lang="en-US" dirty="0"/>
              <a:t>Some of this new data will be provided by your users, but also can be solicited by you. Send them a survey asking about important issues; then, tie those responses to their records. You can now target them more specifically. </a:t>
            </a:r>
          </a:p>
          <a:p>
            <a:pPr marL="174708" indent="-174708" defTabSz="931774">
              <a:buFontTx/>
              <a:buChar char="-"/>
              <a:defRPr/>
            </a:pPr>
            <a:endParaRPr lang="en-US" dirty="0"/>
          </a:p>
          <a:p>
            <a:pPr marL="174708" indent="-174708" defTabSz="931774">
              <a:buFontTx/>
              <a:buChar char="-"/>
              <a:defRPr/>
            </a:pPr>
            <a:r>
              <a:rPr lang="en-US" dirty="0"/>
              <a:t>Other cool data you can get from the census bureau or voter databases. Then, overlay that data on your contacts for an added level of intrigue. </a:t>
            </a:r>
          </a:p>
          <a:p>
            <a:pPr marL="174708" indent="-174708" defTabSz="931774">
              <a:buFontTx/>
              <a:buChar char="-"/>
              <a:defRPr/>
            </a:pPr>
            <a:endParaRPr lang="en-US" dirty="0"/>
          </a:p>
          <a:p>
            <a:pPr marL="174708" indent="-174708" defTabSz="931774">
              <a:buFontTx/>
              <a:buChar char="-"/>
              <a:defRPr/>
            </a:pPr>
            <a:r>
              <a:rPr lang="en-US" dirty="0"/>
              <a:t>Now you can sort and filter this data, finely tuning in on the right people at the right time. </a:t>
            </a:r>
          </a:p>
          <a:p>
            <a:pPr marL="174708" indent="-174708" defTabSz="931774">
              <a:buFontTx/>
              <a:buChar char="-"/>
              <a:defRPr/>
            </a:pPr>
            <a:endParaRPr lang="en-US" dirty="0"/>
          </a:p>
          <a:p>
            <a:pPr marL="174708" indent="-174708" defTabSz="931774">
              <a:buFontTx/>
              <a:buChar char="-"/>
              <a:defRPr/>
            </a:pPr>
            <a:r>
              <a:rPr lang="en-US" dirty="0"/>
              <a:t>You can now provide your users/contacts/members with the Hi-tech/Hi-touch empowerment they deserve. </a:t>
            </a:r>
          </a:p>
          <a:p>
            <a:pPr marL="174708" indent="-174708" defTabSz="931774">
              <a:buFontTx/>
              <a:buChar char="-"/>
              <a:defRPr/>
            </a:pPr>
            <a:endParaRPr lang="en-US" dirty="0"/>
          </a:p>
          <a:p>
            <a:pPr marL="174708" indent="-174708" defTabSz="931774">
              <a:buFontTx/>
              <a:buChar char="-"/>
              <a:defRPr/>
            </a:pPr>
            <a:r>
              <a:rPr lang="en-US" dirty="0"/>
              <a:t> </a:t>
            </a:r>
          </a:p>
          <a:p>
            <a:pPr marL="174708" indent="-174708" defTabSz="931774">
              <a:buFontTx/>
              <a:buChar char="-"/>
              <a:defRPr/>
            </a:pPr>
            <a:endParaRPr lang="en-US" dirty="0"/>
          </a:p>
          <a:p>
            <a:pPr marL="174708" indent="-174708" defTabSz="931774">
              <a:buFontTx/>
              <a:buChar char="-"/>
              <a:defRPr/>
            </a:pPr>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11</a:t>
            </a:fld>
            <a:endParaRPr lang="en-US"/>
          </a:p>
        </p:txBody>
      </p:sp>
    </p:spTree>
    <p:extLst>
      <p:ext uri="{BB962C8B-B14F-4D97-AF65-F5344CB8AC3E}">
        <p14:creationId xmlns:p14="http://schemas.microsoft.com/office/powerpoint/2010/main" val="382965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12</a:t>
            </a:fld>
            <a:endParaRPr lang="en-US"/>
          </a:p>
        </p:txBody>
      </p:sp>
    </p:spTree>
    <p:extLst>
      <p:ext uri="{BB962C8B-B14F-4D97-AF65-F5344CB8AC3E}">
        <p14:creationId xmlns:p14="http://schemas.microsoft.com/office/powerpoint/2010/main" val="183484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07" indent="-176707">
              <a:buFontTx/>
              <a:buChar char="-"/>
            </a:pPr>
            <a:r>
              <a:rPr lang="en-US" dirty="0"/>
              <a:t>I’ve worked in advocacy for both the public and private sector for about a decade. I started, going door-to-door petitioning residents in a DC neighborhood for speed bumps and was Ward volunteer captain on two mayoral campaigns. More recently, I’ve managed grassroots and Advocacy for the Ambulatory Surgery Center Association, the Pancreatic Cancer Action Network and ABA. </a:t>
            </a:r>
          </a:p>
          <a:p>
            <a:pPr marL="176707" indent="-176707">
              <a:buFontTx/>
              <a:buChar char="-"/>
            </a:pPr>
            <a:r>
              <a:rPr lang="en-US" dirty="0"/>
              <a:t>I’ve built 2 advocacy databases from the ground up and am familiar with Aptify, netForum, Blackbaud, Aristotle, DDC, Luminate Online, VoterVoice, Phone2Action, Quorum and I’m sure a few others I’m forgetting.</a:t>
            </a:r>
          </a:p>
        </p:txBody>
      </p:sp>
      <p:sp>
        <p:nvSpPr>
          <p:cNvPr id="4" name="Slide Number Placeholder 3"/>
          <p:cNvSpPr>
            <a:spLocks noGrp="1"/>
          </p:cNvSpPr>
          <p:nvPr>
            <p:ph type="sldNum" sz="quarter" idx="5"/>
          </p:nvPr>
        </p:nvSpPr>
        <p:spPr/>
        <p:txBody>
          <a:bodyPr/>
          <a:lstStyle/>
          <a:p>
            <a:fld id="{D220916F-EC6D-C347-BF36-F082CC5D22A5}" type="slidenum">
              <a:rPr lang="en-US" smtClean="0"/>
              <a:t>2</a:t>
            </a:fld>
            <a:endParaRPr lang="en-US" dirty="0"/>
          </a:p>
        </p:txBody>
      </p:sp>
    </p:spTree>
    <p:extLst>
      <p:ext uri="{BB962C8B-B14F-4D97-AF65-F5344CB8AC3E}">
        <p14:creationId xmlns:p14="http://schemas.microsoft.com/office/powerpoint/2010/main" val="19155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When building your database, the first thing you need to do is define the reason you are setting one up and/or adding software on top of a one. </a:t>
            </a:r>
          </a:p>
          <a:p>
            <a:pPr marL="174708" indent="-174708">
              <a:buFontTx/>
              <a:buChar char="-"/>
            </a:pPr>
            <a:endParaRPr lang="en-US" dirty="0"/>
          </a:p>
          <a:p>
            <a:r>
              <a:rPr lang="en-US" dirty="0"/>
              <a:t>&lt;Read Questions&gt;</a:t>
            </a:r>
          </a:p>
          <a:p>
            <a:pPr marL="174708" indent="-174708">
              <a:buFontTx/>
              <a:buChar char="-"/>
            </a:pPr>
            <a:endParaRPr lang="en-US" dirty="0"/>
          </a:p>
          <a:p>
            <a:pPr marL="174708" indent="-174708">
              <a:buFontTx/>
              <a:buChar char="-"/>
            </a:pPr>
            <a:r>
              <a:rPr lang="en-US" dirty="0"/>
              <a:t>Take a long-term view. What decisions can you make today that will help you in the future? The decisions you make now will only compound over the years…. Good or bad.</a:t>
            </a:r>
          </a:p>
        </p:txBody>
      </p:sp>
      <p:sp>
        <p:nvSpPr>
          <p:cNvPr id="4" name="Slide Number Placeholder 3"/>
          <p:cNvSpPr>
            <a:spLocks noGrp="1"/>
          </p:cNvSpPr>
          <p:nvPr>
            <p:ph type="sldNum" sz="quarter" idx="5"/>
          </p:nvPr>
        </p:nvSpPr>
        <p:spPr/>
        <p:txBody>
          <a:bodyPr/>
          <a:lstStyle/>
          <a:p>
            <a:fld id="{A0007CCB-890C-4532-876F-5B5D80DAE746}" type="slidenum">
              <a:rPr lang="en-US" smtClean="0"/>
              <a:t>3</a:t>
            </a:fld>
            <a:endParaRPr lang="en-US"/>
          </a:p>
        </p:txBody>
      </p:sp>
    </p:spTree>
    <p:extLst>
      <p:ext uri="{BB962C8B-B14F-4D97-AF65-F5344CB8AC3E}">
        <p14:creationId xmlns:p14="http://schemas.microsoft.com/office/powerpoint/2010/main" val="34019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One of your primary goals should be to provide the right contacts the right information at the right time. </a:t>
            </a:r>
          </a:p>
          <a:p>
            <a:pPr marL="174708" indent="-174708">
              <a:buFontTx/>
              <a:buChar char="-"/>
            </a:pPr>
            <a:endParaRPr lang="en-US" dirty="0"/>
          </a:p>
          <a:p>
            <a:pPr marL="174708" indent="-174708">
              <a:buFontTx/>
              <a:buChar char="-"/>
            </a:pPr>
            <a:r>
              <a:rPr lang="en-US" dirty="0"/>
              <a:t>This means using technology (your database and any additional software) to provide the best experience/empowerment of your contact/user. You want to be able to know that John in Flagstaff Arizona loves chocolate milk and to send him a box on the first day of chocolate milk month. </a:t>
            </a:r>
          </a:p>
          <a:p>
            <a:pPr marL="174708" indent="-174708">
              <a:buFontTx/>
              <a:buChar char="-"/>
            </a:pPr>
            <a:endParaRPr lang="en-US" dirty="0"/>
          </a:p>
          <a:p>
            <a:pPr marL="174708" indent="-174708">
              <a:buFontTx/>
              <a:buChar char="-"/>
            </a:pPr>
            <a:r>
              <a:rPr lang="en-US" dirty="0"/>
              <a:t>With the right database, set up the right way, you’ll be able to get this granular and delicious. </a:t>
            </a:r>
          </a:p>
        </p:txBody>
      </p:sp>
      <p:sp>
        <p:nvSpPr>
          <p:cNvPr id="4" name="Slide Number Placeholder 3"/>
          <p:cNvSpPr>
            <a:spLocks noGrp="1"/>
          </p:cNvSpPr>
          <p:nvPr>
            <p:ph type="sldNum" sz="quarter" idx="5"/>
          </p:nvPr>
        </p:nvSpPr>
        <p:spPr/>
        <p:txBody>
          <a:bodyPr/>
          <a:lstStyle/>
          <a:p>
            <a:fld id="{A0007CCB-890C-4532-876F-5B5D80DAE746}" type="slidenum">
              <a:rPr lang="en-US" smtClean="0"/>
              <a:t>4</a:t>
            </a:fld>
            <a:endParaRPr lang="en-US"/>
          </a:p>
        </p:txBody>
      </p:sp>
    </p:spTree>
    <p:extLst>
      <p:ext uri="{BB962C8B-B14F-4D97-AF65-F5344CB8AC3E}">
        <p14:creationId xmlns:p14="http://schemas.microsoft.com/office/powerpoint/2010/main" val="255805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After answering those questions, pull together a plan with a timeline.</a:t>
            </a:r>
          </a:p>
          <a:p>
            <a:pPr marL="174708" indent="-174708">
              <a:buFontTx/>
              <a:buChar char="-"/>
            </a:pPr>
            <a:endParaRPr lang="en-US" dirty="0"/>
          </a:p>
          <a:p>
            <a:pPr marL="174708" indent="-174708">
              <a:buFontTx/>
              <a:buChar char="-"/>
            </a:pPr>
            <a:r>
              <a:rPr lang="en-US" dirty="0"/>
              <a:t>So, for example, if you want to join data from a bunch of disparate sources into an easily manageable system that you can lay advocacy software on top of… map that out. What are your needs today? What will they be?</a:t>
            </a:r>
          </a:p>
          <a:p>
            <a:pPr marL="174708" indent="-174708">
              <a:buFontTx/>
              <a:buChar char="-"/>
            </a:pPr>
            <a:endParaRPr lang="en-US" dirty="0"/>
          </a:p>
          <a:p>
            <a:pPr marL="174708" indent="-174708">
              <a:buFontTx/>
              <a:buChar char="-"/>
            </a:pPr>
            <a:r>
              <a:rPr lang="en-US" dirty="0"/>
              <a:t>Where is that data?</a:t>
            </a:r>
          </a:p>
          <a:p>
            <a:pPr marL="174708" indent="-174708">
              <a:buFontTx/>
              <a:buChar char="-"/>
            </a:pPr>
            <a:endParaRPr lang="en-US" dirty="0"/>
          </a:p>
          <a:p>
            <a:pPr marL="174708" indent="-174708">
              <a:buFontTx/>
              <a:buChar char="-"/>
            </a:pPr>
            <a:r>
              <a:rPr lang="en-US" dirty="0"/>
              <a:t>Are there any laws you’ll need to comply with?</a:t>
            </a:r>
          </a:p>
          <a:p>
            <a:pPr marL="174708" indent="-174708">
              <a:buFontTx/>
              <a:buChar char="-"/>
            </a:pPr>
            <a:endParaRPr lang="en-US" dirty="0"/>
          </a:p>
          <a:p>
            <a:pPr marL="174708" indent="-174708">
              <a:buFontTx/>
              <a:buChar char="-"/>
            </a:pPr>
            <a:r>
              <a:rPr lang="en-US" dirty="0"/>
              <a:t>Research and demo advocacy software for your needs. </a:t>
            </a:r>
          </a:p>
          <a:p>
            <a:pPr marL="1106481" lvl="2" indent="-174708">
              <a:buFontTx/>
              <a:buChar char="-"/>
            </a:pPr>
            <a:r>
              <a:rPr lang="en-US" dirty="0"/>
              <a:t>Do you need a mobile version? </a:t>
            </a:r>
          </a:p>
          <a:p>
            <a:pPr marL="1106481" lvl="2" indent="-174708">
              <a:buFontTx/>
              <a:buChar char="-"/>
            </a:pPr>
            <a:r>
              <a:rPr lang="en-US" dirty="0"/>
              <a:t>Do you need </a:t>
            </a:r>
            <a:r>
              <a:rPr lang="en-US" dirty="0" err="1"/>
              <a:t>clicktail</a:t>
            </a:r>
            <a:r>
              <a:rPr lang="en-US" dirty="0"/>
              <a:t> tracking or a </a:t>
            </a:r>
            <a:r>
              <a:rPr lang="en-US" dirty="0" err="1"/>
              <a:t>facebook</a:t>
            </a:r>
            <a:r>
              <a:rPr lang="en-US" dirty="0"/>
              <a:t> pixel?</a:t>
            </a:r>
          </a:p>
          <a:p>
            <a:endParaRPr lang="en-US" dirty="0"/>
          </a:p>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5</a:t>
            </a:fld>
            <a:endParaRPr lang="en-US"/>
          </a:p>
        </p:txBody>
      </p:sp>
    </p:spTree>
    <p:extLst>
      <p:ext uri="{BB962C8B-B14F-4D97-AF65-F5344CB8AC3E}">
        <p14:creationId xmlns:p14="http://schemas.microsoft.com/office/powerpoint/2010/main" val="113334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Now, you’ll need to figure out who you know and where their info lives.</a:t>
            </a:r>
          </a:p>
          <a:p>
            <a:pPr marL="174708" indent="-174708">
              <a:buFontTx/>
              <a:buChar char="-"/>
            </a:pPr>
            <a:endParaRPr lang="en-US" dirty="0"/>
          </a:p>
          <a:p>
            <a:r>
              <a:rPr lang="en-US" dirty="0"/>
              <a:t>&lt;click&gt;</a:t>
            </a:r>
          </a:p>
          <a:p>
            <a:pPr marL="174708" indent="-174708">
              <a:buFontTx/>
              <a:buChar char="-"/>
            </a:pPr>
            <a:endParaRPr lang="en-US" dirty="0"/>
          </a:p>
          <a:p>
            <a:pPr marL="174708" indent="-174708">
              <a:buFontTx/>
              <a:buChar char="-"/>
            </a:pPr>
            <a:r>
              <a:rPr lang="en-US" dirty="0"/>
              <a:t>Format it all the same way. </a:t>
            </a:r>
          </a:p>
          <a:p>
            <a:pPr marL="174708" indent="-174708">
              <a:buFontTx/>
              <a:buChar char="-"/>
            </a:pPr>
            <a:endParaRPr lang="en-US" dirty="0"/>
          </a:p>
          <a:p>
            <a:pPr marL="174708" indent="-174708">
              <a:buFontTx/>
              <a:buChar char="-"/>
            </a:pPr>
            <a:r>
              <a:rPr lang="en-US" dirty="0"/>
              <a:t>Dedoop them (might want to hire a consultant to do this)… you can do this based on a few fields, ID, first name, last name, address, city, state, county, email… </a:t>
            </a:r>
          </a:p>
          <a:p>
            <a:endParaRPr lang="en-US" dirty="0"/>
          </a:p>
          <a:p>
            <a:pPr marL="174708" indent="-174708">
              <a:buFontTx/>
              <a:buChar char="-"/>
            </a:pPr>
            <a:r>
              <a:rPr lang="en-US" dirty="0"/>
              <a:t>YOU GET ONE SHOT AT THIS. It is worth taking the time and spending the money to get it right. Errors are logarithmic. A duplicate now will be 10x as worse in a few year. So, be careful. Formatting is very important. You want your starting data perfect because it’s only going to get messy from there.</a:t>
            </a:r>
          </a:p>
          <a:p>
            <a:pPr marL="174708" indent="-174708">
              <a:buFontTx/>
              <a:buChar char="-"/>
            </a:pPr>
            <a:endParaRPr lang="en-US" dirty="0"/>
          </a:p>
          <a:p>
            <a:r>
              <a:rPr lang="en-US" dirty="0"/>
              <a:t>&lt;then no data slide&gt;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6</a:t>
            </a:fld>
            <a:endParaRPr lang="en-US"/>
          </a:p>
        </p:txBody>
      </p:sp>
    </p:spTree>
    <p:extLst>
      <p:ext uri="{BB962C8B-B14F-4D97-AF65-F5344CB8AC3E}">
        <p14:creationId xmlns:p14="http://schemas.microsoft.com/office/powerpoint/2010/main" val="389811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Your database and software is going to integrate with other parts of your organization and a breach will affect everyone. So, start with a wide net and solicit feedback, particularly from IT &amp; Legal.</a:t>
            </a:r>
          </a:p>
          <a:p>
            <a:pPr marL="174708" indent="-174708">
              <a:buFontTx/>
              <a:buChar char="-"/>
            </a:pPr>
            <a:endParaRPr lang="en-US" dirty="0"/>
          </a:p>
          <a:p>
            <a:pPr marL="174708" indent="-174708">
              <a:buFontTx/>
              <a:buChar char="-"/>
            </a:pPr>
            <a:r>
              <a:rPr lang="en-US" dirty="0"/>
              <a:t>IT, legal, the executive team and other relevant departments are going to be very irked if you don’t follow your internal and the external (laws) rules. Involve them from the beginning. They’ll have insight and will be helpful indefinitely. </a:t>
            </a:r>
          </a:p>
          <a:p>
            <a:endParaRPr lang="en-US" dirty="0"/>
          </a:p>
          <a:p>
            <a:pPr marL="174708" indent="-174708">
              <a:buFontTx/>
              <a:buChar char="-"/>
            </a:pPr>
            <a:r>
              <a:rPr lang="en-US" dirty="0"/>
              <a:t>Specifically IT. There is always friction between IT and databases or programs they are not directly running. Don’t go behind their back. IT is responsible for your internet security so help them do their job. It can slow down the process, but this is about 5-10 years from now.</a:t>
            </a:r>
          </a:p>
          <a:p>
            <a:pPr marL="174708" indent="-174708">
              <a:buFontTx/>
              <a:buChar char="-"/>
            </a:pPr>
            <a:endParaRPr lang="en-US" dirty="0"/>
          </a:p>
          <a:p>
            <a:pPr marL="174708" indent="-174708">
              <a:buFontTx/>
              <a:buChar char="-"/>
            </a:pPr>
            <a:r>
              <a:rPr lang="en-US" dirty="0"/>
              <a:t>And contact legal, make sure you are following laws in your city, state and country.</a:t>
            </a:r>
          </a:p>
        </p:txBody>
      </p:sp>
      <p:sp>
        <p:nvSpPr>
          <p:cNvPr id="4" name="Slide Number Placeholder 3"/>
          <p:cNvSpPr>
            <a:spLocks noGrp="1"/>
          </p:cNvSpPr>
          <p:nvPr>
            <p:ph type="sldNum" sz="quarter" idx="5"/>
          </p:nvPr>
        </p:nvSpPr>
        <p:spPr/>
        <p:txBody>
          <a:bodyPr/>
          <a:lstStyle/>
          <a:p>
            <a:fld id="{A0007CCB-890C-4532-876F-5B5D80DAE746}" type="slidenum">
              <a:rPr lang="en-US" smtClean="0"/>
              <a:t>7</a:t>
            </a:fld>
            <a:endParaRPr lang="en-US"/>
          </a:p>
        </p:txBody>
      </p:sp>
    </p:spTree>
    <p:extLst>
      <p:ext uri="{BB962C8B-B14F-4D97-AF65-F5344CB8AC3E}">
        <p14:creationId xmlns:p14="http://schemas.microsoft.com/office/powerpoint/2010/main" val="286059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In particular, GDPR and CCPA.</a:t>
            </a:r>
          </a:p>
          <a:p>
            <a:endParaRPr lang="en-US" dirty="0"/>
          </a:p>
          <a:p>
            <a:pPr marL="174708" indent="-174708">
              <a:buFontTx/>
              <a:buChar char="-"/>
            </a:pPr>
            <a:r>
              <a:rPr lang="en-US" dirty="0"/>
              <a:t>Compliance is critical. Is your organization GDPR &amp; CCPA compliant? This software most certainly will need to be.</a:t>
            </a:r>
          </a:p>
          <a:p>
            <a:endParaRPr lang="en-US" dirty="0"/>
          </a:p>
          <a:p>
            <a:pPr marL="174708" indent="-174708">
              <a:buFontTx/>
              <a:buChar char="-"/>
            </a:pPr>
            <a:r>
              <a:rPr lang="en-US" dirty="0"/>
              <a:t>GDPR - General Data Protection Regulation</a:t>
            </a:r>
          </a:p>
          <a:p>
            <a:pPr marL="640594" lvl="1" indent="-174708">
              <a:buFontTx/>
              <a:buChar char="-"/>
            </a:pPr>
            <a:r>
              <a:rPr lang="en-US" dirty="0"/>
              <a:t>Changes how </a:t>
            </a:r>
            <a:r>
              <a:rPr lang="en-US" dirty="0" err="1"/>
              <a:t>contacters</a:t>
            </a:r>
            <a:r>
              <a:rPr lang="en-US" dirty="0"/>
              <a:t>, us, must treat users. </a:t>
            </a:r>
          </a:p>
          <a:p>
            <a:pPr marL="640594" lvl="1" indent="-174708">
              <a:buFontTx/>
              <a:buChar char="-"/>
            </a:pPr>
            <a:r>
              <a:rPr lang="en-US" dirty="0"/>
              <a:t>It was passed in 2016 the EU and went into affect in 2018. </a:t>
            </a:r>
          </a:p>
          <a:p>
            <a:pPr marL="640594" lvl="1" indent="-174708">
              <a:buFontTx/>
              <a:buChar char="-"/>
            </a:pPr>
            <a:r>
              <a:rPr lang="en-US" dirty="0"/>
              <a:t>Since the internet is international, it affects you. </a:t>
            </a:r>
          </a:p>
          <a:p>
            <a:pPr marL="640594" lvl="1" indent="-174708">
              <a:buFontTx/>
              <a:buChar char="-"/>
            </a:pPr>
            <a:r>
              <a:rPr lang="en-US" dirty="0"/>
              <a:t>Things like opt-ins vs. opt-outs. So boxes cannot be checked automatically. </a:t>
            </a:r>
          </a:p>
          <a:p>
            <a:pPr marL="640594" lvl="1" indent="-174708">
              <a:buFontTx/>
              <a:buChar char="-"/>
            </a:pPr>
            <a:r>
              <a:rPr lang="en-US" dirty="0"/>
              <a:t>You must have an unsubscribe link in every email sent to one of your contacts.</a:t>
            </a:r>
          </a:p>
          <a:p>
            <a:pPr marL="174708" indent="-174708">
              <a:buFontTx/>
              <a:buChar char="-"/>
            </a:pPr>
            <a:r>
              <a:rPr lang="en-US" dirty="0"/>
              <a:t>In America, California passed the California Consumer Privacy Act last year, this does similar things to GDPR. One difference, is that GDPR does not care where you are. </a:t>
            </a:r>
          </a:p>
          <a:p>
            <a:endParaRPr lang="en-US" dirty="0"/>
          </a:p>
          <a:p>
            <a:pPr marL="174708" indent="-174708">
              <a:buFontTx/>
              <a:buChar char="-"/>
            </a:pPr>
            <a:r>
              <a:rPr lang="en-US" dirty="0"/>
              <a:t>These two laws involved things like.</a:t>
            </a:r>
          </a:p>
          <a:p>
            <a:pPr marL="640594" lvl="1" indent="-174708">
              <a:buFontTx/>
              <a:buChar char="-"/>
            </a:pPr>
            <a:r>
              <a:rPr lang="en-US" dirty="0"/>
              <a:t>The right to be forgotten.</a:t>
            </a:r>
          </a:p>
          <a:p>
            <a:pPr marL="640594" lvl="1" indent="-174708">
              <a:buFontTx/>
              <a:buChar char="-"/>
            </a:pPr>
            <a:r>
              <a:rPr lang="en-US" dirty="0"/>
              <a:t>Know if your info is being used and who it is being shared with.</a:t>
            </a:r>
          </a:p>
          <a:p>
            <a:pPr marL="1106481" lvl="2" indent="-174708">
              <a:buFontTx/>
              <a:buChar char="-"/>
            </a:pPr>
            <a:r>
              <a:rPr lang="en-US" dirty="0"/>
              <a:t>This means you can’t share the name, address, email of a contact without anyone—even an affiliate— w/o their permission. </a:t>
            </a:r>
          </a:p>
          <a:p>
            <a:pPr marL="640594" lvl="1" indent="-174708">
              <a:buFontTx/>
              <a:buChar char="-"/>
            </a:pPr>
            <a:r>
              <a:rPr lang="en-US" dirty="0"/>
              <a:t>And, a user is not be penalized in price because of an opt-out</a:t>
            </a:r>
          </a:p>
          <a:p>
            <a:pPr marL="174708" indent="-174708">
              <a:buFontTx/>
              <a:buChar char="-"/>
            </a:pPr>
            <a:endParaRPr lang="en-US" dirty="0"/>
          </a:p>
          <a:p>
            <a:pPr marL="174708" indent="-174708">
              <a:buFontTx/>
              <a:buChar char="-"/>
            </a:pPr>
            <a:r>
              <a:rPr lang="en-US" dirty="0"/>
              <a:t>Contact your legal office to understand these laws. They might not apply directly to you and your business right now, but it is very likely that some form of them will in the future. It is important you anticipate this and make it part of your good data management routine.</a:t>
            </a:r>
          </a:p>
          <a:p>
            <a:pPr marL="174708" indent="-174708">
              <a:buFontTx/>
              <a:buChar char="-"/>
            </a:pPr>
            <a:endParaRPr lang="en-US" dirty="0"/>
          </a:p>
          <a:p>
            <a:pPr marL="174708" indent="-174708">
              <a:buFontTx/>
              <a:buChar char="-"/>
            </a:pPr>
            <a:r>
              <a:rPr lang="en-US" dirty="0"/>
              <a:t>You know those little pops ups you’ve started to get in the last year or two on websites asking if they can spy on you? (i.e. drop cookies on your computer)</a:t>
            </a:r>
          </a:p>
          <a:p>
            <a:pPr marL="174708" indent="-174708">
              <a:buFontTx/>
              <a:buChar char="-"/>
            </a:pPr>
            <a:endParaRPr lang="en-US" dirty="0"/>
          </a:p>
          <a:p>
            <a:pPr marL="174708" indent="-174708">
              <a:buFontTx/>
              <a:buChar char="-"/>
            </a:pPr>
            <a:r>
              <a:rPr lang="en-US" dirty="0"/>
              <a:t>Most large companies, for example, MailChimp, already comply with both of these.</a:t>
            </a:r>
          </a:p>
          <a:p>
            <a:pPr marL="174708" indent="-174708">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8</a:t>
            </a:fld>
            <a:endParaRPr lang="en-US"/>
          </a:p>
        </p:txBody>
      </p:sp>
    </p:spTree>
    <p:extLst>
      <p:ext uri="{BB962C8B-B14F-4D97-AF65-F5344CB8AC3E}">
        <p14:creationId xmlns:p14="http://schemas.microsoft.com/office/powerpoint/2010/main" val="425134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dirty="0"/>
              <a:t>After you’ve compiled your data, complied with laws and checked with IT, you’ll need some software.</a:t>
            </a:r>
          </a:p>
          <a:p>
            <a:pPr marL="174708" indent="-174708" defTabSz="931774">
              <a:buFontTx/>
              <a:buChar char="-"/>
              <a:defRPr/>
            </a:pPr>
            <a:endParaRPr lang="en-US" dirty="0"/>
          </a:p>
          <a:p>
            <a:pPr marL="174708" indent="-174708" defTabSz="931774">
              <a:buFontTx/>
              <a:buChar char="-"/>
              <a:defRPr/>
            </a:pPr>
            <a:r>
              <a:rPr lang="en-US" dirty="0"/>
              <a:t>Do your due diligence on these software companies. </a:t>
            </a:r>
          </a:p>
          <a:p>
            <a:pPr marL="174708" indent="-174708" defTabSz="931774">
              <a:buFontTx/>
              <a:buChar char="-"/>
              <a:defRPr/>
            </a:pPr>
            <a:endParaRPr lang="en-US" dirty="0"/>
          </a:p>
          <a:p>
            <a:pPr marL="174708" indent="-174708" defTabSz="931774">
              <a:buFontTx/>
              <a:buChar char="-"/>
              <a:defRPr/>
            </a:pPr>
            <a:r>
              <a:rPr lang="en-US" dirty="0"/>
              <a:t>Make sure they are GDPR &amp; CCPA compliant.</a:t>
            </a:r>
          </a:p>
          <a:p>
            <a:pPr marL="174708" indent="-174708" defTabSz="931774">
              <a:buFontTx/>
              <a:buChar char="-"/>
              <a:defRPr/>
            </a:pPr>
            <a:endParaRPr lang="en-US" dirty="0"/>
          </a:p>
          <a:p>
            <a:pPr marL="174708" indent="-174708" defTabSz="931774">
              <a:buFontTx/>
              <a:buChar char="-"/>
              <a:defRPr/>
            </a:pPr>
            <a:r>
              <a:rPr lang="en-US" dirty="0"/>
              <a:t>Make sure the integrate with the database of the rest of the system. Ask to see their API. Do not put up with that STMP junk or a manual sync with a .csv file. You want an API and you want your IT folks to be able to play with it before you sign a contract.</a:t>
            </a:r>
          </a:p>
          <a:p>
            <a:pPr marL="174708" indent="-174708" defTabSz="931774">
              <a:buFontTx/>
              <a:buChar char="-"/>
              <a:defRPr/>
            </a:pPr>
            <a:endParaRPr lang="en-US" dirty="0"/>
          </a:p>
          <a:p>
            <a:pPr marL="174708" indent="-174708" defTabSz="931774">
              <a:buFontTx/>
              <a:buChar char="-"/>
              <a:defRPr/>
            </a:pPr>
            <a:r>
              <a:rPr lang="en-US" dirty="0"/>
              <a:t>Make sure their security is top notch; IT will be able to help you here. </a:t>
            </a:r>
          </a:p>
          <a:p>
            <a:pPr marL="174708" indent="-174708" defTabSz="931774">
              <a:buFontTx/>
              <a:buChar char="-"/>
              <a:defRPr/>
            </a:pPr>
            <a:endParaRPr lang="en-US" dirty="0"/>
          </a:p>
          <a:p>
            <a:pPr marL="174708" indent="-174708" defTabSz="931774">
              <a:buFontTx/>
              <a:buChar char="-"/>
              <a:defRPr/>
            </a:pPr>
            <a:r>
              <a:rPr lang="en-US" dirty="0"/>
              <a:t>Negotiate. </a:t>
            </a:r>
          </a:p>
          <a:p>
            <a:pPr marL="174708" indent="-174708" defTabSz="931774">
              <a:buFontTx/>
              <a:buChar char="-"/>
              <a:defRPr/>
            </a:pPr>
            <a:endParaRPr lang="en-US" dirty="0"/>
          </a:p>
          <a:p>
            <a:pPr marL="174708" indent="-174708" defTabSz="931774">
              <a:buFontTx/>
              <a:buChar char="-"/>
              <a:defRPr/>
            </a:pPr>
            <a:r>
              <a:rPr lang="en-US" dirty="0"/>
              <a:t>Some questions to ask them:</a:t>
            </a:r>
          </a:p>
          <a:p>
            <a:pPr marL="1106481" lvl="2" indent="-174708" defTabSz="931774">
              <a:buFontTx/>
              <a:buChar char="-"/>
              <a:defRPr/>
            </a:pPr>
            <a:r>
              <a:rPr lang="en-US" dirty="0"/>
              <a:t>Can you show me how to launch a campaign from the beginning? </a:t>
            </a:r>
          </a:p>
          <a:p>
            <a:pPr marL="1106481" lvl="2" indent="-174708" defTabSz="931774">
              <a:buFontTx/>
              <a:buChar char="-"/>
              <a:defRPr/>
            </a:pPr>
            <a:r>
              <a:rPr lang="en-US" dirty="0"/>
              <a:t>How do I pull a report? What format?</a:t>
            </a:r>
          </a:p>
          <a:p>
            <a:pPr marL="1106481" lvl="2" indent="-174708" defTabSz="931774">
              <a:buFontTx/>
              <a:buChar char="-"/>
              <a:defRPr/>
            </a:pPr>
            <a:r>
              <a:rPr lang="en-US" dirty="0"/>
              <a:t>How often do you update your MoC data?</a:t>
            </a:r>
          </a:p>
          <a:p>
            <a:pPr marL="1106481" lvl="2" indent="-174708" defTabSz="931774">
              <a:buFontTx/>
              <a:buChar char="-"/>
              <a:defRPr/>
            </a:pPr>
            <a:r>
              <a:rPr lang="en-US" dirty="0"/>
              <a:t>What happens to unsubscribes? What is your unsubscribe function like?</a:t>
            </a:r>
          </a:p>
          <a:p>
            <a:pPr marL="1106481" lvl="2" indent="-174708" defTabSz="931774">
              <a:buFontTx/>
              <a:buChar char="-"/>
              <a:defRPr/>
            </a:pPr>
            <a:r>
              <a:rPr lang="en-US" dirty="0"/>
              <a:t>Can your software split targets?</a:t>
            </a:r>
          </a:p>
          <a:p>
            <a:pPr marL="1106481" lvl="2" indent="-174708" defTabSz="931774">
              <a:buFontTx/>
              <a:buChar char="-"/>
              <a:defRPr/>
            </a:pPr>
            <a:r>
              <a:rPr lang="en-US" dirty="0"/>
              <a:t>How do I tag/sort/track contacts?</a:t>
            </a:r>
          </a:p>
          <a:p>
            <a:pPr marL="1106481" lvl="2" indent="-174708" defTabSz="931774">
              <a:buFontTx/>
              <a:buChar char="-"/>
              <a:defRPr/>
            </a:pPr>
            <a:r>
              <a:rPr lang="en-US" dirty="0"/>
              <a:t>Do you have an email system integrated? (Confirm with your IT you can use it.)</a:t>
            </a:r>
          </a:p>
          <a:p>
            <a:pPr marL="1106481" lvl="2" indent="-174708" defTabSz="931774">
              <a:buFontTx/>
              <a:buChar char="-"/>
              <a:defRPr/>
            </a:pPr>
            <a:r>
              <a:rPr lang="en-US" dirty="0"/>
              <a:t>What data overlays and data crunching does this software let me use to IT my top advocates?</a:t>
            </a:r>
          </a:p>
          <a:p>
            <a:pPr marL="1106481" lvl="2" indent="-174708" defTabSz="931774">
              <a:buFontTx/>
              <a:buChar char="-"/>
              <a:defRPr/>
            </a:pPr>
            <a:r>
              <a:rPr lang="en-US" dirty="0"/>
              <a:t>How easy is your UI? (Goal is to make it as easy as possible for a user on the front end to do what you want and then easy for you on the back end.)</a:t>
            </a:r>
          </a:p>
          <a:p>
            <a:pPr marL="174708" indent="-174708" defTabSz="931774">
              <a:buFontTx/>
              <a:buChar char="-"/>
              <a:defRPr/>
            </a:pPr>
            <a:endParaRPr lang="en-US" dirty="0"/>
          </a:p>
        </p:txBody>
      </p:sp>
      <p:sp>
        <p:nvSpPr>
          <p:cNvPr id="4" name="Slide Number Placeholder 3"/>
          <p:cNvSpPr>
            <a:spLocks noGrp="1"/>
          </p:cNvSpPr>
          <p:nvPr>
            <p:ph type="sldNum" sz="quarter" idx="5"/>
          </p:nvPr>
        </p:nvSpPr>
        <p:spPr/>
        <p:txBody>
          <a:bodyPr/>
          <a:lstStyle/>
          <a:p>
            <a:fld id="{A0007CCB-890C-4532-876F-5B5D80DAE746}" type="slidenum">
              <a:rPr lang="en-US" smtClean="0"/>
              <a:t>9</a:t>
            </a:fld>
            <a:endParaRPr lang="en-US"/>
          </a:p>
        </p:txBody>
      </p:sp>
    </p:spTree>
    <p:extLst>
      <p:ext uri="{BB962C8B-B14F-4D97-AF65-F5344CB8AC3E}">
        <p14:creationId xmlns:p14="http://schemas.microsoft.com/office/powerpoint/2010/main" val="1968468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F6FD162A-22B5-4907-A800-19AC406FE706}"/>
              </a:ext>
            </a:extLst>
          </p:cNvPr>
          <p:cNvPicPr>
            <a:picLocks noChangeAspect="1"/>
          </p:cNvPicPr>
          <p:nvPr/>
        </p:nvPicPr>
        <p:blipFill>
          <a:blip r:embed="rId2"/>
          <a:stretch>
            <a:fillRect/>
          </a:stretch>
        </p:blipFill>
        <p:spPr>
          <a:xfrm>
            <a:off x="0" y="762000"/>
            <a:ext cx="12192000" cy="6096000"/>
          </a:xfrm>
          <a:prstGeom prst="rect">
            <a:avLst/>
          </a:prstGeom>
        </p:spPr>
      </p:pic>
      <p:sp>
        <p:nvSpPr>
          <p:cNvPr id="2" name="Title 1"/>
          <p:cNvSpPr>
            <a:spLocks noGrp="1"/>
          </p:cNvSpPr>
          <p:nvPr>
            <p:ph type="ctrTitle"/>
          </p:nvPr>
        </p:nvSpPr>
        <p:spPr>
          <a:xfrm>
            <a:off x="4354286" y="1259111"/>
            <a:ext cx="6313714" cy="2387600"/>
          </a:xfrm>
        </p:spPr>
        <p:txBody>
          <a:bodyPr anchor="b"/>
          <a:lstStyle>
            <a:lvl1pPr algn="l">
              <a:defRPr sz="6000">
                <a:solidFill>
                  <a:srgbClr val="09417A"/>
                </a:solidFill>
              </a:defRPr>
            </a:lvl1pPr>
          </a:lstStyle>
          <a:p>
            <a:r>
              <a:rPr lang="en-US"/>
              <a:t>Click to edit Master title style</a:t>
            </a:r>
            <a:endParaRPr lang="en-US" dirty="0"/>
          </a:p>
        </p:txBody>
      </p:sp>
      <p:sp>
        <p:nvSpPr>
          <p:cNvPr id="3" name="Subtitle 2"/>
          <p:cNvSpPr>
            <a:spLocks noGrp="1"/>
          </p:cNvSpPr>
          <p:nvPr>
            <p:ph type="subTitle" idx="1"/>
          </p:nvPr>
        </p:nvSpPr>
        <p:spPr>
          <a:xfrm>
            <a:off x="4354286" y="3870326"/>
            <a:ext cx="6313714" cy="1387474"/>
          </a:xfrm>
        </p:spPr>
        <p:txBody>
          <a:bodyPr/>
          <a:lstStyle>
            <a:lvl1pPr marL="0" indent="0" algn="l">
              <a:buNone/>
              <a:defRPr sz="2400">
                <a:solidFill>
                  <a:schemeClr val="bg1">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7084103-3337-450E-87E5-96F40965F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652" y="5910624"/>
            <a:ext cx="2202665" cy="713014"/>
          </a:xfrm>
          <a:prstGeom prst="rect">
            <a:avLst/>
          </a:prstGeom>
        </p:spPr>
      </p:pic>
      <p:sp>
        <p:nvSpPr>
          <p:cNvPr id="7" name="Slide Number Placeholder 5">
            <a:extLst>
              <a:ext uri="{FF2B5EF4-FFF2-40B4-BE49-F238E27FC236}">
                <a16:creationId xmlns:a16="http://schemas.microsoft.com/office/drawing/2014/main" id="{1472146C-5C0D-4C08-98A8-305563D0F115}"/>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307758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22382" y="6356350"/>
            <a:ext cx="2743200" cy="365125"/>
          </a:xfrm>
          <a:prstGeom prst="rect">
            <a:avLst/>
          </a:prstGeom>
        </p:spPr>
        <p:txBody>
          <a:bodyPr/>
          <a:lstStyle/>
          <a:p>
            <a:fld id="{E719518B-F4BD-419F-B759-5D94ECEAC8A2}" type="slidenum">
              <a:rPr lang="en-US" smtClean="0"/>
              <a:t>‹#›</a:t>
            </a:fld>
            <a:endParaRPr lang="en-US"/>
          </a:p>
        </p:txBody>
      </p:sp>
    </p:spTree>
    <p:extLst>
      <p:ext uri="{BB962C8B-B14F-4D97-AF65-F5344CB8AC3E}">
        <p14:creationId xmlns:p14="http://schemas.microsoft.com/office/powerpoint/2010/main" val="282523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99326-3325-4EDC-9703-27450D531BC9}"/>
              </a:ext>
            </a:extLst>
          </p:cNvPr>
          <p:cNvSpPr/>
          <p:nvPr/>
        </p:nvSpPr>
        <p:spPr>
          <a:xfrm>
            <a:off x="0" y="1881054"/>
            <a:ext cx="12192000" cy="488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222382" y="6356350"/>
            <a:ext cx="2743200" cy="365125"/>
          </a:xfrm>
          <a:prstGeom prst="rect">
            <a:avLst/>
          </a:prstGeom>
        </p:spPr>
        <p:txBody>
          <a:bodyPr/>
          <a:lstStyle>
            <a:lvl1pPr>
              <a:defRPr>
                <a:solidFill>
                  <a:srgbClr val="09417A"/>
                </a:solidFill>
              </a:defRPr>
            </a:lvl1pPr>
          </a:lstStyle>
          <a:p>
            <a:fld id="{7EA78266-4B8B-3544-94BD-801CDA4D2008}" type="slidenum">
              <a:rPr lang="en-US" smtClean="0"/>
              <a:pPr/>
              <a:t>‹#›</a:t>
            </a:fld>
            <a:endParaRPr lang="en-US" dirty="0"/>
          </a:p>
        </p:txBody>
      </p:sp>
      <p:sp>
        <p:nvSpPr>
          <p:cNvPr id="3" name="TextBox 2">
            <a:extLst>
              <a:ext uri="{FF2B5EF4-FFF2-40B4-BE49-F238E27FC236}">
                <a16:creationId xmlns:a16="http://schemas.microsoft.com/office/drawing/2014/main" id="{0B96BE1B-2AAE-44CB-8FC2-A5B9064FFB5F}"/>
              </a:ext>
            </a:extLst>
          </p:cNvPr>
          <p:cNvSpPr txBox="1"/>
          <p:nvPr/>
        </p:nvSpPr>
        <p:spPr>
          <a:xfrm>
            <a:off x="8551817" y="6456784"/>
            <a:ext cx="3500958" cy="307777"/>
          </a:xfrm>
          <a:prstGeom prst="rect">
            <a:avLst/>
          </a:prstGeom>
          <a:noFill/>
        </p:spPr>
        <p:txBody>
          <a:bodyPr wrap="none" rtlCol="0">
            <a:spAutoFit/>
          </a:bodyPr>
          <a:lstStyle/>
          <a:p>
            <a:r>
              <a:rPr lang="en-US" sz="1400" dirty="0">
                <a:solidFill>
                  <a:srgbClr val="1E7791"/>
                </a:solidFill>
                <a:latin typeface="+mj-lt"/>
              </a:rPr>
              <a:t>Independent Community Bankers of America®</a:t>
            </a:r>
          </a:p>
        </p:txBody>
      </p:sp>
      <p:sp>
        <p:nvSpPr>
          <p:cNvPr id="6" name="Rectangle 5">
            <a:extLst>
              <a:ext uri="{FF2B5EF4-FFF2-40B4-BE49-F238E27FC236}">
                <a16:creationId xmlns:a16="http://schemas.microsoft.com/office/drawing/2014/main" id="{0332623D-AA0E-4EA9-B354-652822657CBA}"/>
              </a:ext>
            </a:extLst>
          </p:cNvPr>
          <p:cNvSpPr/>
          <p:nvPr userDrawn="1"/>
        </p:nvSpPr>
        <p:spPr>
          <a:xfrm>
            <a:off x="0" y="1881054"/>
            <a:ext cx="12192000" cy="488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a:extLst>
              <a:ext uri="{FF2B5EF4-FFF2-40B4-BE49-F238E27FC236}">
                <a16:creationId xmlns:a16="http://schemas.microsoft.com/office/drawing/2014/main" id="{3ABD26C8-CBC2-452B-962A-A42FE984B438}"/>
              </a:ext>
            </a:extLst>
          </p:cNvPr>
          <p:cNvSpPr txBox="1"/>
          <p:nvPr userDrawn="1"/>
        </p:nvSpPr>
        <p:spPr>
          <a:xfrm>
            <a:off x="8551817" y="6456788"/>
            <a:ext cx="3500958" cy="307777"/>
          </a:xfrm>
          <a:prstGeom prst="rect">
            <a:avLst/>
          </a:prstGeom>
          <a:noFill/>
        </p:spPr>
        <p:txBody>
          <a:bodyPr wrap="none" rtlCol="0">
            <a:spAutoFit/>
          </a:bodyPr>
          <a:lstStyle/>
          <a:p>
            <a:r>
              <a:rPr lang="en-US" sz="1400" dirty="0">
                <a:solidFill>
                  <a:srgbClr val="1E7791"/>
                </a:solidFill>
                <a:latin typeface="+mj-lt"/>
              </a:rPr>
              <a:t>Independent Community Bankers of America®</a:t>
            </a:r>
          </a:p>
        </p:txBody>
      </p:sp>
    </p:spTree>
    <p:extLst>
      <p:ext uri="{BB962C8B-B14F-4D97-AF65-F5344CB8AC3E}">
        <p14:creationId xmlns:p14="http://schemas.microsoft.com/office/powerpoint/2010/main" val="18011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9B1901C-238F-4888-93CE-2A38CBBCB2CB}"/>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88545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4290F42-EE8D-4494-A6B5-EA1AA379997C}"/>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52308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99326-3325-4EDC-9703-27450D531BC9}"/>
              </a:ext>
            </a:extLst>
          </p:cNvPr>
          <p:cNvSpPr/>
          <p:nvPr userDrawn="1"/>
        </p:nvSpPr>
        <p:spPr>
          <a:xfrm>
            <a:off x="0" y="1881054"/>
            <a:ext cx="12192000" cy="488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Slide Number Placeholder 4"/>
          <p:cNvSpPr>
            <a:spLocks noGrp="1"/>
          </p:cNvSpPr>
          <p:nvPr>
            <p:ph type="sldNum" sz="quarter" idx="12"/>
          </p:nvPr>
        </p:nvSpPr>
        <p:spPr>
          <a:xfrm>
            <a:off x="222383" y="6356354"/>
            <a:ext cx="2743200" cy="365125"/>
          </a:xfrm>
          <a:prstGeom prst="rect">
            <a:avLst/>
          </a:prstGeom>
        </p:spPr>
        <p:txBody>
          <a:bodyPr/>
          <a:lstStyle>
            <a:lvl1pPr>
              <a:defRPr>
                <a:solidFill>
                  <a:srgbClr val="09417A"/>
                </a:solidFill>
              </a:defRPr>
            </a:lvl1pPr>
          </a:lstStyle>
          <a:p>
            <a:fld id="{7EA78266-4B8B-3544-94BD-801CDA4D2008}" type="slidenum">
              <a:rPr lang="en-US" smtClean="0"/>
              <a:pPr/>
              <a:t>‹#›</a:t>
            </a:fld>
            <a:endParaRPr lang="en-US" dirty="0"/>
          </a:p>
        </p:txBody>
      </p:sp>
      <p:sp>
        <p:nvSpPr>
          <p:cNvPr id="3" name="TextBox 2">
            <a:extLst>
              <a:ext uri="{FF2B5EF4-FFF2-40B4-BE49-F238E27FC236}">
                <a16:creationId xmlns:a16="http://schemas.microsoft.com/office/drawing/2014/main" id="{0B96BE1B-2AAE-44CB-8FC2-A5B9064FFB5F}"/>
              </a:ext>
            </a:extLst>
          </p:cNvPr>
          <p:cNvSpPr txBox="1"/>
          <p:nvPr userDrawn="1"/>
        </p:nvSpPr>
        <p:spPr>
          <a:xfrm>
            <a:off x="8551817" y="6456788"/>
            <a:ext cx="3500958" cy="307777"/>
          </a:xfrm>
          <a:prstGeom prst="rect">
            <a:avLst/>
          </a:prstGeom>
          <a:noFill/>
        </p:spPr>
        <p:txBody>
          <a:bodyPr wrap="none" rtlCol="0">
            <a:spAutoFit/>
          </a:bodyPr>
          <a:lstStyle/>
          <a:p>
            <a:r>
              <a:rPr lang="en-US" sz="1400" dirty="0">
                <a:solidFill>
                  <a:srgbClr val="1E7791"/>
                </a:solidFill>
                <a:latin typeface="+mj-lt"/>
              </a:rPr>
              <a:t>Independent Community Bankers of America®</a:t>
            </a:r>
          </a:p>
        </p:txBody>
      </p:sp>
    </p:spTree>
    <p:extLst>
      <p:ext uri="{BB962C8B-B14F-4D97-AF65-F5344CB8AC3E}">
        <p14:creationId xmlns:p14="http://schemas.microsoft.com/office/powerpoint/2010/main" val="264895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9111"/>
            <a:ext cx="9144000" cy="2387600"/>
          </a:xfrm>
        </p:spPr>
        <p:txBody>
          <a:bodyPr anchor="b"/>
          <a:lstStyle>
            <a:lvl1pPr algn="ctr">
              <a:defRPr sz="6000">
                <a:solidFill>
                  <a:srgbClr val="09417A"/>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870326"/>
            <a:ext cx="9144000" cy="1387474"/>
          </a:xfrm>
        </p:spPr>
        <p:txBody>
          <a:bodyPr/>
          <a:lstStyle>
            <a:lvl1pPr marL="0" indent="0" algn="ctr">
              <a:buNone/>
              <a:defRPr sz="2400">
                <a:solidFill>
                  <a:schemeClr val="bg1">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7084103-3337-450E-87E5-96F40965F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652" y="5910624"/>
            <a:ext cx="2202665" cy="713014"/>
          </a:xfrm>
          <a:prstGeom prst="rect">
            <a:avLst/>
          </a:prstGeom>
        </p:spPr>
      </p:pic>
      <p:sp>
        <p:nvSpPr>
          <p:cNvPr id="7" name="Slide Number Placeholder 5">
            <a:extLst>
              <a:ext uri="{FF2B5EF4-FFF2-40B4-BE49-F238E27FC236}">
                <a16:creationId xmlns:a16="http://schemas.microsoft.com/office/drawing/2014/main" id="{1472146C-5C0D-4C08-98A8-305563D0F115}"/>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167086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A close up of a white building&#10;&#10;Description generated with high confidence">
            <a:extLst>
              <a:ext uri="{FF2B5EF4-FFF2-40B4-BE49-F238E27FC236}">
                <a16:creationId xmlns:a16="http://schemas.microsoft.com/office/drawing/2014/main" id="{A88EE8D3-CDF5-4C71-B2F4-C38DF60516AB}"/>
              </a:ext>
            </a:extLst>
          </p:cNvPr>
          <p:cNvPicPr>
            <a:picLocks noChangeAspect="1"/>
          </p:cNvPicPr>
          <p:nvPr/>
        </p:nvPicPr>
        <p:blipFill rotWithShape="1">
          <a:blip r:embed="rId2"/>
          <a:srcRect l="14928" t="4973"/>
          <a:stretch/>
        </p:blipFill>
        <p:spPr>
          <a:xfrm>
            <a:off x="0" y="0"/>
            <a:ext cx="12279086" cy="6858000"/>
          </a:xfrm>
          <a:prstGeom prst="rect">
            <a:avLst/>
          </a:prstGeom>
        </p:spPr>
      </p:pic>
      <p:sp>
        <p:nvSpPr>
          <p:cNvPr id="2" name="Title 1"/>
          <p:cNvSpPr>
            <a:spLocks noGrp="1"/>
          </p:cNvSpPr>
          <p:nvPr>
            <p:ph type="ctrTitle"/>
          </p:nvPr>
        </p:nvSpPr>
        <p:spPr>
          <a:xfrm>
            <a:off x="1524000" y="2118311"/>
            <a:ext cx="9144000" cy="2387600"/>
          </a:xfrm>
        </p:spPr>
        <p:txBody>
          <a:bodyPr anchor="b"/>
          <a:lstStyle>
            <a:lvl1pPr algn="ctr">
              <a:defRPr sz="6000">
                <a:solidFill>
                  <a:srgbClr val="09417A"/>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729526"/>
            <a:ext cx="9144000" cy="1387474"/>
          </a:xfrm>
        </p:spPr>
        <p:txBody>
          <a:bodyPr/>
          <a:lstStyle>
            <a:lvl1pPr marL="0" indent="0" algn="ctr">
              <a:buNone/>
              <a:defRPr sz="2400">
                <a:solidFill>
                  <a:schemeClr val="bg1">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7084103-3337-450E-87E5-96F40965F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652" y="5910624"/>
            <a:ext cx="2202665" cy="713014"/>
          </a:xfrm>
          <a:prstGeom prst="rect">
            <a:avLst/>
          </a:prstGeom>
        </p:spPr>
      </p:pic>
      <p:sp>
        <p:nvSpPr>
          <p:cNvPr id="7" name="Slide Number Placeholder 5">
            <a:extLst>
              <a:ext uri="{FF2B5EF4-FFF2-40B4-BE49-F238E27FC236}">
                <a16:creationId xmlns:a16="http://schemas.microsoft.com/office/drawing/2014/main" id="{1472146C-5C0D-4C08-98A8-305563D0F115}"/>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pic>
        <p:nvPicPr>
          <p:cNvPr id="9" name="Picture 8" descr="A close up of a logo&#10;&#10;Description generated with very high confidence">
            <a:extLst>
              <a:ext uri="{FF2B5EF4-FFF2-40B4-BE49-F238E27FC236}">
                <a16:creationId xmlns:a16="http://schemas.microsoft.com/office/drawing/2014/main" id="{392C6D9C-E1E7-48AF-949C-C2EC26116207}"/>
              </a:ext>
            </a:extLst>
          </p:cNvPr>
          <p:cNvPicPr>
            <a:picLocks noChangeAspect="1"/>
          </p:cNvPicPr>
          <p:nvPr/>
        </p:nvPicPr>
        <p:blipFill>
          <a:blip r:embed="rId4"/>
          <a:stretch>
            <a:fillRect/>
          </a:stretch>
        </p:blipFill>
        <p:spPr>
          <a:xfrm>
            <a:off x="1012804" y="1051060"/>
            <a:ext cx="3060198" cy="990602"/>
          </a:xfrm>
          <a:prstGeom prst="rect">
            <a:avLst/>
          </a:prstGeom>
        </p:spPr>
      </p:pic>
    </p:spTree>
    <p:extLst>
      <p:ext uri="{BB962C8B-B14F-4D97-AF65-F5344CB8AC3E}">
        <p14:creationId xmlns:p14="http://schemas.microsoft.com/office/powerpoint/2010/main" val="181855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D6F998-2901-43C8-BB35-3FB5B6B53CEF}"/>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55509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E6B716D5-AD6A-4DF0-B5CC-73C68AC85844}"/>
              </a:ext>
            </a:extLst>
          </p:cNvPr>
          <p:cNvPicPr>
            <a:picLocks noChangeAspect="1"/>
          </p:cNvPicPr>
          <p:nvPr/>
        </p:nvPicPr>
        <p:blipFill>
          <a:blip r:embed="rId2"/>
          <a:stretch>
            <a:fillRect/>
          </a:stretch>
        </p:blipFill>
        <p:spPr>
          <a:xfrm>
            <a:off x="0" y="753718"/>
            <a:ext cx="12192000" cy="6096000"/>
          </a:xfrm>
          <a:prstGeom prst="rect">
            <a:avLst/>
          </a:prstGeom>
        </p:spPr>
      </p:pic>
      <p:sp>
        <p:nvSpPr>
          <p:cNvPr id="2" name="Title 1"/>
          <p:cNvSpPr>
            <a:spLocks noGrp="1"/>
          </p:cNvSpPr>
          <p:nvPr>
            <p:ph type="title"/>
          </p:nvPr>
        </p:nvSpPr>
        <p:spPr>
          <a:xfrm>
            <a:off x="1219200" y="789814"/>
            <a:ext cx="10128250" cy="1858410"/>
          </a:xfrm>
        </p:spPr>
        <p:txBody>
          <a:bodyPr anchor="b">
            <a:normAutofit/>
          </a:bodyPr>
          <a:lstStyle>
            <a:lvl1pPr>
              <a:defRPr sz="4800">
                <a:solidFill>
                  <a:srgbClr val="09417A"/>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19200" y="2737674"/>
            <a:ext cx="10128249" cy="90199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E0B748E3-E915-4ED2-A877-B83D0B1A9F4A}"/>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pic>
        <p:nvPicPr>
          <p:cNvPr id="9" name="Picture 8">
            <a:extLst>
              <a:ext uri="{FF2B5EF4-FFF2-40B4-BE49-F238E27FC236}">
                <a16:creationId xmlns:a16="http://schemas.microsoft.com/office/drawing/2014/main" id="{9355FBE1-3FA0-4C00-A8A8-55FC7D5E3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652" y="5910624"/>
            <a:ext cx="2202665" cy="713014"/>
          </a:xfrm>
          <a:prstGeom prst="rect">
            <a:avLst/>
          </a:prstGeom>
        </p:spPr>
      </p:pic>
      <p:sp>
        <p:nvSpPr>
          <p:cNvPr id="17" name="Rectangle 16">
            <a:extLst>
              <a:ext uri="{FF2B5EF4-FFF2-40B4-BE49-F238E27FC236}">
                <a16:creationId xmlns:a16="http://schemas.microsoft.com/office/drawing/2014/main" id="{49FB58DE-9BA3-4281-8402-41C99788D1B4}"/>
              </a:ext>
            </a:extLst>
          </p:cNvPr>
          <p:cNvSpPr/>
          <p:nvPr/>
        </p:nvSpPr>
        <p:spPr>
          <a:xfrm>
            <a:off x="858416" y="0"/>
            <a:ext cx="55984" cy="3639671"/>
          </a:xfrm>
          <a:prstGeom prst="rect">
            <a:avLst/>
          </a:prstGeom>
          <a:solidFill>
            <a:srgbClr val="094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48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789814"/>
            <a:ext cx="10128250" cy="1858410"/>
          </a:xfrm>
        </p:spPr>
        <p:txBody>
          <a:bodyPr anchor="b">
            <a:normAutofit/>
          </a:bodyPr>
          <a:lstStyle>
            <a:lvl1pPr>
              <a:defRPr sz="4800">
                <a:solidFill>
                  <a:srgbClr val="09417A"/>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19200" y="2737674"/>
            <a:ext cx="10128249" cy="90199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E0B748E3-E915-4ED2-A877-B83D0B1A9F4A}"/>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pic>
        <p:nvPicPr>
          <p:cNvPr id="9" name="Picture 8">
            <a:extLst>
              <a:ext uri="{FF2B5EF4-FFF2-40B4-BE49-F238E27FC236}">
                <a16:creationId xmlns:a16="http://schemas.microsoft.com/office/drawing/2014/main" id="{9355FBE1-3FA0-4C00-A8A8-55FC7D5E3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652" y="5910624"/>
            <a:ext cx="2202665" cy="713014"/>
          </a:xfrm>
          <a:prstGeom prst="rect">
            <a:avLst/>
          </a:prstGeom>
        </p:spPr>
      </p:pic>
      <p:sp>
        <p:nvSpPr>
          <p:cNvPr id="17" name="Rectangle 16">
            <a:extLst>
              <a:ext uri="{FF2B5EF4-FFF2-40B4-BE49-F238E27FC236}">
                <a16:creationId xmlns:a16="http://schemas.microsoft.com/office/drawing/2014/main" id="{49FB58DE-9BA3-4281-8402-41C99788D1B4}"/>
              </a:ext>
            </a:extLst>
          </p:cNvPr>
          <p:cNvSpPr/>
          <p:nvPr/>
        </p:nvSpPr>
        <p:spPr>
          <a:xfrm>
            <a:off x="858416" y="0"/>
            <a:ext cx="55984" cy="3639671"/>
          </a:xfrm>
          <a:prstGeom prst="rect">
            <a:avLst/>
          </a:prstGeom>
          <a:solidFill>
            <a:srgbClr val="094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10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8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8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47FCEE7-B1A3-40ED-976D-1A50F829824F}"/>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290911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rgbClr val="0941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21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0941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21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49EB4D0-2319-4134-9A16-05610F381677}"/>
              </a:ext>
            </a:extLst>
          </p:cNvPr>
          <p:cNvSpPr>
            <a:spLocks noGrp="1"/>
          </p:cNvSpPr>
          <p:nvPr>
            <p:ph type="sldNum" sz="quarter" idx="10"/>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175404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222382" y="6356350"/>
            <a:ext cx="2743200" cy="365125"/>
          </a:xfrm>
          <a:prstGeom prst="rect">
            <a:avLst/>
          </a:prstGeom>
        </p:spPr>
        <p:txBody>
          <a:bodyPr/>
          <a:lstStyle/>
          <a:p>
            <a:fld id="{E719518B-F4BD-419F-B759-5D94ECEAC8A2}" type="slidenum">
              <a:rPr lang="en-US" smtClean="0"/>
              <a:t>‹#›</a:t>
            </a:fld>
            <a:endParaRPr lang="en-US"/>
          </a:p>
        </p:txBody>
      </p:sp>
    </p:spTree>
    <p:extLst>
      <p:ext uri="{BB962C8B-B14F-4D97-AF65-F5344CB8AC3E}">
        <p14:creationId xmlns:p14="http://schemas.microsoft.com/office/powerpoint/2010/main" val="240490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6000" r="-6000"/>
          </a:stretch>
        </a:blipFill>
        <a:effectLst/>
      </p:bgPr>
    </p:bg>
    <p:spTree>
      <p:nvGrpSpPr>
        <p:cNvPr id="1" name=""/>
        <p:cNvGrpSpPr/>
        <p:nvPr/>
      </p:nvGrpSpPr>
      <p:grpSpPr>
        <a:xfrm>
          <a:off x="0" y="0"/>
          <a:ext cx="0" cy="0"/>
          <a:chOff x="0" y="0"/>
          <a:chExt cx="0" cy="0"/>
        </a:xfrm>
      </p:grpSpPr>
      <p:pic>
        <p:nvPicPr>
          <p:cNvPr id="5" name="Picture 4" descr="A picture containing thing&#10;&#10;Description generated with high confidence">
            <a:extLst>
              <a:ext uri="{FF2B5EF4-FFF2-40B4-BE49-F238E27FC236}">
                <a16:creationId xmlns:a16="http://schemas.microsoft.com/office/drawing/2014/main" id="{ABFBDE1B-B3F4-4C9D-AF84-BDA80F597C31}"/>
              </a:ext>
            </a:extLst>
          </p:cNvPr>
          <p:cNvPicPr>
            <a:picLocks noChangeAspect="1"/>
          </p:cNvPicPr>
          <p:nvPr/>
        </p:nvPicPr>
        <p:blipFill>
          <a:blip r:embed="rId17"/>
          <a:stretch>
            <a:fillRect/>
          </a:stretch>
        </p:blipFill>
        <p:spPr>
          <a:xfrm>
            <a:off x="0" y="762000"/>
            <a:ext cx="12192000" cy="6096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48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90652" y="5910624"/>
            <a:ext cx="2202665" cy="713014"/>
          </a:xfrm>
          <a:prstGeom prst="rect">
            <a:avLst/>
          </a:prstGeom>
        </p:spPr>
      </p:pic>
      <p:sp>
        <p:nvSpPr>
          <p:cNvPr id="6" name="Slide Number Placeholder 5">
            <a:extLst>
              <a:ext uri="{FF2B5EF4-FFF2-40B4-BE49-F238E27FC236}">
                <a16:creationId xmlns:a16="http://schemas.microsoft.com/office/drawing/2014/main" id="{FB332F23-4828-4998-8A9B-8343F2FCD4CE}"/>
              </a:ext>
            </a:extLst>
          </p:cNvPr>
          <p:cNvSpPr>
            <a:spLocks noGrp="1"/>
          </p:cNvSpPr>
          <p:nvPr>
            <p:ph type="sldNum" sz="quarter" idx="4"/>
          </p:nvPr>
        </p:nvSpPr>
        <p:spPr>
          <a:xfrm>
            <a:off x="215537"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719518B-F4BD-419F-B759-5D94ECEAC8A2}" type="slidenum">
              <a:rPr lang="en-US" smtClean="0"/>
              <a:t>‹#›</a:t>
            </a:fld>
            <a:endParaRPr lang="en-US"/>
          </a:p>
        </p:txBody>
      </p:sp>
    </p:spTree>
    <p:extLst>
      <p:ext uri="{BB962C8B-B14F-4D97-AF65-F5344CB8AC3E}">
        <p14:creationId xmlns:p14="http://schemas.microsoft.com/office/powerpoint/2010/main" val="429165100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35" r:id="rId14"/>
  </p:sldLayoutIdLst>
  <p:txStyles>
    <p:titleStyle>
      <a:lvl1pPr algn="l" defTabSz="914400" rtl="0" eaLnBrk="1" latinLnBrk="0" hangingPunct="1">
        <a:lnSpc>
          <a:spcPct val="90000"/>
        </a:lnSpc>
        <a:spcBef>
          <a:spcPct val="0"/>
        </a:spcBef>
        <a:buNone/>
        <a:defRPr sz="4400" kern="1200">
          <a:solidFill>
            <a:srgbClr val="0941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f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D786-74BB-4250-B100-907310E78A85}"/>
              </a:ext>
            </a:extLst>
          </p:cNvPr>
          <p:cNvSpPr>
            <a:spLocks noGrp="1"/>
          </p:cNvSpPr>
          <p:nvPr>
            <p:ph type="ctrTitle"/>
          </p:nvPr>
        </p:nvSpPr>
        <p:spPr>
          <a:xfrm>
            <a:off x="1524000" y="3118436"/>
            <a:ext cx="9144000" cy="1189687"/>
          </a:xfrm>
        </p:spPr>
        <p:txBody>
          <a:bodyPr>
            <a:normAutofit/>
          </a:bodyPr>
          <a:lstStyle/>
          <a:p>
            <a:r>
              <a:rPr lang="en-US" sz="8000" dirty="0"/>
              <a:t>Your Database</a:t>
            </a:r>
          </a:p>
        </p:txBody>
      </p:sp>
      <p:sp>
        <p:nvSpPr>
          <p:cNvPr id="3" name="Subtitle 2">
            <a:extLst>
              <a:ext uri="{FF2B5EF4-FFF2-40B4-BE49-F238E27FC236}">
                <a16:creationId xmlns:a16="http://schemas.microsoft.com/office/drawing/2014/main" id="{A59C08B0-74DE-447B-B6B1-32F9F5D89EA0}"/>
              </a:ext>
            </a:extLst>
          </p:cNvPr>
          <p:cNvSpPr>
            <a:spLocks noGrp="1"/>
          </p:cNvSpPr>
          <p:nvPr>
            <p:ph type="subTitle" idx="1"/>
          </p:nvPr>
        </p:nvSpPr>
        <p:spPr>
          <a:xfrm>
            <a:off x="1524000" y="4308123"/>
            <a:ext cx="9144000" cy="1387474"/>
          </a:xfrm>
        </p:spPr>
        <p:txBody>
          <a:bodyPr>
            <a:normAutofit/>
          </a:bodyPr>
          <a:lstStyle/>
          <a:p>
            <a:r>
              <a:rPr lang="en-US" sz="3000" dirty="0"/>
              <a:t>John Coleman </a:t>
            </a:r>
          </a:p>
          <a:p>
            <a:r>
              <a:rPr lang="en-US" sz="3000" dirty="0"/>
              <a:t>Director, Advocacy, ICBA</a:t>
            </a:r>
          </a:p>
        </p:txBody>
      </p:sp>
    </p:spTree>
    <p:extLst>
      <p:ext uri="{BB962C8B-B14F-4D97-AF65-F5344CB8AC3E}">
        <p14:creationId xmlns:p14="http://schemas.microsoft.com/office/powerpoint/2010/main" val="39074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C8E9-0F5E-4B7E-8C27-314B6C558F4E}"/>
              </a:ext>
            </a:extLst>
          </p:cNvPr>
          <p:cNvSpPr>
            <a:spLocks noGrp="1"/>
          </p:cNvSpPr>
          <p:nvPr>
            <p:ph type="title"/>
          </p:nvPr>
        </p:nvSpPr>
        <p:spPr/>
        <p:txBody>
          <a:bodyPr/>
          <a:lstStyle/>
          <a:p>
            <a:r>
              <a:rPr lang="en-US" dirty="0"/>
              <a:t>Data maintenance </a:t>
            </a:r>
          </a:p>
        </p:txBody>
      </p:sp>
      <p:sp>
        <p:nvSpPr>
          <p:cNvPr id="3" name="Content Placeholder 2">
            <a:extLst>
              <a:ext uri="{FF2B5EF4-FFF2-40B4-BE49-F238E27FC236}">
                <a16:creationId xmlns:a16="http://schemas.microsoft.com/office/drawing/2014/main" id="{99B23CD4-6C56-461B-8649-50975C420B28}"/>
              </a:ext>
            </a:extLst>
          </p:cNvPr>
          <p:cNvSpPr>
            <a:spLocks noGrp="1"/>
          </p:cNvSpPr>
          <p:nvPr>
            <p:ph sz="half" idx="1"/>
          </p:nvPr>
        </p:nvSpPr>
        <p:spPr>
          <a:xfrm>
            <a:off x="6606821" y="1814999"/>
            <a:ext cx="5181600" cy="3983504"/>
          </a:xfrm>
        </p:spPr>
        <p:txBody>
          <a:bodyPr>
            <a:normAutofit/>
          </a:bodyPr>
          <a:lstStyle/>
          <a:p>
            <a:r>
              <a:rPr lang="en-US" dirty="0"/>
              <a:t>Humans are bad at handling data</a:t>
            </a:r>
          </a:p>
          <a:p>
            <a:endParaRPr lang="en-US" dirty="0"/>
          </a:p>
          <a:p>
            <a:r>
              <a:rPr lang="en-US" dirty="0"/>
              <a:t>Data audits</a:t>
            </a:r>
          </a:p>
          <a:p>
            <a:endParaRPr lang="en-US" dirty="0"/>
          </a:p>
          <a:p>
            <a:r>
              <a:rPr lang="en-US" dirty="0"/>
              <a:t>Have a maintenance/update plan</a:t>
            </a:r>
          </a:p>
        </p:txBody>
      </p:sp>
      <p:pic>
        <p:nvPicPr>
          <p:cNvPr id="6" name="Content Placeholder 5" descr="A picture containing text, clock&#10;&#10;Description automatically generated">
            <a:extLst>
              <a:ext uri="{FF2B5EF4-FFF2-40B4-BE49-F238E27FC236}">
                <a16:creationId xmlns:a16="http://schemas.microsoft.com/office/drawing/2014/main" id="{F2EA70B1-A9D6-4925-ADB3-58A3336E78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5303" y="3929958"/>
            <a:ext cx="2350911" cy="2350911"/>
          </a:xfrm>
        </p:spPr>
      </p:pic>
      <p:pic>
        <p:nvPicPr>
          <p:cNvPr id="8" name="Picture 7" descr="A picture containing text, sign&#10;&#10;Description automatically generated">
            <a:extLst>
              <a:ext uri="{FF2B5EF4-FFF2-40B4-BE49-F238E27FC236}">
                <a16:creationId xmlns:a16="http://schemas.microsoft.com/office/drawing/2014/main" id="{435ADC93-E8EA-4FC3-AEA5-FDCE3E68E784}"/>
              </a:ext>
            </a:extLst>
          </p:cNvPr>
          <p:cNvPicPr>
            <a:picLocks noChangeAspect="1"/>
          </p:cNvPicPr>
          <p:nvPr/>
        </p:nvPicPr>
        <p:blipFill rotWithShape="1">
          <a:blip r:embed="rId4">
            <a:extLst>
              <a:ext uri="{28A0092B-C50C-407E-A947-70E740481C1C}">
                <a14:useLocalDpi xmlns:a14="http://schemas.microsoft.com/office/drawing/2010/main" val="0"/>
              </a:ext>
            </a:extLst>
          </a:blip>
          <a:srcRect l="8174" t="5188" r="6012" b="11051"/>
          <a:stretch/>
        </p:blipFill>
        <p:spPr>
          <a:xfrm>
            <a:off x="907703" y="1643546"/>
            <a:ext cx="3682114" cy="2064122"/>
          </a:xfrm>
          <a:prstGeom prst="rect">
            <a:avLst/>
          </a:prstGeom>
        </p:spPr>
      </p:pic>
      <p:pic>
        <p:nvPicPr>
          <p:cNvPr id="10" name="Picture 9" descr="Icon&#10;&#10;Description automatically generated">
            <a:extLst>
              <a:ext uri="{FF2B5EF4-FFF2-40B4-BE49-F238E27FC236}">
                <a16:creationId xmlns:a16="http://schemas.microsoft.com/office/drawing/2014/main" id="{2B236047-AEA6-4B2F-AEB2-1F084746F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663" y="4077684"/>
            <a:ext cx="2597326" cy="2597326"/>
          </a:xfrm>
          <a:prstGeom prst="rect">
            <a:avLst/>
          </a:prstGeom>
        </p:spPr>
      </p:pic>
    </p:spTree>
    <p:extLst>
      <p:ext uri="{BB962C8B-B14F-4D97-AF65-F5344CB8AC3E}">
        <p14:creationId xmlns:p14="http://schemas.microsoft.com/office/powerpoint/2010/main" val="42142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C8E9-0F5E-4B7E-8C27-314B6C558F4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9B23CD4-6C56-461B-8649-50975C420B28}"/>
              </a:ext>
            </a:extLst>
          </p:cNvPr>
          <p:cNvSpPr>
            <a:spLocks noGrp="1"/>
          </p:cNvSpPr>
          <p:nvPr>
            <p:ph sz="half" idx="1"/>
          </p:nvPr>
        </p:nvSpPr>
        <p:spPr/>
        <p:txBody>
          <a:bodyPr>
            <a:normAutofit/>
          </a:bodyPr>
          <a:lstStyle/>
          <a:p>
            <a:r>
              <a:rPr lang="en-US" dirty="0"/>
              <a:t>Additional data</a:t>
            </a:r>
          </a:p>
          <a:p>
            <a:endParaRPr lang="en-US" dirty="0"/>
          </a:p>
          <a:p>
            <a:r>
              <a:rPr lang="en-US" dirty="0"/>
              <a:t>Internal</a:t>
            </a:r>
          </a:p>
          <a:p>
            <a:endParaRPr lang="en-US" dirty="0"/>
          </a:p>
          <a:p>
            <a:r>
              <a:rPr lang="en-US" dirty="0"/>
              <a:t>External</a:t>
            </a:r>
          </a:p>
          <a:p>
            <a:endParaRPr lang="en-US" dirty="0"/>
          </a:p>
          <a:p>
            <a:r>
              <a:rPr lang="en-US" dirty="0"/>
              <a:t>Sorting</a:t>
            </a:r>
          </a:p>
        </p:txBody>
      </p:sp>
      <p:pic>
        <p:nvPicPr>
          <p:cNvPr id="6" name="Content Placeholder 5" descr="A picture containing cup, dessert&#10;&#10;Description automatically generated">
            <a:extLst>
              <a:ext uri="{FF2B5EF4-FFF2-40B4-BE49-F238E27FC236}">
                <a16:creationId xmlns:a16="http://schemas.microsoft.com/office/drawing/2014/main" id="{A88A99FF-54F9-4BE1-8F21-061CA15A24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720000">
            <a:off x="8207781" y="-99766"/>
            <a:ext cx="4828759" cy="5695243"/>
          </a:xfrm>
        </p:spPr>
      </p:pic>
      <p:pic>
        <p:nvPicPr>
          <p:cNvPr id="8" name="Picture 7">
            <a:extLst>
              <a:ext uri="{FF2B5EF4-FFF2-40B4-BE49-F238E27FC236}">
                <a16:creationId xmlns:a16="http://schemas.microsoft.com/office/drawing/2014/main" id="{9097EE14-CAE8-4C0E-9376-82CDEF3C6F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78598" y="692143"/>
            <a:ext cx="2247423" cy="2419334"/>
          </a:xfrm>
          <a:prstGeom prst="rect">
            <a:avLst/>
          </a:prstGeom>
        </p:spPr>
      </p:pic>
      <p:pic>
        <p:nvPicPr>
          <p:cNvPr id="10" name="Picture 9" descr="Map&#10;&#10;Description automatically generated">
            <a:extLst>
              <a:ext uri="{FF2B5EF4-FFF2-40B4-BE49-F238E27FC236}">
                <a16:creationId xmlns:a16="http://schemas.microsoft.com/office/drawing/2014/main" id="{7385DE3A-3636-47F0-A91D-0E8D73766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423" y="3080535"/>
            <a:ext cx="4969775" cy="3150838"/>
          </a:xfrm>
          <a:prstGeom prst="rect">
            <a:avLst/>
          </a:prstGeom>
        </p:spPr>
      </p:pic>
    </p:spTree>
    <p:extLst>
      <p:ext uri="{BB962C8B-B14F-4D97-AF65-F5344CB8AC3E}">
        <p14:creationId xmlns:p14="http://schemas.microsoft.com/office/powerpoint/2010/main" val="4621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3720-AC6C-4F74-803D-44D6E566AA2D}"/>
              </a:ext>
            </a:extLst>
          </p:cNvPr>
          <p:cNvSpPr>
            <a:spLocks noGrp="1"/>
          </p:cNvSpPr>
          <p:nvPr>
            <p:ph type="title"/>
          </p:nvPr>
        </p:nvSpPr>
        <p:spPr>
          <a:xfrm>
            <a:off x="0" y="2603309"/>
            <a:ext cx="12192000" cy="1325563"/>
          </a:xfrm>
        </p:spPr>
        <p:txBody>
          <a:bodyPr>
            <a:noAutofit/>
          </a:bodyPr>
          <a:lstStyle/>
          <a:p>
            <a:pPr algn="ctr"/>
            <a:r>
              <a:rPr lang="en-US" sz="20000" b="1" dirty="0"/>
              <a:t>Fin.</a:t>
            </a:r>
          </a:p>
        </p:txBody>
      </p:sp>
    </p:spTree>
    <p:extLst>
      <p:ext uri="{BB962C8B-B14F-4D97-AF65-F5344CB8AC3E}">
        <p14:creationId xmlns:p14="http://schemas.microsoft.com/office/powerpoint/2010/main" val="374182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3F62B1-C907-44FE-B82A-D0B587ED6210}"/>
              </a:ext>
            </a:extLst>
          </p:cNvPr>
          <p:cNvSpPr txBox="1"/>
          <p:nvPr/>
        </p:nvSpPr>
        <p:spPr>
          <a:xfrm>
            <a:off x="3797301" y="5594509"/>
            <a:ext cx="4571999" cy="861774"/>
          </a:xfrm>
          <a:prstGeom prst="rect">
            <a:avLst/>
          </a:prstGeom>
          <a:noFill/>
        </p:spPr>
        <p:txBody>
          <a:bodyPr wrap="square" rtlCol="0">
            <a:spAutoFit/>
          </a:bodyPr>
          <a:lstStyle/>
          <a:p>
            <a:pPr algn="ctr"/>
            <a:r>
              <a:rPr lang="en-US" sz="2100" b="1" dirty="0"/>
              <a:t>John Coleman</a:t>
            </a:r>
          </a:p>
          <a:p>
            <a:pPr algn="ctr"/>
            <a:endParaRPr lang="en-US" sz="800" b="1" dirty="0"/>
          </a:p>
          <a:p>
            <a:pPr algn="ctr"/>
            <a:r>
              <a:rPr lang="en-US" sz="2100" b="1" dirty="0"/>
              <a:t>Director, Advocacy</a:t>
            </a:r>
          </a:p>
        </p:txBody>
      </p:sp>
      <p:pic>
        <p:nvPicPr>
          <p:cNvPr id="10" name="Picture 9">
            <a:extLst>
              <a:ext uri="{FF2B5EF4-FFF2-40B4-BE49-F238E27FC236}">
                <a16:creationId xmlns:a16="http://schemas.microsoft.com/office/drawing/2014/main" id="{EC870E8C-DCB3-4804-ABED-582BF8A5C5A9}"/>
              </a:ext>
            </a:extLst>
          </p:cNvPr>
          <p:cNvPicPr>
            <a:picLocks noChangeAspect="1"/>
          </p:cNvPicPr>
          <p:nvPr/>
        </p:nvPicPr>
        <p:blipFill rotWithShape="1">
          <a:blip r:embed="rId3"/>
          <a:srcRect b="15462"/>
          <a:stretch/>
        </p:blipFill>
        <p:spPr>
          <a:xfrm>
            <a:off x="3784601" y="36092"/>
            <a:ext cx="4571999" cy="5411098"/>
          </a:xfrm>
          <a:prstGeom prst="rect">
            <a:avLst/>
          </a:prstGeom>
        </p:spPr>
      </p:pic>
    </p:spTree>
    <p:extLst>
      <p:ext uri="{BB962C8B-B14F-4D97-AF65-F5344CB8AC3E}">
        <p14:creationId xmlns:p14="http://schemas.microsoft.com/office/powerpoint/2010/main" val="13709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3720-AC6C-4F74-803D-44D6E566AA2D}"/>
              </a:ext>
            </a:extLst>
          </p:cNvPr>
          <p:cNvSpPr>
            <a:spLocks noGrp="1"/>
          </p:cNvSpPr>
          <p:nvPr>
            <p:ph type="title"/>
          </p:nvPr>
        </p:nvSpPr>
        <p:spPr/>
        <p:txBody>
          <a:bodyPr>
            <a:normAutofit/>
          </a:bodyPr>
          <a:lstStyle/>
          <a:p>
            <a:r>
              <a:rPr lang="en-US" dirty="0"/>
              <a:t>What do you want to do with your data?</a:t>
            </a:r>
          </a:p>
        </p:txBody>
      </p:sp>
      <p:sp>
        <p:nvSpPr>
          <p:cNvPr id="3" name="Content Placeholder 2">
            <a:extLst>
              <a:ext uri="{FF2B5EF4-FFF2-40B4-BE49-F238E27FC236}">
                <a16:creationId xmlns:a16="http://schemas.microsoft.com/office/drawing/2014/main" id="{3F4DB9B2-B8A4-4B94-ABD3-A954D09EFAF7}"/>
              </a:ext>
            </a:extLst>
          </p:cNvPr>
          <p:cNvSpPr>
            <a:spLocks noGrp="1"/>
          </p:cNvSpPr>
          <p:nvPr>
            <p:ph sz="half" idx="1"/>
          </p:nvPr>
        </p:nvSpPr>
        <p:spPr>
          <a:xfrm>
            <a:off x="838200" y="2081657"/>
            <a:ext cx="5181600" cy="3983504"/>
          </a:xfrm>
        </p:spPr>
        <p:txBody>
          <a:bodyPr/>
          <a:lstStyle/>
          <a:p>
            <a:r>
              <a:rPr lang="en-US" dirty="0"/>
              <a:t>Get it all into a database?</a:t>
            </a:r>
          </a:p>
          <a:p>
            <a:endParaRPr lang="en-US" dirty="0"/>
          </a:p>
          <a:p>
            <a:r>
              <a:rPr lang="en-US" dirty="0"/>
              <a:t>Do you have a wider advocacy program? </a:t>
            </a:r>
          </a:p>
          <a:p>
            <a:endParaRPr lang="en-US" dirty="0"/>
          </a:p>
          <a:p>
            <a:r>
              <a:rPr lang="en-US" dirty="0"/>
              <a:t>How much will other departments be involved?</a:t>
            </a:r>
          </a:p>
          <a:p>
            <a:endParaRPr lang="en-US" dirty="0"/>
          </a:p>
          <a:p>
            <a:endParaRPr lang="en-US" dirty="0"/>
          </a:p>
        </p:txBody>
      </p:sp>
      <p:sp>
        <p:nvSpPr>
          <p:cNvPr id="4" name="Content Placeholder 3">
            <a:extLst>
              <a:ext uri="{FF2B5EF4-FFF2-40B4-BE49-F238E27FC236}">
                <a16:creationId xmlns:a16="http://schemas.microsoft.com/office/drawing/2014/main" id="{5CAFB9FA-85A3-493A-907D-47535022CCBD}"/>
              </a:ext>
            </a:extLst>
          </p:cNvPr>
          <p:cNvSpPr>
            <a:spLocks noGrp="1"/>
          </p:cNvSpPr>
          <p:nvPr>
            <p:ph sz="half" idx="2"/>
          </p:nvPr>
        </p:nvSpPr>
        <p:spPr>
          <a:xfrm>
            <a:off x="6172200" y="2081657"/>
            <a:ext cx="5181600" cy="3983504"/>
          </a:xfrm>
        </p:spPr>
        <p:txBody>
          <a:bodyPr/>
          <a:lstStyle/>
          <a:p>
            <a:r>
              <a:rPr lang="en-US" dirty="0"/>
              <a:t>Do you have other software to put on top of it?</a:t>
            </a:r>
          </a:p>
          <a:p>
            <a:endParaRPr lang="en-US" dirty="0"/>
          </a:p>
          <a:p>
            <a:r>
              <a:rPr lang="en-US" dirty="0"/>
              <a:t>Have you done this before? / Will you need help?</a:t>
            </a:r>
          </a:p>
        </p:txBody>
      </p:sp>
    </p:spTree>
    <p:extLst>
      <p:ext uri="{BB962C8B-B14F-4D97-AF65-F5344CB8AC3E}">
        <p14:creationId xmlns:p14="http://schemas.microsoft.com/office/powerpoint/2010/main" val="11178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3720-AC6C-4F74-803D-44D6E566AA2D}"/>
              </a:ext>
            </a:extLst>
          </p:cNvPr>
          <p:cNvSpPr>
            <a:spLocks noGrp="1"/>
          </p:cNvSpPr>
          <p:nvPr>
            <p:ph type="title"/>
          </p:nvPr>
        </p:nvSpPr>
        <p:spPr>
          <a:xfrm>
            <a:off x="838200" y="1446435"/>
            <a:ext cx="10515600" cy="1982565"/>
          </a:xfrm>
        </p:spPr>
        <p:txBody>
          <a:bodyPr>
            <a:noAutofit/>
          </a:bodyPr>
          <a:lstStyle/>
          <a:p>
            <a:pPr algn="ctr"/>
            <a:r>
              <a:rPr lang="en-US" sz="15000" b="1" dirty="0"/>
              <a:t>HI-TECH</a:t>
            </a:r>
          </a:p>
        </p:txBody>
      </p:sp>
      <p:sp>
        <p:nvSpPr>
          <p:cNvPr id="3" name="Title 1">
            <a:extLst>
              <a:ext uri="{FF2B5EF4-FFF2-40B4-BE49-F238E27FC236}">
                <a16:creationId xmlns:a16="http://schemas.microsoft.com/office/drawing/2014/main" id="{EAD3878E-0ACE-4277-9A76-4B1E0B235B85}"/>
              </a:ext>
            </a:extLst>
          </p:cNvPr>
          <p:cNvSpPr txBox="1">
            <a:spLocks/>
          </p:cNvSpPr>
          <p:nvPr/>
        </p:nvSpPr>
        <p:spPr>
          <a:xfrm>
            <a:off x="1063752" y="3429000"/>
            <a:ext cx="10515600" cy="2114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9417A"/>
                </a:solidFill>
                <a:latin typeface="+mj-lt"/>
                <a:ea typeface="+mj-ea"/>
                <a:cs typeface="+mj-cs"/>
              </a:defRPr>
            </a:lvl1pPr>
          </a:lstStyle>
          <a:p>
            <a:pPr algn="ctr"/>
            <a:r>
              <a:rPr lang="en-US" sz="15000" b="1" dirty="0"/>
              <a:t>HI-TOUCH</a:t>
            </a:r>
          </a:p>
        </p:txBody>
      </p:sp>
      <p:pic>
        <p:nvPicPr>
          <p:cNvPr id="4" name="Content Placeholder 5" descr="A picture containing cup, dessert&#10;&#10;Description automatically generated">
            <a:extLst>
              <a:ext uri="{FF2B5EF4-FFF2-40B4-BE49-F238E27FC236}">
                <a16:creationId xmlns:a16="http://schemas.microsoft.com/office/drawing/2014/main" id="{13F8F96B-DC5A-4A81-B306-5EA4E6315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0000">
            <a:off x="2607734" y="-33867"/>
            <a:ext cx="6471241" cy="6471241"/>
          </a:xfrm>
          <a:prstGeom prst="rect">
            <a:avLst/>
          </a:prstGeom>
        </p:spPr>
      </p:pic>
    </p:spTree>
    <p:extLst>
      <p:ext uri="{BB962C8B-B14F-4D97-AF65-F5344CB8AC3E}">
        <p14:creationId xmlns:p14="http://schemas.microsoft.com/office/powerpoint/2010/main" val="4149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3720-AC6C-4F74-803D-44D6E566AA2D}"/>
              </a:ext>
            </a:extLst>
          </p:cNvPr>
          <p:cNvSpPr>
            <a:spLocks noGrp="1"/>
          </p:cNvSpPr>
          <p:nvPr>
            <p:ph type="title"/>
          </p:nvPr>
        </p:nvSpPr>
        <p:spPr>
          <a:xfrm>
            <a:off x="838200" y="2622034"/>
            <a:ext cx="10515600" cy="1325563"/>
          </a:xfrm>
        </p:spPr>
        <p:txBody>
          <a:bodyPr>
            <a:noAutofit/>
          </a:bodyPr>
          <a:lstStyle/>
          <a:p>
            <a:pPr algn="ctr"/>
            <a:r>
              <a:rPr lang="en-US" sz="15000" b="1" dirty="0"/>
              <a:t>MAKE A PLAN</a:t>
            </a:r>
          </a:p>
        </p:txBody>
      </p:sp>
    </p:spTree>
    <p:extLst>
      <p:ext uri="{BB962C8B-B14F-4D97-AF65-F5344CB8AC3E}">
        <p14:creationId xmlns:p14="http://schemas.microsoft.com/office/powerpoint/2010/main" val="27776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C8E9-0F5E-4B7E-8C27-314B6C558F4E}"/>
              </a:ext>
            </a:extLst>
          </p:cNvPr>
          <p:cNvSpPr>
            <a:spLocks noGrp="1"/>
          </p:cNvSpPr>
          <p:nvPr>
            <p:ph type="title"/>
          </p:nvPr>
        </p:nvSpPr>
        <p:spPr/>
        <p:txBody>
          <a:bodyPr/>
          <a:lstStyle/>
          <a:p>
            <a:r>
              <a:rPr lang="en-US" dirty="0"/>
              <a:t>Where is your data now?</a:t>
            </a:r>
          </a:p>
        </p:txBody>
      </p:sp>
      <p:sp>
        <p:nvSpPr>
          <p:cNvPr id="3" name="Content Placeholder 2">
            <a:extLst>
              <a:ext uri="{FF2B5EF4-FFF2-40B4-BE49-F238E27FC236}">
                <a16:creationId xmlns:a16="http://schemas.microsoft.com/office/drawing/2014/main" id="{99B23CD4-6C56-461B-8649-50975C420B28}"/>
              </a:ext>
            </a:extLst>
          </p:cNvPr>
          <p:cNvSpPr>
            <a:spLocks noGrp="1"/>
          </p:cNvSpPr>
          <p:nvPr>
            <p:ph sz="half" idx="1"/>
          </p:nvPr>
        </p:nvSpPr>
        <p:spPr/>
        <p:txBody>
          <a:bodyPr/>
          <a:lstStyle/>
          <a:p>
            <a:r>
              <a:rPr lang="en-US" dirty="0"/>
              <a:t>Excel sheets?</a:t>
            </a:r>
          </a:p>
          <a:p>
            <a:endParaRPr lang="en-US" dirty="0"/>
          </a:p>
          <a:p>
            <a:r>
              <a:rPr lang="en-US" dirty="0"/>
              <a:t>Old databases?</a:t>
            </a:r>
          </a:p>
          <a:p>
            <a:endParaRPr lang="en-US" dirty="0"/>
          </a:p>
          <a:p>
            <a:r>
              <a:rPr lang="en-US" dirty="0"/>
              <a:t>Paper?</a:t>
            </a:r>
          </a:p>
          <a:p>
            <a:endParaRPr lang="en-US" dirty="0"/>
          </a:p>
          <a:p>
            <a:r>
              <a:rPr lang="en-US" dirty="0"/>
              <a:t>No data?</a:t>
            </a:r>
          </a:p>
        </p:txBody>
      </p:sp>
      <p:pic>
        <p:nvPicPr>
          <p:cNvPr id="6" name="Content Placeholder 5" descr="A picture containing text, sign, clipart, vector graphics&#10;&#10;Description automatically generated">
            <a:extLst>
              <a:ext uri="{FF2B5EF4-FFF2-40B4-BE49-F238E27FC236}">
                <a16:creationId xmlns:a16="http://schemas.microsoft.com/office/drawing/2014/main" id="{0706D091-60FB-4C3C-B27D-38117458AC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5044" y="1589114"/>
            <a:ext cx="1069045" cy="1049802"/>
          </a:xfrm>
        </p:spPr>
      </p:pic>
      <p:pic>
        <p:nvPicPr>
          <p:cNvPr id="7" name="Content Placeholder 5" descr="A picture containing text, sign, clipart, vector graphics&#10;&#10;Description automatically generated">
            <a:extLst>
              <a:ext uri="{FF2B5EF4-FFF2-40B4-BE49-F238E27FC236}">
                <a16:creationId xmlns:a16="http://schemas.microsoft.com/office/drawing/2014/main" id="{B8EC9A55-16D3-4FB8-BD6C-916FC1C78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432" y="4837776"/>
            <a:ext cx="1069045" cy="1049802"/>
          </a:xfrm>
          <a:prstGeom prst="rect">
            <a:avLst/>
          </a:prstGeom>
        </p:spPr>
      </p:pic>
      <p:pic>
        <p:nvPicPr>
          <p:cNvPr id="8" name="Content Placeholder 5" descr="A picture containing text, sign, clipart, vector graphics&#10;&#10;Description automatically generated">
            <a:extLst>
              <a:ext uri="{FF2B5EF4-FFF2-40B4-BE49-F238E27FC236}">
                <a16:creationId xmlns:a16="http://schemas.microsoft.com/office/drawing/2014/main" id="{99CCA6E0-B693-4696-8791-542DE5C7A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555" y="5368339"/>
            <a:ext cx="1069045" cy="1049802"/>
          </a:xfrm>
          <a:prstGeom prst="rect">
            <a:avLst/>
          </a:prstGeom>
        </p:spPr>
      </p:pic>
      <p:pic>
        <p:nvPicPr>
          <p:cNvPr id="9" name="Content Placeholder 5" descr="A picture containing text, sign, clipart, vector graphics&#10;&#10;Description automatically generated">
            <a:extLst>
              <a:ext uri="{FF2B5EF4-FFF2-40B4-BE49-F238E27FC236}">
                <a16:creationId xmlns:a16="http://schemas.microsoft.com/office/drawing/2014/main" id="{07C49791-B521-48D4-A521-3421F057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965" y="3110364"/>
            <a:ext cx="1069045" cy="1049802"/>
          </a:xfrm>
          <a:prstGeom prst="rect">
            <a:avLst/>
          </a:prstGeom>
        </p:spPr>
      </p:pic>
      <p:pic>
        <p:nvPicPr>
          <p:cNvPr id="10" name="Content Placeholder 5" descr="A picture containing text, sign, clipart, vector graphics&#10;&#10;Description automatically generated">
            <a:extLst>
              <a:ext uri="{FF2B5EF4-FFF2-40B4-BE49-F238E27FC236}">
                <a16:creationId xmlns:a16="http://schemas.microsoft.com/office/drawing/2014/main" id="{5BECFB1F-82D5-4FDD-8244-0008240F7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845" y="442394"/>
            <a:ext cx="1069045" cy="1049802"/>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E157E885-5E19-4871-BBF8-92850F1FC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954" y="1690688"/>
            <a:ext cx="2542921" cy="2542921"/>
          </a:xfrm>
          <a:prstGeom prst="rect">
            <a:avLst/>
          </a:prstGeom>
        </p:spPr>
      </p:pic>
      <p:pic>
        <p:nvPicPr>
          <p:cNvPr id="14" name="Picture 13" descr="A picture containing envelope, stationary&#10;&#10;Description automatically generated">
            <a:extLst>
              <a:ext uri="{FF2B5EF4-FFF2-40B4-BE49-F238E27FC236}">
                <a16:creationId xmlns:a16="http://schemas.microsoft.com/office/drawing/2014/main" id="{1FD66984-A90A-497E-8E43-31784CB27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2069" y="3266821"/>
            <a:ext cx="1518686" cy="1786689"/>
          </a:xfrm>
          <a:prstGeom prst="rect">
            <a:avLst/>
          </a:prstGeom>
        </p:spPr>
      </p:pic>
      <p:pic>
        <p:nvPicPr>
          <p:cNvPr id="15" name="Picture 14" descr="A picture containing envelope, stationary&#10;&#10;Description automatically generated">
            <a:extLst>
              <a:ext uri="{FF2B5EF4-FFF2-40B4-BE49-F238E27FC236}">
                <a16:creationId xmlns:a16="http://schemas.microsoft.com/office/drawing/2014/main" id="{1CD15FC1-896C-4347-926F-F2D35EE48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9367" y="3859836"/>
            <a:ext cx="1518686" cy="1786689"/>
          </a:xfrm>
          <a:prstGeom prst="rect">
            <a:avLst/>
          </a:prstGeom>
        </p:spPr>
      </p:pic>
      <p:pic>
        <p:nvPicPr>
          <p:cNvPr id="16" name="Picture 15" descr="A picture containing envelope, stationary&#10;&#10;Description automatically generated">
            <a:extLst>
              <a:ext uri="{FF2B5EF4-FFF2-40B4-BE49-F238E27FC236}">
                <a16:creationId xmlns:a16="http://schemas.microsoft.com/office/drawing/2014/main" id="{B5E5D07D-F085-4DE0-B513-53FCBBF13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9268" y="564904"/>
            <a:ext cx="1518686" cy="1786689"/>
          </a:xfrm>
          <a:prstGeom prst="rect">
            <a:avLst/>
          </a:prstGeom>
        </p:spPr>
      </p:pic>
    </p:spTree>
    <p:extLst>
      <p:ext uri="{BB962C8B-B14F-4D97-AF65-F5344CB8AC3E}">
        <p14:creationId xmlns:p14="http://schemas.microsoft.com/office/powerpoint/2010/main" val="12211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1" fill="hold" nodeType="withEffect">
                                  <p:stCondLst>
                                    <p:cond delay="11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1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00" fill="hold"/>
                                        <p:tgtEl>
                                          <p:spTgt spid="10"/>
                                        </p:tgtEl>
                                        <p:attrNameLst>
                                          <p:attrName>ppt_x</p:attrName>
                                        </p:attrNameLst>
                                      </p:cBhvr>
                                      <p:tavLst>
                                        <p:tav tm="0">
                                          <p:val>
                                            <p:strVal val="1+#ppt_w/2"/>
                                          </p:val>
                                        </p:tav>
                                        <p:tav tm="100000">
                                          <p:val>
                                            <p:strVal val="#ppt_x"/>
                                          </p:val>
                                        </p:tav>
                                      </p:tavLst>
                                    </p:anim>
                                    <p:anim calcmode="lin" valueType="num">
                                      <p:cBhvr additive="base">
                                        <p:cTn id="15" dur="7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16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100" fill="hold"/>
                                        <p:tgtEl>
                                          <p:spTgt spid="8"/>
                                        </p:tgtEl>
                                        <p:attrNameLst>
                                          <p:attrName>ppt_x</p:attrName>
                                        </p:attrNameLst>
                                      </p:cBhvr>
                                      <p:tavLst>
                                        <p:tav tm="0">
                                          <p:val>
                                            <p:strVal val="#ppt_x"/>
                                          </p:val>
                                        </p:tav>
                                        <p:tav tm="100000">
                                          <p:val>
                                            <p:strVal val="#ppt_x"/>
                                          </p:val>
                                        </p:tav>
                                      </p:tavLst>
                                    </p:anim>
                                    <p:anim calcmode="lin" valueType="num">
                                      <p:cBhvr additive="base">
                                        <p:cTn id="19" dur="11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8" fill="hold" nodeType="withEffect">
                                  <p:stCondLst>
                                    <p:cond delay="19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800" fill="hold"/>
                                        <p:tgtEl>
                                          <p:spTgt spid="7"/>
                                        </p:tgtEl>
                                        <p:attrNameLst>
                                          <p:attrName>ppt_x</p:attrName>
                                        </p:attrNameLst>
                                      </p:cBhvr>
                                      <p:tavLst>
                                        <p:tav tm="0">
                                          <p:val>
                                            <p:strVal val="0-#ppt_w/2"/>
                                          </p:val>
                                        </p:tav>
                                        <p:tav tm="100000">
                                          <p:val>
                                            <p:strVal val="#ppt_x"/>
                                          </p:val>
                                        </p:tav>
                                      </p:tavLst>
                                    </p:anim>
                                    <p:anim calcmode="lin" valueType="num">
                                      <p:cBhvr additive="base">
                                        <p:cTn id="23" dur="8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0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4" presetClass="entr" presetSubtype="10" fill="hold" nodeType="withEffect">
                                  <p:stCondLst>
                                    <p:cond delay="30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2" presetClass="entr" presetSubtype="8" fill="hold" nodeType="withEffect">
                                  <p:stCondLst>
                                    <p:cond delay="2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800" fill="hold"/>
                                        <p:tgtEl>
                                          <p:spTgt spid="14"/>
                                        </p:tgtEl>
                                        <p:attrNameLst>
                                          <p:attrName>ppt_x</p:attrName>
                                        </p:attrNameLst>
                                      </p:cBhvr>
                                      <p:tavLst>
                                        <p:tav tm="0">
                                          <p:val>
                                            <p:strVal val="0-#ppt_w/2"/>
                                          </p:val>
                                        </p:tav>
                                        <p:tav tm="100000">
                                          <p:val>
                                            <p:strVal val="#ppt_x"/>
                                          </p:val>
                                        </p:tav>
                                      </p:tavLst>
                                    </p:anim>
                                    <p:anim calcmode="lin" valueType="num">
                                      <p:cBhvr additive="base">
                                        <p:cTn id="44" dur="8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6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100" fill="hold"/>
                                        <p:tgtEl>
                                          <p:spTgt spid="16"/>
                                        </p:tgtEl>
                                        <p:attrNameLst>
                                          <p:attrName>ppt_x</p:attrName>
                                        </p:attrNameLst>
                                      </p:cBhvr>
                                      <p:tavLst>
                                        <p:tav tm="0">
                                          <p:val>
                                            <p:strVal val="#ppt_x"/>
                                          </p:val>
                                        </p:tav>
                                        <p:tav tm="100000">
                                          <p:val>
                                            <p:strVal val="#ppt_x"/>
                                          </p:val>
                                        </p:tav>
                                      </p:tavLst>
                                    </p:anim>
                                    <p:anim calcmode="lin" valueType="num">
                                      <p:cBhvr additive="base">
                                        <p:cTn id="52" dur="11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500"/>
                                        <p:tgtEl>
                                          <p:spTgt spid="3">
                                            <p:txEl>
                                              <p:pRg st="6" end="6"/>
                                            </p:txEl>
                                          </p:spTgt>
                                        </p:tgtEl>
                                      </p:cBhvr>
                                    </p:animEffect>
                                  </p:childTnLst>
                                </p:cTn>
                              </p:par>
                              <p:par>
                                <p:cTn id="58" presetID="1" presetClass="exit" presetSubtype="0" fill="hold" nodeType="withEffect">
                                  <p:stCondLst>
                                    <p:cond delay="100"/>
                                  </p:stCondLst>
                                  <p:childTnLst>
                                    <p:set>
                                      <p:cBhvr>
                                        <p:cTn id="59" dur="1" fill="hold">
                                          <p:stCondLst>
                                            <p:cond delay="0"/>
                                          </p:stCondLst>
                                        </p:cTn>
                                        <p:tgtEl>
                                          <p:spTgt spid="6"/>
                                        </p:tgtEl>
                                        <p:attrNameLst>
                                          <p:attrName>style.visibility</p:attrName>
                                        </p:attrNameLst>
                                      </p:cBhvr>
                                      <p:to>
                                        <p:strVal val="hidden"/>
                                      </p:to>
                                    </p:set>
                                  </p:childTnLst>
                                </p:cTn>
                              </p:par>
                              <p:par>
                                <p:cTn id="60" presetID="1" presetClass="exit" presetSubtype="0" fill="hold" nodeType="withEffect">
                                  <p:stCondLst>
                                    <p:cond delay="100"/>
                                  </p:stCondLst>
                                  <p:childTnLst>
                                    <p:set>
                                      <p:cBhvr>
                                        <p:cTn id="61" dur="1" fill="hold">
                                          <p:stCondLst>
                                            <p:cond delay="0"/>
                                          </p:stCondLst>
                                        </p:cTn>
                                        <p:tgtEl>
                                          <p:spTgt spid="10"/>
                                        </p:tgtEl>
                                        <p:attrNameLst>
                                          <p:attrName>style.visibility</p:attrName>
                                        </p:attrNameLst>
                                      </p:cBhvr>
                                      <p:to>
                                        <p:strVal val="hidden"/>
                                      </p:to>
                                    </p:set>
                                  </p:childTnLst>
                                </p:cTn>
                              </p:par>
                              <p:par>
                                <p:cTn id="62" presetID="1" presetClass="exit" presetSubtype="0" fill="hold" nodeType="withEffect">
                                  <p:stCondLst>
                                    <p:cond delay="100"/>
                                  </p:stCondLst>
                                  <p:childTnLst>
                                    <p:set>
                                      <p:cBhvr>
                                        <p:cTn id="63" dur="1" fill="hold">
                                          <p:stCondLst>
                                            <p:cond delay="0"/>
                                          </p:stCondLst>
                                        </p:cTn>
                                        <p:tgtEl>
                                          <p:spTgt spid="8"/>
                                        </p:tgtEl>
                                        <p:attrNameLst>
                                          <p:attrName>style.visibility</p:attrName>
                                        </p:attrNameLst>
                                      </p:cBhvr>
                                      <p:to>
                                        <p:strVal val="hidden"/>
                                      </p:to>
                                    </p:set>
                                  </p:childTnLst>
                                </p:cTn>
                              </p:par>
                              <p:par>
                                <p:cTn id="64" presetID="1" presetClass="exit" presetSubtype="0" fill="hold" nodeType="withEffect">
                                  <p:stCondLst>
                                    <p:cond delay="100"/>
                                  </p:stCondLst>
                                  <p:childTnLst>
                                    <p:set>
                                      <p:cBhvr>
                                        <p:cTn id="65" dur="1" fill="hold">
                                          <p:stCondLst>
                                            <p:cond delay="0"/>
                                          </p:stCondLst>
                                        </p:cTn>
                                        <p:tgtEl>
                                          <p:spTgt spid="7"/>
                                        </p:tgtEl>
                                        <p:attrNameLst>
                                          <p:attrName>style.visibility</p:attrName>
                                        </p:attrNameLst>
                                      </p:cBhvr>
                                      <p:to>
                                        <p:strVal val="hidden"/>
                                      </p:to>
                                    </p:set>
                                  </p:childTnLst>
                                </p:cTn>
                              </p:par>
                              <p:par>
                                <p:cTn id="66" presetID="1" presetClass="exit" presetSubtype="0" fill="hold" nodeType="withEffect">
                                  <p:stCondLst>
                                    <p:cond delay="100"/>
                                  </p:stCondLst>
                                  <p:childTnLst>
                                    <p:set>
                                      <p:cBhvr>
                                        <p:cTn id="67" dur="1" fill="hold">
                                          <p:stCondLst>
                                            <p:cond delay="0"/>
                                          </p:stCondLst>
                                        </p:cTn>
                                        <p:tgtEl>
                                          <p:spTgt spid="9"/>
                                        </p:tgtEl>
                                        <p:attrNameLst>
                                          <p:attrName>style.visibility</p:attrName>
                                        </p:attrNameLst>
                                      </p:cBhvr>
                                      <p:to>
                                        <p:strVal val="hidden"/>
                                      </p:to>
                                    </p:set>
                                  </p:childTnLst>
                                </p:cTn>
                              </p:par>
                              <p:par>
                                <p:cTn id="68" presetID="1" presetClass="exit" presetSubtype="0" fill="hold" nodeType="withEffect">
                                  <p:stCondLst>
                                    <p:cond delay="10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xit" presetSubtype="0" fill="hold" nodeType="withEffect">
                                  <p:stCondLst>
                                    <p:cond delay="10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xit" presetSubtype="0" fill="hold" nodeType="withEffect">
                                  <p:stCondLst>
                                    <p:cond delay="100"/>
                                  </p:stCondLst>
                                  <p:childTnLst>
                                    <p:set>
                                      <p:cBhvr>
                                        <p:cTn id="73" dur="1" fill="hold">
                                          <p:stCondLst>
                                            <p:cond delay="0"/>
                                          </p:stCondLst>
                                        </p:cTn>
                                        <p:tgtEl>
                                          <p:spTgt spid="15"/>
                                        </p:tgtEl>
                                        <p:attrNameLst>
                                          <p:attrName>style.visibility</p:attrName>
                                        </p:attrNameLst>
                                      </p:cBhvr>
                                      <p:to>
                                        <p:strVal val="hidden"/>
                                      </p:to>
                                    </p:set>
                                  </p:childTnLst>
                                </p:cTn>
                              </p:par>
                              <p:par>
                                <p:cTn id="74" presetID="1" presetClass="exit" presetSubtype="0" fill="hold" nodeType="withEffect">
                                  <p:stCondLst>
                                    <p:cond delay="100"/>
                                  </p:stCondLst>
                                  <p:childTnLst>
                                    <p:set>
                                      <p:cBhvr>
                                        <p:cTn id="75"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3720-AC6C-4F74-803D-44D6E566AA2D}"/>
              </a:ext>
            </a:extLst>
          </p:cNvPr>
          <p:cNvSpPr>
            <a:spLocks noGrp="1"/>
          </p:cNvSpPr>
          <p:nvPr>
            <p:ph type="title"/>
          </p:nvPr>
        </p:nvSpPr>
        <p:spPr>
          <a:xfrm>
            <a:off x="0" y="1"/>
            <a:ext cx="11777472" cy="6230112"/>
          </a:xfrm>
        </p:spPr>
        <p:txBody>
          <a:bodyPr>
            <a:noAutofit/>
          </a:bodyPr>
          <a:lstStyle/>
          <a:p>
            <a:pPr algn="ctr"/>
            <a:r>
              <a:rPr lang="en-US" sz="10000" b="1" dirty="0"/>
              <a:t>IT</a:t>
            </a:r>
            <a:br>
              <a:rPr lang="en-US" sz="10000" b="1" dirty="0"/>
            </a:br>
            <a:r>
              <a:rPr lang="en-US" sz="10000" b="1" dirty="0"/>
              <a:t>Legal</a:t>
            </a:r>
            <a:br>
              <a:rPr lang="en-US" sz="10000" b="1" dirty="0"/>
            </a:br>
            <a:r>
              <a:rPr lang="en-US" sz="10000" b="1" dirty="0"/>
              <a:t>Other Depts</a:t>
            </a:r>
          </a:p>
        </p:txBody>
      </p:sp>
    </p:spTree>
    <p:extLst>
      <p:ext uri="{BB962C8B-B14F-4D97-AF65-F5344CB8AC3E}">
        <p14:creationId xmlns:p14="http://schemas.microsoft.com/office/powerpoint/2010/main" val="10355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3720-AC6C-4F74-803D-44D6E566AA2D}"/>
              </a:ext>
            </a:extLst>
          </p:cNvPr>
          <p:cNvSpPr>
            <a:spLocks noGrp="1"/>
          </p:cNvSpPr>
          <p:nvPr>
            <p:ph type="title"/>
          </p:nvPr>
        </p:nvSpPr>
        <p:spPr>
          <a:xfrm>
            <a:off x="0" y="2652077"/>
            <a:ext cx="12192000" cy="1325563"/>
          </a:xfrm>
        </p:spPr>
        <p:txBody>
          <a:bodyPr>
            <a:noAutofit/>
          </a:bodyPr>
          <a:lstStyle/>
          <a:p>
            <a:pPr algn="ctr"/>
            <a:r>
              <a:rPr lang="en-US" sz="15000" b="1" dirty="0"/>
              <a:t>GDPR &amp; </a:t>
            </a:r>
            <a:br>
              <a:rPr lang="en-US" sz="15000" b="1" dirty="0"/>
            </a:br>
            <a:r>
              <a:rPr lang="en-US" sz="15000" b="1" dirty="0"/>
              <a:t>CCPA</a:t>
            </a:r>
          </a:p>
        </p:txBody>
      </p:sp>
    </p:spTree>
    <p:extLst>
      <p:ext uri="{BB962C8B-B14F-4D97-AF65-F5344CB8AC3E}">
        <p14:creationId xmlns:p14="http://schemas.microsoft.com/office/powerpoint/2010/main" val="22237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C8E9-0F5E-4B7E-8C27-314B6C558F4E}"/>
              </a:ext>
            </a:extLst>
          </p:cNvPr>
          <p:cNvSpPr>
            <a:spLocks noGrp="1"/>
          </p:cNvSpPr>
          <p:nvPr>
            <p:ph type="title"/>
          </p:nvPr>
        </p:nvSpPr>
        <p:spPr/>
        <p:txBody>
          <a:bodyPr/>
          <a:lstStyle/>
          <a:p>
            <a:r>
              <a:rPr lang="en-US" dirty="0"/>
              <a:t>Software companies</a:t>
            </a:r>
          </a:p>
        </p:txBody>
      </p:sp>
      <p:sp>
        <p:nvSpPr>
          <p:cNvPr id="3" name="Content Placeholder 2">
            <a:extLst>
              <a:ext uri="{FF2B5EF4-FFF2-40B4-BE49-F238E27FC236}">
                <a16:creationId xmlns:a16="http://schemas.microsoft.com/office/drawing/2014/main" id="{99B23CD4-6C56-461B-8649-50975C420B28}"/>
              </a:ext>
            </a:extLst>
          </p:cNvPr>
          <p:cNvSpPr>
            <a:spLocks noGrp="1"/>
          </p:cNvSpPr>
          <p:nvPr>
            <p:ph sz="half" idx="1"/>
          </p:nvPr>
        </p:nvSpPr>
        <p:spPr/>
        <p:txBody>
          <a:bodyPr>
            <a:normAutofit/>
          </a:bodyPr>
          <a:lstStyle/>
          <a:p>
            <a:r>
              <a:rPr lang="en-US" dirty="0"/>
              <a:t>Due diligence</a:t>
            </a:r>
          </a:p>
          <a:p>
            <a:endParaRPr lang="en-US" dirty="0"/>
          </a:p>
          <a:p>
            <a:r>
              <a:rPr lang="en-US" dirty="0"/>
              <a:t>GDPR/CCPA</a:t>
            </a:r>
          </a:p>
          <a:p>
            <a:endParaRPr lang="en-US" dirty="0"/>
          </a:p>
          <a:p>
            <a:r>
              <a:rPr lang="en-US" dirty="0"/>
              <a:t>Security</a:t>
            </a:r>
          </a:p>
          <a:p>
            <a:endParaRPr lang="en-US" dirty="0"/>
          </a:p>
          <a:p>
            <a:r>
              <a:rPr lang="en-US" dirty="0"/>
              <a:t>Integration</a:t>
            </a:r>
          </a:p>
        </p:txBody>
      </p:sp>
      <p:sp>
        <p:nvSpPr>
          <p:cNvPr id="4" name="Content Placeholder 3">
            <a:extLst>
              <a:ext uri="{FF2B5EF4-FFF2-40B4-BE49-F238E27FC236}">
                <a16:creationId xmlns:a16="http://schemas.microsoft.com/office/drawing/2014/main" id="{38A43563-B781-4555-9D9F-F379CD07446C}"/>
              </a:ext>
            </a:extLst>
          </p:cNvPr>
          <p:cNvSpPr>
            <a:spLocks noGrp="1"/>
          </p:cNvSpPr>
          <p:nvPr>
            <p:ph sz="half" idx="2"/>
          </p:nvPr>
        </p:nvSpPr>
        <p:spPr/>
        <p:txBody>
          <a:bodyPr>
            <a:normAutofit/>
          </a:bodyPr>
          <a:lstStyle/>
          <a:p>
            <a:r>
              <a:rPr lang="en-US" dirty="0"/>
              <a:t>Questions</a:t>
            </a:r>
          </a:p>
          <a:p>
            <a:pPr lvl="1"/>
            <a:r>
              <a:rPr lang="en-US" dirty="0"/>
              <a:t>Walk through steps you’ll do</a:t>
            </a:r>
          </a:p>
          <a:p>
            <a:pPr lvl="1"/>
            <a:r>
              <a:rPr lang="en-US" dirty="0"/>
              <a:t>How will you use different components?</a:t>
            </a:r>
          </a:p>
          <a:p>
            <a:pPr lvl="1"/>
            <a:r>
              <a:rPr lang="en-US" dirty="0"/>
              <a:t>How do additional data fit integrate?</a:t>
            </a:r>
          </a:p>
          <a:p>
            <a:pPr lvl="1"/>
            <a:r>
              <a:rPr lang="en-US" dirty="0"/>
              <a:t>How easy is it to use?</a:t>
            </a:r>
          </a:p>
          <a:p>
            <a:pPr lvl="1"/>
            <a:endParaRPr lang="en-US" dirty="0"/>
          </a:p>
          <a:p>
            <a:pPr lvl="1"/>
            <a:endParaRPr lang="en-US" dirty="0"/>
          </a:p>
        </p:txBody>
      </p:sp>
    </p:spTree>
    <p:extLst>
      <p:ext uri="{BB962C8B-B14F-4D97-AF65-F5344CB8AC3E}">
        <p14:creationId xmlns:p14="http://schemas.microsoft.com/office/powerpoint/2010/main" val="31871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heme/theme1.xml><?xml version="1.0" encoding="utf-8"?>
<a:theme xmlns:a="http://schemas.openxmlformats.org/drawingml/2006/main" name="ICBA_2017 Corporate PPT Template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ICBA Master PPT Slide Template</Template>
  <TotalTime>4514</TotalTime>
  <Words>1663</Words>
  <Application>Microsoft Office PowerPoint</Application>
  <PresentationFormat>Widescreen</PresentationFormat>
  <Paragraphs>171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ICBA_2017 Corporate PPT Template (v1)</vt:lpstr>
      <vt:lpstr>Your Database</vt:lpstr>
      <vt:lpstr>PowerPoint Presentation</vt:lpstr>
      <vt:lpstr>What do you want to do with your data?</vt:lpstr>
      <vt:lpstr>HI-TECH</vt:lpstr>
      <vt:lpstr>MAKE A PLAN</vt:lpstr>
      <vt:lpstr>Where is your data now?</vt:lpstr>
      <vt:lpstr>IT Legal Other Depts</vt:lpstr>
      <vt:lpstr>GDPR &amp;  CCPA</vt:lpstr>
      <vt:lpstr>Software companies</vt:lpstr>
      <vt:lpstr>Data maintenance </vt:lpstr>
      <vt:lpstr>Next Steps</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Coleman</dc:creator>
  <cp:lastModifiedBy>Emma Yingst</cp:lastModifiedBy>
  <cp:revision>5</cp:revision>
  <cp:lastPrinted>2021-03-16T04:10:54Z</cp:lastPrinted>
  <dcterms:created xsi:type="dcterms:W3CDTF">2021-03-09T17:59:44Z</dcterms:created>
  <dcterms:modified xsi:type="dcterms:W3CDTF">2021-03-23T15:14:21Z</dcterms:modified>
</cp:coreProperties>
</file>