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3"/>
  </p:notesMasterIdLst>
  <p:sldIdLst>
    <p:sldId id="256" r:id="rId2"/>
    <p:sldId id="302" r:id="rId3"/>
    <p:sldId id="335" r:id="rId4"/>
    <p:sldId id="259" r:id="rId5"/>
    <p:sldId id="336" r:id="rId6"/>
    <p:sldId id="363" r:id="rId7"/>
    <p:sldId id="315" r:id="rId8"/>
    <p:sldId id="316" r:id="rId9"/>
    <p:sldId id="317" r:id="rId10"/>
    <p:sldId id="331" r:id="rId11"/>
    <p:sldId id="321" r:id="rId12"/>
    <p:sldId id="332" r:id="rId13"/>
    <p:sldId id="323" r:id="rId14"/>
    <p:sldId id="340" r:id="rId15"/>
    <p:sldId id="337" r:id="rId16"/>
    <p:sldId id="341" r:id="rId17"/>
    <p:sldId id="342" r:id="rId18"/>
    <p:sldId id="343" r:id="rId19"/>
    <p:sldId id="344" r:id="rId20"/>
    <p:sldId id="345" r:id="rId21"/>
    <p:sldId id="346" r:id="rId22"/>
    <p:sldId id="338" r:id="rId23"/>
    <p:sldId id="339" r:id="rId24"/>
    <p:sldId id="348" r:id="rId25"/>
    <p:sldId id="349" r:id="rId26"/>
    <p:sldId id="350" r:id="rId27"/>
    <p:sldId id="351" r:id="rId28"/>
    <p:sldId id="352" r:id="rId29"/>
    <p:sldId id="353" r:id="rId30"/>
    <p:sldId id="354" r:id="rId31"/>
    <p:sldId id="355" r:id="rId32"/>
    <p:sldId id="356" r:id="rId33"/>
    <p:sldId id="357" r:id="rId34"/>
    <p:sldId id="358" r:id="rId35"/>
    <p:sldId id="359" r:id="rId36"/>
    <p:sldId id="289" r:id="rId37"/>
    <p:sldId id="347" r:id="rId38"/>
    <p:sldId id="361" r:id="rId39"/>
    <p:sldId id="362" r:id="rId40"/>
    <p:sldId id="334" r:id="rId41"/>
    <p:sldId id="271" r:id="rId4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2866"/>
    <a:srgbClr val="005DAA"/>
    <a:srgbClr val="EE5555"/>
    <a:srgbClr val="37B8B1"/>
    <a:srgbClr val="3BA5FC"/>
    <a:srgbClr val="E89B2C"/>
    <a:srgbClr val="44546A"/>
    <a:srgbClr val="01295C"/>
    <a:srgbClr val="0C5FA8"/>
    <a:srgbClr val="0E60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50" autoAdjust="0"/>
    <p:restoredTop sz="64751" autoAdjust="0"/>
  </p:normalViewPr>
  <p:slideViewPr>
    <p:cSldViewPr snapToGrid="0" snapToObjects="1">
      <p:cViewPr varScale="1">
        <p:scale>
          <a:sx n="86" d="100"/>
          <a:sy n="86" d="100"/>
        </p:scale>
        <p:origin x="67" y="1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F2C1E0FC-B2D9-6E4E-A745-A9F966823F56}" type="datetimeFigureOut">
              <a:rPr lang="en-US" smtClean="0"/>
              <a:t>3/29/2020</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F6E952D-596F-3C4D-9827-F2870556C898}" type="slidenum">
              <a:rPr lang="en-US" smtClean="0"/>
              <a:t>‹#›</a:t>
            </a:fld>
            <a:endParaRPr lang="en-US"/>
          </a:p>
        </p:txBody>
      </p:sp>
    </p:spTree>
    <p:extLst>
      <p:ext uri="{BB962C8B-B14F-4D97-AF65-F5344CB8AC3E}">
        <p14:creationId xmlns:p14="http://schemas.microsoft.com/office/powerpoint/2010/main" val="203076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r>
              <a:rPr lang="en-US" sz="1400" dirty="0"/>
              <a:t>Hope I can shed some light on not only corporate PACs and corporate political involvement, but the campaign finance system as a whole. I’ll touch on super PACs a bit as well, as I think it’s hard to truly understand the environment corporate PACs operate within without understanding the differences between super PACs and corporate PACs. </a:t>
            </a:r>
          </a:p>
          <a:p>
            <a:endParaRPr lang="en-US" sz="1400" dirty="0"/>
          </a:p>
          <a:p>
            <a:r>
              <a:rPr lang="en-US" sz="1400" dirty="0"/>
              <a:t>Hoping to make this conversational, so please chime in with any questions along the way.</a:t>
            </a:r>
          </a:p>
        </p:txBody>
      </p:sp>
      <p:sp>
        <p:nvSpPr>
          <p:cNvPr id="4" name="Slide Number Placeholder 3"/>
          <p:cNvSpPr>
            <a:spLocks noGrp="1"/>
          </p:cNvSpPr>
          <p:nvPr>
            <p:ph type="sldNum" sz="quarter" idx="10"/>
          </p:nvPr>
        </p:nvSpPr>
        <p:spPr/>
        <p:txBody>
          <a:bodyPr/>
          <a:lstStyle/>
          <a:p>
            <a:fld id="{5F6E952D-596F-3C4D-9827-F2870556C898}" type="slidenum">
              <a:rPr lang="en-US" smtClean="0"/>
              <a:t>1</a:t>
            </a:fld>
            <a:endParaRPr lang="en-US"/>
          </a:p>
        </p:txBody>
      </p:sp>
    </p:spTree>
    <p:extLst>
      <p:ext uri="{BB962C8B-B14F-4D97-AF65-F5344CB8AC3E}">
        <p14:creationId xmlns:p14="http://schemas.microsoft.com/office/powerpoint/2010/main" val="753169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10</a:t>
            </a:fld>
            <a:endParaRPr lang="en-US"/>
          </a:p>
        </p:txBody>
      </p:sp>
    </p:spTree>
    <p:extLst>
      <p:ext uri="{BB962C8B-B14F-4D97-AF65-F5344CB8AC3E}">
        <p14:creationId xmlns:p14="http://schemas.microsoft.com/office/powerpoint/2010/main" val="3589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11</a:t>
            </a:fld>
            <a:endParaRPr lang="en-US"/>
          </a:p>
        </p:txBody>
      </p:sp>
    </p:spTree>
    <p:extLst>
      <p:ext uri="{BB962C8B-B14F-4D97-AF65-F5344CB8AC3E}">
        <p14:creationId xmlns:p14="http://schemas.microsoft.com/office/powerpoint/2010/main" val="4235105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12</a:t>
            </a:fld>
            <a:endParaRPr lang="en-US"/>
          </a:p>
        </p:txBody>
      </p:sp>
    </p:spTree>
    <p:extLst>
      <p:ext uri="{BB962C8B-B14F-4D97-AF65-F5344CB8AC3E}">
        <p14:creationId xmlns:p14="http://schemas.microsoft.com/office/powerpoint/2010/main" val="696754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13</a:t>
            </a:fld>
            <a:endParaRPr lang="en-US"/>
          </a:p>
        </p:txBody>
      </p:sp>
    </p:spTree>
    <p:extLst>
      <p:ext uri="{BB962C8B-B14F-4D97-AF65-F5344CB8AC3E}">
        <p14:creationId xmlns:p14="http://schemas.microsoft.com/office/powerpoint/2010/main" val="3847523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14</a:t>
            </a:fld>
            <a:endParaRPr lang="en-US"/>
          </a:p>
        </p:txBody>
      </p:sp>
    </p:spTree>
    <p:extLst>
      <p:ext uri="{BB962C8B-B14F-4D97-AF65-F5344CB8AC3E}">
        <p14:creationId xmlns:p14="http://schemas.microsoft.com/office/powerpoint/2010/main" val="705029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15</a:t>
            </a:fld>
            <a:endParaRPr lang="en-US"/>
          </a:p>
        </p:txBody>
      </p:sp>
    </p:spTree>
    <p:extLst>
      <p:ext uri="{BB962C8B-B14F-4D97-AF65-F5344CB8AC3E}">
        <p14:creationId xmlns:p14="http://schemas.microsoft.com/office/powerpoint/2010/main" val="512295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16</a:t>
            </a:fld>
            <a:endParaRPr lang="en-US"/>
          </a:p>
        </p:txBody>
      </p:sp>
    </p:spTree>
    <p:extLst>
      <p:ext uri="{BB962C8B-B14F-4D97-AF65-F5344CB8AC3E}">
        <p14:creationId xmlns:p14="http://schemas.microsoft.com/office/powerpoint/2010/main" val="3682644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17</a:t>
            </a:fld>
            <a:endParaRPr lang="en-US"/>
          </a:p>
        </p:txBody>
      </p:sp>
    </p:spTree>
    <p:extLst>
      <p:ext uri="{BB962C8B-B14F-4D97-AF65-F5344CB8AC3E}">
        <p14:creationId xmlns:p14="http://schemas.microsoft.com/office/powerpoint/2010/main" val="1486524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18</a:t>
            </a:fld>
            <a:endParaRPr lang="en-US"/>
          </a:p>
        </p:txBody>
      </p:sp>
    </p:spTree>
    <p:extLst>
      <p:ext uri="{BB962C8B-B14F-4D97-AF65-F5344CB8AC3E}">
        <p14:creationId xmlns:p14="http://schemas.microsoft.com/office/powerpoint/2010/main" val="1981276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19</a:t>
            </a:fld>
            <a:endParaRPr lang="en-US"/>
          </a:p>
        </p:txBody>
      </p:sp>
    </p:spTree>
    <p:extLst>
      <p:ext uri="{BB962C8B-B14F-4D97-AF65-F5344CB8AC3E}">
        <p14:creationId xmlns:p14="http://schemas.microsoft.com/office/powerpoint/2010/main" val="2078140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982" indent="-174982">
              <a:buFontTx/>
              <a:buChar char="-"/>
            </a:pPr>
            <a:r>
              <a:rPr lang="en-US" sz="1400" dirty="0"/>
              <a:t>We are a trade association that advocates for the public affairs profession through executive education, resource sharing, staff expertise and more to help public affairs professionals excel in their jobs</a:t>
            </a:r>
          </a:p>
          <a:p>
            <a:pPr marL="174982" indent="-174982">
              <a:buFontTx/>
              <a:buChar char="-"/>
            </a:pPr>
            <a:endParaRPr lang="en-US" sz="1400" dirty="0"/>
          </a:p>
          <a:p>
            <a:pPr marL="174982" indent="-174982">
              <a:buFontTx/>
              <a:buChar char="-"/>
            </a:pPr>
            <a:r>
              <a:rPr lang="en-US" sz="1400" dirty="0"/>
              <a:t>I specialize in PAC and advocacy, my background is in PAC management so what I’ll discuss today is near and dear to my heart</a:t>
            </a:r>
          </a:p>
        </p:txBody>
      </p:sp>
      <p:sp>
        <p:nvSpPr>
          <p:cNvPr id="4" name="Slide Number Placeholder 3"/>
          <p:cNvSpPr>
            <a:spLocks noGrp="1"/>
          </p:cNvSpPr>
          <p:nvPr>
            <p:ph type="sldNum" sz="quarter" idx="10"/>
          </p:nvPr>
        </p:nvSpPr>
        <p:spPr/>
        <p:txBody>
          <a:bodyPr/>
          <a:lstStyle/>
          <a:p>
            <a:fld id="{5F6E952D-596F-3C4D-9827-F2870556C898}" type="slidenum">
              <a:rPr lang="en-US" smtClean="0"/>
              <a:t>2</a:t>
            </a:fld>
            <a:endParaRPr lang="en-US"/>
          </a:p>
        </p:txBody>
      </p:sp>
    </p:spTree>
    <p:extLst>
      <p:ext uri="{BB962C8B-B14F-4D97-AF65-F5344CB8AC3E}">
        <p14:creationId xmlns:p14="http://schemas.microsoft.com/office/powerpoint/2010/main" val="1674898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20</a:t>
            </a:fld>
            <a:endParaRPr lang="en-US"/>
          </a:p>
        </p:txBody>
      </p:sp>
    </p:spTree>
    <p:extLst>
      <p:ext uri="{BB962C8B-B14F-4D97-AF65-F5344CB8AC3E}">
        <p14:creationId xmlns:p14="http://schemas.microsoft.com/office/powerpoint/2010/main" val="8432788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21</a:t>
            </a:fld>
            <a:endParaRPr lang="en-US"/>
          </a:p>
        </p:txBody>
      </p:sp>
    </p:spTree>
    <p:extLst>
      <p:ext uri="{BB962C8B-B14F-4D97-AF65-F5344CB8AC3E}">
        <p14:creationId xmlns:p14="http://schemas.microsoft.com/office/powerpoint/2010/main" val="13705257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22</a:t>
            </a:fld>
            <a:endParaRPr lang="en-US"/>
          </a:p>
        </p:txBody>
      </p:sp>
    </p:spTree>
    <p:extLst>
      <p:ext uri="{BB962C8B-B14F-4D97-AF65-F5344CB8AC3E}">
        <p14:creationId xmlns:p14="http://schemas.microsoft.com/office/powerpoint/2010/main" val="227239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23</a:t>
            </a:fld>
            <a:endParaRPr lang="en-US"/>
          </a:p>
        </p:txBody>
      </p:sp>
    </p:spTree>
    <p:extLst>
      <p:ext uri="{BB962C8B-B14F-4D97-AF65-F5344CB8AC3E}">
        <p14:creationId xmlns:p14="http://schemas.microsoft.com/office/powerpoint/2010/main" val="429586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24</a:t>
            </a:fld>
            <a:endParaRPr lang="en-US"/>
          </a:p>
        </p:txBody>
      </p:sp>
    </p:spTree>
    <p:extLst>
      <p:ext uri="{BB962C8B-B14F-4D97-AF65-F5344CB8AC3E}">
        <p14:creationId xmlns:p14="http://schemas.microsoft.com/office/powerpoint/2010/main" val="3700895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26</a:t>
            </a:fld>
            <a:endParaRPr lang="en-US"/>
          </a:p>
        </p:txBody>
      </p:sp>
    </p:spTree>
    <p:extLst>
      <p:ext uri="{BB962C8B-B14F-4D97-AF65-F5344CB8AC3E}">
        <p14:creationId xmlns:p14="http://schemas.microsoft.com/office/powerpoint/2010/main" val="3314569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Key Takeaways:</a:t>
            </a:r>
          </a:p>
          <a:p>
            <a:endParaRPr lang="en-US" sz="1400" dirty="0" smtClean="0"/>
          </a:p>
          <a:p>
            <a:r>
              <a:rPr lang="en-US" sz="1400" dirty="0" smtClean="0"/>
              <a:t>The primary motivations</a:t>
            </a:r>
            <a:r>
              <a:rPr lang="en-US" sz="1400" baseline="0" dirty="0" smtClean="0"/>
              <a:t> for supporting a candidate are based on relevance to your organization.  Best practice is to take these criteria and choose priorities based on your organizational goals, needs and culture then create a disbursement criteria entirely unique to your organization.  Be specific so that you are as transparent as possible and always have an answer for why you chose to give to a certain candidate.</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27</a:t>
            </a:fld>
            <a:endParaRPr lang="en-US"/>
          </a:p>
        </p:txBody>
      </p:sp>
    </p:spTree>
    <p:extLst>
      <p:ext uri="{BB962C8B-B14F-4D97-AF65-F5344CB8AC3E}">
        <p14:creationId xmlns:p14="http://schemas.microsoft.com/office/powerpoint/2010/main" val="20980952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28</a:t>
            </a:fld>
            <a:endParaRPr lang="en-US"/>
          </a:p>
        </p:txBody>
      </p:sp>
    </p:spTree>
    <p:extLst>
      <p:ext uri="{BB962C8B-B14F-4D97-AF65-F5344CB8AC3E}">
        <p14:creationId xmlns:p14="http://schemas.microsoft.com/office/powerpoint/2010/main" val="9130759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Key</a:t>
            </a:r>
            <a:r>
              <a:rPr lang="en-US" sz="1400" baseline="0" dirty="0" smtClean="0"/>
              <a:t> Takeaways: </a:t>
            </a:r>
          </a:p>
          <a:p>
            <a:endParaRPr lang="en-US" sz="1400" baseline="0" dirty="0" smtClean="0"/>
          </a:p>
          <a:p>
            <a:r>
              <a:rPr lang="en-US" sz="1400" baseline="0" dirty="0" smtClean="0"/>
              <a:t>Majority of PAC dollars still go towards supporting Congressional candidates, but </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29</a:t>
            </a:fld>
            <a:endParaRPr lang="en-US"/>
          </a:p>
        </p:txBody>
      </p:sp>
    </p:spTree>
    <p:extLst>
      <p:ext uri="{BB962C8B-B14F-4D97-AF65-F5344CB8AC3E}">
        <p14:creationId xmlns:p14="http://schemas.microsoft.com/office/powerpoint/2010/main" val="38225575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Only</a:t>
            </a:r>
            <a:r>
              <a:rPr lang="en-US" sz="1400" baseline="0" dirty="0" smtClean="0"/>
              <a:t> a slight decrease in average given towards Republicans, likely because of changes in number of incumbents and chances of re-election.  </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30</a:t>
            </a:fld>
            <a:endParaRPr lang="en-US"/>
          </a:p>
        </p:txBody>
      </p:sp>
    </p:spTree>
    <p:extLst>
      <p:ext uri="{BB962C8B-B14F-4D97-AF65-F5344CB8AC3E}">
        <p14:creationId xmlns:p14="http://schemas.microsoft.com/office/powerpoint/2010/main" val="4086106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3</a:t>
            </a:fld>
            <a:endParaRPr lang="en-US"/>
          </a:p>
        </p:txBody>
      </p:sp>
    </p:spTree>
    <p:extLst>
      <p:ext uri="{BB962C8B-B14F-4D97-AF65-F5344CB8AC3E}">
        <p14:creationId xmlns:p14="http://schemas.microsoft.com/office/powerpoint/2010/main" val="14759265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31</a:t>
            </a:fld>
            <a:endParaRPr lang="en-US"/>
          </a:p>
        </p:txBody>
      </p:sp>
    </p:spTree>
    <p:extLst>
      <p:ext uri="{BB962C8B-B14F-4D97-AF65-F5344CB8AC3E}">
        <p14:creationId xmlns:p14="http://schemas.microsoft.com/office/powerpoint/2010/main" val="8955740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checks</a:t>
            </a:r>
            <a:r>
              <a:rPr lang="en-US" sz="1400" baseline="0" dirty="0" smtClean="0"/>
              <a:t> sent via mail followed by in person at fundraising events.  </a:t>
            </a:r>
            <a:r>
              <a:rPr lang="en-US" sz="1400" dirty="0" smtClean="0"/>
              <a:t>Work with your GR team to determine the best strategy –</a:t>
            </a:r>
            <a:r>
              <a:rPr lang="en-US" sz="1400" baseline="0" dirty="0" smtClean="0"/>
              <a:t> this might change from year to year, especially when it is an election year.  </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32</a:t>
            </a:fld>
            <a:endParaRPr lang="en-US"/>
          </a:p>
        </p:txBody>
      </p:sp>
    </p:spTree>
    <p:extLst>
      <p:ext uri="{BB962C8B-B14F-4D97-AF65-F5344CB8AC3E}">
        <p14:creationId xmlns:p14="http://schemas.microsoft.com/office/powerpoint/2010/main" val="39843529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A lot of anti-PAC rhetoric</a:t>
            </a:r>
            <a:r>
              <a:rPr lang="en-US" sz="1400" baseline="0" dirty="0" smtClean="0"/>
              <a:t> is meant to target super PACs and not your average corporate or association PACs so assess how politically savvy your organization is and determine whether or not you could potentially receive backlash for super PAC involvement.  </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33</a:t>
            </a:fld>
            <a:endParaRPr lang="en-US"/>
          </a:p>
        </p:txBody>
      </p:sp>
    </p:spTree>
    <p:extLst>
      <p:ext uri="{BB962C8B-B14F-4D97-AF65-F5344CB8AC3E}">
        <p14:creationId xmlns:p14="http://schemas.microsoft.com/office/powerpoint/2010/main" val="39261229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Overall, majority of companies</a:t>
            </a:r>
            <a:r>
              <a:rPr lang="en-US" sz="1400" baseline="0" dirty="0" smtClean="0"/>
              <a:t> seem to avoid super PAC involvement. </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34</a:t>
            </a:fld>
            <a:endParaRPr lang="en-US"/>
          </a:p>
        </p:txBody>
      </p:sp>
    </p:spTree>
    <p:extLst>
      <p:ext uri="{BB962C8B-B14F-4D97-AF65-F5344CB8AC3E}">
        <p14:creationId xmlns:p14="http://schemas.microsoft.com/office/powerpoint/2010/main" val="20561264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35</a:t>
            </a:fld>
            <a:endParaRPr lang="en-US"/>
          </a:p>
        </p:txBody>
      </p:sp>
    </p:spTree>
    <p:extLst>
      <p:ext uri="{BB962C8B-B14F-4D97-AF65-F5344CB8AC3E}">
        <p14:creationId xmlns:p14="http://schemas.microsoft.com/office/powerpoint/2010/main" val="6924045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as we wrap up just a few final points I’d like to make regarding the facts versus myths about corporate PACs. </a:t>
            </a:r>
          </a:p>
          <a:p>
            <a:endParaRPr lang="en-US" sz="1400" dirty="0"/>
          </a:p>
          <a:p>
            <a:r>
              <a:rPr lang="en-US" sz="1400" dirty="0"/>
              <a:t>We at the Council truly believe that PAC money is campaign finance that works. PACs represent the cleanest form of financial support in the campaign finance system because of four key factors. </a:t>
            </a:r>
          </a:p>
          <a:p>
            <a:endParaRPr lang="en-US" sz="1400" dirty="0"/>
          </a:p>
          <a:p>
            <a:r>
              <a:rPr lang="en-US" sz="1400" dirty="0"/>
              <a:t>PACs are regulated, voluntary, limited and disclosed. </a:t>
            </a:r>
          </a:p>
          <a:p>
            <a:r>
              <a:rPr lang="en-US" sz="1400" dirty="0"/>
              <a:t>-every contribution is voluntary</a:t>
            </a:r>
          </a:p>
          <a:p>
            <a:r>
              <a:rPr lang="en-US" sz="1400" dirty="0"/>
              <a:t>-the amount of support that can be given is limited, just $5,000 per year across the board and from the Council’s research the average contribution to a corporate PAC is $316…so I like to say that PACs are the original small dollar donors. On the flip side corporate PACs have a level playing field, each PAC can only give $5,000 per candidate, per election. Limits that have not been raised since the 1970s. </a:t>
            </a:r>
          </a:p>
          <a:p>
            <a:r>
              <a:rPr lang="en-US" sz="1400" dirty="0"/>
              <a:t>-Lastly, it’s all disclosed. Every dollar donated over the $200 threshold is reported, just like every disbursement to a candidate is reported and easily searchable. </a:t>
            </a:r>
          </a:p>
        </p:txBody>
      </p:sp>
      <p:sp>
        <p:nvSpPr>
          <p:cNvPr id="4" name="Slide Number Placeholder 3"/>
          <p:cNvSpPr>
            <a:spLocks noGrp="1"/>
          </p:cNvSpPr>
          <p:nvPr>
            <p:ph type="sldNum" sz="quarter" idx="10"/>
          </p:nvPr>
        </p:nvSpPr>
        <p:spPr/>
        <p:txBody>
          <a:bodyPr/>
          <a:lstStyle/>
          <a:p>
            <a:fld id="{5F6E952D-596F-3C4D-9827-F2870556C898}" type="slidenum">
              <a:rPr lang="en-US" smtClean="0"/>
              <a:t>36</a:t>
            </a:fld>
            <a:endParaRPr lang="en-US"/>
          </a:p>
        </p:txBody>
      </p:sp>
    </p:spTree>
    <p:extLst>
      <p:ext uri="{BB962C8B-B14F-4D97-AF65-F5344CB8AC3E}">
        <p14:creationId xmlns:p14="http://schemas.microsoft.com/office/powerpoint/2010/main" val="3661582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37</a:t>
            </a:fld>
            <a:endParaRPr lang="en-US"/>
          </a:p>
        </p:txBody>
      </p:sp>
    </p:spTree>
    <p:extLst>
      <p:ext uri="{BB962C8B-B14F-4D97-AF65-F5344CB8AC3E}">
        <p14:creationId xmlns:p14="http://schemas.microsoft.com/office/powerpoint/2010/main" val="14956204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38</a:t>
            </a:fld>
            <a:endParaRPr lang="en-US"/>
          </a:p>
        </p:txBody>
      </p:sp>
    </p:spTree>
    <p:extLst>
      <p:ext uri="{BB962C8B-B14F-4D97-AF65-F5344CB8AC3E}">
        <p14:creationId xmlns:p14="http://schemas.microsoft.com/office/powerpoint/2010/main" val="1463108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39</a:t>
            </a:fld>
            <a:endParaRPr lang="en-US"/>
          </a:p>
        </p:txBody>
      </p:sp>
    </p:spTree>
    <p:extLst>
      <p:ext uri="{BB962C8B-B14F-4D97-AF65-F5344CB8AC3E}">
        <p14:creationId xmlns:p14="http://schemas.microsoft.com/office/powerpoint/2010/main" val="3289392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So as we wrap up just a few final points I’d like to make regarding the facts versus myths about corporate PACs. </a:t>
            </a:r>
          </a:p>
          <a:p>
            <a:endParaRPr lang="en-US" sz="1400" dirty="0"/>
          </a:p>
          <a:p>
            <a:r>
              <a:rPr lang="en-US" sz="1400" dirty="0"/>
              <a:t>We at the Council truly believe that PAC money is campaign finance that works. PACs represent the cleanest form of financial support in the campaign finance system because of four key factors. </a:t>
            </a:r>
          </a:p>
          <a:p>
            <a:endParaRPr lang="en-US" sz="1400" dirty="0"/>
          </a:p>
          <a:p>
            <a:r>
              <a:rPr lang="en-US" sz="1400" dirty="0"/>
              <a:t>PACs are regulated, voluntary, limited and disclosed. </a:t>
            </a:r>
          </a:p>
          <a:p>
            <a:r>
              <a:rPr lang="en-US" sz="1400" dirty="0"/>
              <a:t>-every contribution is voluntary</a:t>
            </a:r>
          </a:p>
          <a:p>
            <a:r>
              <a:rPr lang="en-US" sz="1400" dirty="0"/>
              <a:t>-the amount of support that can be given is limited, just $5,000 per year across the board and from the Council’s research the average contribution to a corporate PAC is $316…so I like to say that PACs are the original small dollar donors. On the flip side corporate PACs have a level playing field, each PAC can only give $5,000 per candidate, per election. Limits that have not been raised since the 1970s. </a:t>
            </a:r>
          </a:p>
          <a:p>
            <a:r>
              <a:rPr lang="en-US" sz="1400" dirty="0"/>
              <a:t>-Lastly, it’s all disclosed. Every dollar donated over the $200 threshold is reported, just like every disbursement to a candidate is reported and easily searchable. </a:t>
            </a:r>
          </a:p>
        </p:txBody>
      </p:sp>
      <p:sp>
        <p:nvSpPr>
          <p:cNvPr id="4" name="Slide Number Placeholder 3"/>
          <p:cNvSpPr>
            <a:spLocks noGrp="1"/>
          </p:cNvSpPr>
          <p:nvPr>
            <p:ph type="sldNum" sz="quarter" idx="10"/>
          </p:nvPr>
        </p:nvSpPr>
        <p:spPr/>
        <p:txBody>
          <a:bodyPr/>
          <a:lstStyle/>
          <a:p>
            <a:fld id="{5F6E952D-596F-3C4D-9827-F2870556C898}" type="slidenum">
              <a:rPr lang="en-US" smtClean="0"/>
              <a:t>40</a:t>
            </a:fld>
            <a:endParaRPr lang="en-US"/>
          </a:p>
        </p:txBody>
      </p:sp>
    </p:spTree>
    <p:extLst>
      <p:ext uri="{BB962C8B-B14F-4D97-AF65-F5344CB8AC3E}">
        <p14:creationId xmlns:p14="http://schemas.microsoft.com/office/powerpoint/2010/main" val="3548775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-It’s often asked, why can’t the company just spend its own money to support political candidates, why does it need to raise money from its eligible employees? For this, it’s useful to talk a little about the history behind PACs. </a:t>
            </a:r>
          </a:p>
          <a:p>
            <a:endParaRPr lang="en-US" sz="1400" dirty="0"/>
          </a:p>
          <a:p>
            <a:r>
              <a:rPr lang="en-US" sz="1400" dirty="0"/>
              <a:t>-PACs are largely the product of Watergate-era campaign finance reform, the Federal Election Campaign Act (FECA) of 1974 is still largely the existing framework PACs are regulated by today. Under the Federal Election Campaign Act it is illegal for corporations to use general treasury funds to contribute directly to candidates. This leads companies to form a PAC that is comprised of and dependent on voluntary individual donations from their employees, which are subject to a $5,000 annual limit.</a:t>
            </a:r>
          </a:p>
          <a:p>
            <a:endParaRPr lang="en-US" sz="1400" dirty="0"/>
          </a:p>
          <a:p>
            <a:r>
              <a:rPr lang="en-US" sz="1400" dirty="0"/>
              <a:t>-I mentioned PACs rely on voluntary contributions, but there are also a lot of regulations around who is eligible to contribute to the corporate PAC. Companies are limited to relying on exempt employees with managerial and decision making responsibilities. So in many cases, there are huge companies that actually have very limited amounts of eligible employees with whom can give to the PAC. And this is largely determined by each individual company based on guidelines, so most companies skew on the conservative side when deciding who to consider a PAC-eligible employee. It is also illegal to use any form of coercion to fundraise for the PAC and again companies take that very seriously and put in place safeguards to avoid an employee ever feeling pressured or coerced in anyway. </a:t>
            </a:r>
          </a:p>
          <a:p>
            <a:endParaRPr lang="en-US" sz="1400" dirty="0"/>
          </a:p>
          <a:p>
            <a:pPr defTabSz="933237">
              <a:defRPr/>
            </a:pPr>
            <a:r>
              <a:rPr lang="en-US" sz="1400" dirty="0"/>
              <a:t>-Lastly, PACs are legal, transparent and federally monitored. Every receipt a corporate PAC collects from an individual employee over $200 is disclosed to the Federal Election Commission (FEC). Similarly, every expenditure a PAC makes to a candidate or political committee is also disclosed to the FEC. Anyone with access to the internet can view these reports that are filed regularly with the Federal Election Commission and track every PAC contributor above that $200 threshold and every contribution made to federal candidates.</a:t>
            </a:r>
          </a:p>
          <a:p>
            <a:endParaRPr lang="en-US" dirty="0"/>
          </a:p>
        </p:txBody>
      </p:sp>
      <p:sp>
        <p:nvSpPr>
          <p:cNvPr id="4" name="Slide Number Placeholder 3"/>
          <p:cNvSpPr>
            <a:spLocks noGrp="1"/>
          </p:cNvSpPr>
          <p:nvPr>
            <p:ph type="sldNum" sz="quarter" idx="10"/>
          </p:nvPr>
        </p:nvSpPr>
        <p:spPr/>
        <p:txBody>
          <a:bodyPr/>
          <a:lstStyle/>
          <a:p>
            <a:fld id="{5F6E952D-596F-3C4D-9827-F2870556C898}" type="slidenum">
              <a:rPr lang="en-US" smtClean="0"/>
              <a:t>4</a:t>
            </a:fld>
            <a:endParaRPr lang="en-US"/>
          </a:p>
        </p:txBody>
      </p:sp>
    </p:spTree>
    <p:extLst>
      <p:ext uri="{BB962C8B-B14F-4D97-AF65-F5344CB8AC3E}">
        <p14:creationId xmlns:p14="http://schemas.microsoft.com/office/powerpoint/2010/main" val="9575444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41</a:t>
            </a:fld>
            <a:endParaRPr lang="en-US"/>
          </a:p>
        </p:txBody>
      </p:sp>
    </p:spTree>
    <p:extLst>
      <p:ext uri="{BB962C8B-B14F-4D97-AF65-F5344CB8AC3E}">
        <p14:creationId xmlns:p14="http://schemas.microsoft.com/office/powerpoint/2010/main" val="93249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5</a:t>
            </a:fld>
            <a:endParaRPr lang="en-US"/>
          </a:p>
        </p:txBody>
      </p:sp>
    </p:spTree>
    <p:extLst>
      <p:ext uri="{BB962C8B-B14F-4D97-AF65-F5344CB8AC3E}">
        <p14:creationId xmlns:p14="http://schemas.microsoft.com/office/powerpoint/2010/main" val="305018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F6E952D-596F-3C4D-9827-F2870556C898}" type="slidenum">
              <a:rPr lang="en-US" smtClean="0"/>
              <a:t>6</a:t>
            </a:fld>
            <a:endParaRPr lang="en-US"/>
          </a:p>
        </p:txBody>
      </p:sp>
    </p:spTree>
    <p:extLst>
      <p:ext uri="{BB962C8B-B14F-4D97-AF65-F5344CB8AC3E}">
        <p14:creationId xmlns:p14="http://schemas.microsoft.com/office/powerpoint/2010/main" val="1592545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Super PACs are the product of the 2010 Supreme Court Citizens United case. </a:t>
            </a:r>
          </a:p>
          <a:p>
            <a:endParaRPr lang="en-US" sz="1400" dirty="0"/>
          </a:p>
          <a:p>
            <a:r>
              <a:rPr lang="en-US" sz="1400" dirty="0"/>
              <a:t>The Citizens United decision does allow corporations to use general treasury funds to engage in independent expenditures of their own or support super PACs and nonprofit groups doing so, but again did not change the law that prohibits them from using corporate monies to contribute directly to a candidate for federal office. The </a:t>
            </a:r>
            <a:r>
              <a:rPr lang="en-US" sz="1400" i="1" dirty="0"/>
              <a:t>Public Affairs </a:t>
            </a:r>
            <a:r>
              <a:rPr lang="en-US" sz="1400" i="1" dirty="0" err="1"/>
              <a:t>Council’s</a:t>
            </a:r>
            <a:r>
              <a:rPr lang="en-US" sz="1400" dirty="0" err="1"/>
              <a:t>PAC</a:t>
            </a:r>
            <a:r>
              <a:rPr lang="en-US" sz="1400" dirty="0"/>
              <a:t> benchmarking data demonstrates that although corporations can now directly contribute to super PACs, the overwhelming majority have chosen not to.</a:t>
            </a:r>
          </a:p>
        </p:txBody>
      </p:sp>
      <p:sp>
        <p:nvSpPr>
          <p:cNvPr id="4" name="Slide Number Placeholder 3"/>
          <p:cNvSpPr>
            <a:spLocks noGrp="1"/>
          </p:cNvSpPr>
          <p:nvPr>
            <p:ph type="sldNum" sz="quarter" idx="10"/>
          </p:nvPr>
        </p:nvSpPr>
        <p:spPr/>
        <p:txBody>
          <a:bodyPr/>
          <a:lstStyle/>
          <a:p>
            <a:fld id="{5F6E952D-596F-3C4D-9827-F2870556C898}" type="slidenum">
              <a:rPr lang="en-US" smtClean="0"/>
              <a:t>7</a:t>
            </a:fld>
            <a:endParaRPr lang="en-US"/>
          </a:p>
        </p:txBody>
      </p:sp>
    </p:spTree>
    <p:extLst>
      <p:ext uri="{BB962C8B-B14F-4D97-AF65-F5344CB8AC3E}">
        <p14:creationId xmlns:p14="http://schemas.microsoft.com/office/powerpoint/2010/main" val="379429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8</a:t>
            </a:fld>
            <a:endParaRPr lang="en-US"/>
          </a:p>
        </p:txBody>
      </p:sp>
    </p:spTree>
    <p:extLst>
      <p:ext uri="{BB962C8B-B14F-4D97-AF65-F5344CB8AC3E}">
        <p14:creationId xmlns:p14="http://schemas.microsoft.com/office/powerpoint/2010/main" val="3536372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Most used and then most effective: sr.</a:t>
            </a:r>
            <a:r>
              <a:rPr lang="en-US" sz="1400" baseline="0" dirty="0" smtClean="0"/>
              <a:t> management, CEO, head of GR, PAC manager and peer solicitors</a:t>
            </a:r>
            <a:endParaRPr lang="en-US" sz="1400" dirty="0" smtClean="0"/>
          </a:p>
          <a:p>
            <a:endParaRPr lang="en-US" sz="1400" dirty="0" smtClean="0"/>
          </a:p>
          <a:p>
            <a:r>
              <a:rPr lang="en-US" sz="1400" dirty="0" smtClean="0"/>
              <a:t>-We saw senior management increase slightly from 72% to 77% in</a:t>
            </a:r>
            <a:r>
              <a:rPr lang="en-US" sz="1400" baseline="0" dirty="0" smtClean="0"/>
              <a:t> 2017 compared to 2019</a:t>
            </a:r>
          </a:p>
          <a:p>
            <a:r>
              <a:rPr lang="en-US" sz="1400" baseline="0" dirty="0" smtClean="0"/>
              <a:t>-Head of GR dropped from 83% to 74%</a:t>
            </a:r>
          </a:p>
          <a:p>
            <a:r>
              <a:rPr lang="en-US" sz="1400" baseline="0" dirty="0" smtClean="0"/>
              <a:t>-GR staff stayed about the same</a:t>
            </a:r>
          </a:p>
          <a:p>
            <a:r>
              <a:rPr lang="en-US" sz="1400" baseline="0" dirty="0" smtClean="0"/>
              <a:t>-PAC manager increased from 55% to 64% from 2017 to 2019</a:t>
            </a:r>
            <a:endParaRPr lang="en-US" sz="1400" dirty="0"/>
          </a:p>
        </p:txBody>
      </p:sp>
      <p:sp>
        <p:nvSpPr>
          <p:cNvPr id="4" name="Slide Number Placeholder 3"/>
          <p:cNvSpPr>
            <a:spLocks noGrp="1"/>
          </p:cNvSpPr>
          <p:nvPr>
            <p:ph type="sldNum" sz="quarter" idx="10"/>
          </p:nvPr>
        </p:nvSpPr>
        <p:spPr/>
        <p:txBody>
          <a:bodyPr/>
          <a:lstStyle/>
          <a:p>
            <a:fld id="{5F6E952D-596F-3C4D-9827-F2870556C898}" type="slidenum">
              <a:rPr lang="en-US" smtClean="0"/>
              <a:t>9</a:t>
            </a:fld>
            <a:endParaRPr lang="en-US"/>
          </a:p>
        </p:txBody>
      </p:sp>
    </p:spTree>
    <p:extLst>
      <p:ext uri="{BB962C8B-B14F-4D97-AF65-F5344CB8AC3E}">
        <p14:creationId xmlns:p14="http://schemas.microsoft.com/office/powerpoint/2010/main" val="1894634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569594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4783375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32936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mparision with Subtitle">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xmlns="" id="{9111EB29-9262-4594-8717-356AB3816AA6}"/>
              </a:ext>
            </a:extLst>
          </p:cNvPr>
          <p:cNvSpPr/>
          <p:nvPr userDrawn="1"/>
        </p:nvSpPr>
        <p:spPr>
          <a:xfrm>
            <a:off x="0" y="1"/>
            <a:ext cx="12192000" cy="6857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cxnSp>
        <p:nvCxnSpPr>
          <p:cNvPr id="22" name="Straight Connector 21">
            <a:extLst>
              <a:ext uri="{FF2B5EF4-FFF2-40B4-BE49-F238E27FC236}">
                <a16:creationId xmlns:a16="http://schemas.microsoft.com/office/drawing/2014/main" xmlns="" id="{01AF1CF9-9F46-4541-8FF1-B9C53244EE1A}"/>
              </a:ext>
            </a:extLst>
          </p:cNvPr>
          <p:cNvCxnSpPr>
            <a:cxnSpLocks/>
          </p:cNvCxnSpPr>
          <p:nvPr userDrawn="1"/>
        </p:nvCxnSpPr>
        <p:spPr>
          <a:xfrm flipH="1" flipV="1">
            <a:off x="-9247" y="3633967"/>
            <a:ext cx="1912619" cy="1572989"/>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AB0E1BA4-80FE-4826-BA2F-083C3A5BB7FA}"/>
              </a:ext>
            </a:extLst>
          </p:cNvPr>
          <p:cNvGrpSpPr/>
          <p:nvPr userDrawn="1"/>
        </p:nvGrpSpPr>
        <p:grpSpPr>
          <a:xfrm flipH="1">
            <a:off x="7561328" y="0"/>
            <a:ext cx="4831840" cy="3541007"/>
            <a:chOff x="-192127" y="-2"/>
            <a:chExt cx="4831840" cy="3367272"/>
          </a:xfrm>
        </p:grpSpPr>
        <p:sp>
          <p:nvSpPr>
            <p:cNvPr id="26" name="Diagonal Stripe 25">
              <a:extLst>
                <a:ext uri="{FF2B5EF4-FFF2-40B4-BE49-F238E27FC236}">
                  <a16:creationId xmlns:a16="http://schemas.microsoft.com/office/drawing/2014/main" xmlns="" id="{0697993E-CD44-40B9-805C-77BC608618A7}"/>
                </a:ext>
              </a:extLst>
            </p:cNvPr>
            <p:cNvSpPr/>
            <p:nvPr userDrawn="1"/>
          </p:nvSpPr>
          <p:spPr>
            <a:xfrm>
              <a:off x="0" y="-1"/>
              <a:ext cx="4639713" cy="3367271"/>
            </a:xfrm>
            <a:prstGeom prst="diagStripe">
              <a:avLst>
                <a:gd name="adj" fmla="val 51202"/>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tx1"/>
                </a:solidFill>
              </a:endParaRPr>
            </a:p>
          </p:txBody>
        </p:sp>
        <p:cxnSp>
          <p:nvCxnSpPr>
            <p:cNvPr id="28" name="Straight Connector 27">
              <a:extLst>
                <a:ext uri="{FF2B5EF4-FFF2-40B4-BE49-F238E27FC236}">
                  <a16:creationId xmlns:a16="http://schemas.microsoft.com/office/drawing/2014/main" xmlns="" id="{DDBD869A-51AE-4AC9-A3E0-38E8C732B1E8}"/>
                </a:ext>
              </a:extLst>
            </p:cNvPr>
            <p:cNvCxnSpPr>
              <a:cxnSpLocks/>
            </p:cNvCxnSpPr>
            <p:nvPr userDrawn="1"/>
          </p:nvCxnSpPr>
          <p:spPr>
            <a:xfrm flipV="1">
              <a:off x="1433638" y="-2"/>
              <a:ext cx="1240971" cy="91659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Parallelogram 29">
              <a:extLst>
                <a:ext uri="{FF2B5EF4-FFF2-40B4-BE49-F238E27FC236}">
                  <a16:creationId xmlns:a16="http://schemas.microsoft.com/office/drawing/2014/main" xmlns="" id="{DE18C3B6-28E6-4BBC-B634-F81DE5A9D13C}"/>
                </a:ext>
              </a:extLst>
            </p:cNvPr>
            <p:cNvSpPr/>
            <p:nvPr userDrawn="1"/>
          </p:nvSpPr>
          <p:spPr>
            <a:xfrm rot="19421162">
              <a:off x="-192127" y="1140864"/>
              <a:ext cx="1354398" cy="214994"/>
            </a:xfrm>
            <a:prstGeom prst="parallelogram">
              <a:avLst>
                <a:gd name="adj" fmla="val 7200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7" name="Text Placeholder 2">
            <a:extLst>
              <a:ext uri="{FF2B5EF4-FFF2-40B4-BE49-F238E27FC236}">
                <a16:creationId xmlns:a16="http://schemas.microsoft.com/office/drawing/2014/main" xmlns="" id="{B2E19FBD-2379-4B3B-910D-F51E007CB63F}"/>
              </a:ext>
            </a:extLst>
          </p:cNvPr>
          <p:cNvSpPr>
            <a:spLocks noGrp="1"/>
          </p:cNvSpPr>
          <p:nvPr userDrawn="1">
            <p:ph type="body" idx="1"/>
          </p:nvPr>
        </p:nvSpPr>
        <p:spPr>
          <a:xfrm>
            <a:off x="520698" y="2104888"/>
            <a:ext cx="5475290" cy="781188"/>
          </a:xfrm>
          <a:prstGeom prst="rect">
            <a:avLst/>
          </a:prstGeom>
        </p:spPr>
        <p:txBody>
          <a:bodyPr anchor="b">
            <a:normAutofit/>
          </a:bodyPr>
          <a:lstStyle>
            <a:lvl1pPr marL="0" indent="0">
              <a:lnSpc>
                <a:spcPct val="100000"/>
              </a:lnSpc>
              <a:spcBef>
                <a:spcPts val="0"/>
              </a:spcBef>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18" name="Content Placeholder 3" title="Bullet Points">
            <a:extLst>
              <a:ext uri="{FF2B5EF4-FFF2-40B4-BE49-F238E27FC236}">
                <a16:creationId xmlns:a16="http://schemas.microsoft.com/office/drawing/2014/main" xmlns="" id="{8715E757-6584-4841-8154-C92E70E0CD6B}"/>
              </a:ext>
            </a:extLst>
          </p:cNvPr>
          <p:cNvSpPr>
            <a:spLocks noGrp="1"/>
          </p:cNvSpPr>
          <p:nvPr userDrawn="1">
            <p:ph sz="half" idx="13"/>
          </p:nvPr>
        </p:nvSpPr>
        <p:spPr>
          <a:xfrm>
            <a:off x="520698" y="2886076"/>
            <a:ext cx="547529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19" name="Text Placeholder 4">
            <a:extLst>
              <a:ext uri="{FF2B5EF4-FFF2-40B4-BE49-F238E27FC236}">
                <a16:creationId xmlns:a16="http://schemas.microsoft.com/office/drawing/2014/main" xmlns="" id="{47CDC5A2-8836-4ED3-8E78-18C24853D882}"/>
              </a:ext>
            </a:extLst>
          </p:cNvPr>
          <p:cNvSpPr>
            <a:spLocks noGrp="1"/>
          </p:cNvSpPr>
          <p:nvPr userDrawn="1">
            <p:ph type="body" sz="quarter" idx="14"/>
          </p:nvPr>
        </p:nvSpPr>
        <p:spPr>
          <a:xfrm>
            <a:off x="6186713" y="2104888"/>
            <a:ext cx="5475600" cy="781188"/>
          </a:xfrm>
          <a:prstGeom prst="rect">
            <a:avLst/>
          </a:prstGeom>
        </p:spPr>
        <p:txBody>
          <a:bodyPr anchor="b">
            <a:normAutofit/>
          </a:bodyPr>
          <a:lstStyle>
            <a:lvl1pPr marL="0" indent="0">
              <a:lnSpc>
                <a:spcPct val="100000"/>
              </a:lnSpc>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20" name="Content Placeholder 5" title="Bullet Points">
            <a:extLst>
              <a:ext uri="{FF2B5EF4-FFF2-40B4-BE49-F238E27FC236}">
                <a16:creationId xmlns:a16="http://schemas.microsoft.com/office/drawing/2014/main" xmlns="" id="{D957FBD7-2C3C-4DD1-954F-DF1E007BE590}"/>
              </a:ext>
            </a:extLst>
          </p:cNvPr>
          <p:cNvSpPr>
            <a:spLocks noGrp="1"/>
          </p:cNvSpPr>
          <p:nvPr userDrawn="1">
            <p:ph sz="quarter" idx="15"/>
          </p:nvPr>
        </p:nvSpPr>
        <p:spPr>
          <a:xfrm>
            <a:off x="6186713" y="2886076"/>
            <a:ext cx="5475600" cy="3232149"/>
          </a:xfrm>
          <a:prstGeom prst="rect">
            <a:avLst/>
          </a:prstGeom>
        </p:spPr>
        <p:txBody>
          <a:bodyPr>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vl4pPr>
              <a:defRPr lang="en-US" dirty="0">
                <a:solidFill>
                  <a:schemeClr val="bg1"/>
                </a:solidFill>
              </a:defRPr>
            </a:lvl4pPr>
            <a:lvl5pPr>
              <a:defRPr lang="en-IN" dirty="0">
                <a:solidFill>
                  <a:schemeClr val="bg1"/>
                </a:solidFill>
              </a:defRPr>
            </a:lvl5pPr>
          </a:lstStyle>
          <a:p>
            <a:pPr lvl="0">
              <a:buClr>
                <a:schemeClr val="accent2"/>
              </a:buClr>
            </a:pPr>
            <a:r>
              <a:rPr lang="en-US" noProof="0"/>
              <a:t>Edit Master text styles</a:t>
            </a:r>
          </a:p>
          <a:p>
            <a:pPr lvl="1">
              <a:buClr>
                <a:schemeClr val="accent2"/>
              </a:buClr>
            </a:pPr>
            <a:r>
              <a:rPr lang="en-US" noProof="0"/>
              <a:t>Second level</a:t>
            </a:r>
          </a:p>
          <a:p>
            <a:pPr lvl="2">
              <a:buClr>
                <a:schemeClr val="accent2"/>
              </a:buClr>
            </a:pPr>
            <a:r>
              <a:rPr lang="en-US" noProof="0"/>
              <a:t>Third level</a:t>
            </a:r>
          </a:p>
          <a:p>
            <a:pPr lvl="3">
              <a:buClr>
                <a:schemeClr val="accent2"/>
              </a:buClr>
            </a:pPr>
            <a:r>
              <a:rPr lang="en-US" noProof="0"/>
              <a:t>Fourth level</a:t>
            </a:r>
          </a:p>
          <a:p>
            <a:pPr lvl="4">
              <a:buClr>
                <a:schemeClr val="accent2"/>
              </a:buClr>
            </a:pPr>
            <a:r>
              <a:rPr lang="en-US" noProof="0"/>
              <a:t>Fifth level</a:t>
            </a:r>
          </a:p>
        </p:txBody>
      </p:sp>
      <p:sp>
        <p:nvSpPr>
          <p:cNvPr id="24" name="Text Placeholder 4" title="Subtitle">
            <a:extLst>
              <a:ext uri="{FF2B5EF4-FFF2-40B4-BE49-F238E27FC236}">
                <a16:creationId xmlns:a16="http://schemas.microsoft.com/office/drawing/2014/main" xmlns="" id="{77DB65FF-A89E-4562-8251-2BB63EFDD28E}"/>
              </a:ext>
            </a:extLst>
          </p:cNvPr>
          <p:cNvSpPr>
            <a:spLocks noGrp="1"/>
          </p:cNvSpPr>
          <p:nvPr userDrawn="1">
            <p:ph type="body" sz="quarter" idx="16" hasCustomPrompt="1"/>
          </p:nvPr>
        </p:nvSpPr>
        <p:spPr>
          <a:xfrm>
            <a:off x="520493" y="1376932"/>
            <a:ext cx="7368596" cy="608895"/>
          </a:xfrm>
          <a:prstGeom prst="rect">
            <a:avLst/>
          </a:prstGeom>
        </p:spPr>
        <p:txBody>
          <a:bodyPr/>
          <a:lstStyle>
            <a:lvl1pPr marL="0" indent="0">
              <a:buNone/>
              <a:defRPr sz="2000" spc="300">
                <a:solidFill>
                  <a:schemeClr val="bg1"/>
                </a:solidFill>
              </a:defRPr>
            </a:lvl1pPr>
            <a:lvl2pPr marL="457200" indent="0">
              <a:buNone/>
              <a:defRPr/>
            </a:lvl2pPr>
          </a:lstStyle>
          <a:p>
            <a:pPr lvl="0"/>
            <a:r>
              <a:rPr lang="en-US" noProof="0"/>
              <a:t>CLICK TO SUBTITLE STYLE</a:t>
            </a:r>
          </a:p>
        </p:txBody>
      </p:sp>
      <p:sp>
        <p:nvSpPr>
          <p:cNvPr id="25" name="TextBox 24">
            <a:extLst>
              <a:ext uri="{FF2B5EF4-FFF2-40B4-BE49-F238E27FC236}">
                <a16:creationId xmlns:a16="http://schemas.microsoft.com/office/drawing/2014/main" xmlns="" id="{F0BB4D3D-930C-4FF4-BB7C-2CB24208150C}"/>
              </a:ext>
            </a:extLst>
          </p:cNvPr>
          <p:cNvSpPr txBox="1"/>
          <p:nvPr userDrawn="1"/>
        </p:nvSpPr>
        <p:spPr>
          <a:xfrm>
            <a:off x="11072378" y="235732"/>
            <a:ext cx="814647" cy="615553"/>
          </a:xfrm>
          <a:prstGeom prst="rect">
            <a:avLst/>
          </a:prstGeom>
          <a:noFill/>
        </p:spPr>
        <p:txBody>
          <a:bodyPr wrap="none" rtlCol="0">
            <a:spAutoFit/>
          </a:bodyPr>
          <a:lstStyle/>
          <a:p>
            <a:r>
              <a:rPr lang="en-US" sz="3400" b="1" noProof="0" dirty="0">
                <a:solidFill>
                  <a:schemeClr val="bg1"/>
                </a:solidFill>
                <a:latin typeface="Arial Black" panose="020B0A04020102020204" pitchFamily="34" charset="0"/>
              </a:rPr>
              <a:t>FR</a:t>
            </a:r>
          </a:p>
        </p:txBody>
      </p:sp>
      <p:sp>
        <p:nvSpPr>
          <p:cNvPr id="36" name="Parallelogram 35">
            <a:extLst>
              <a:ext uri="{FF2B5EF4-FFF2-40B4-BE49-F238E27FC236}">
                <a16:creationId xmlns:a16="http://schemas.microsoft.com/office/drawing/2014/main" xmlns="" id="{4EBB76E7-943E-4038-B700-114F66FBC609}"/>
              </a:ext>
            </a:extLst>
          </p:cNvPr>
          <p:cNvSpPr/>
          <p:nvPr userDrawn="1"/>
        </p:nvSpPr>
        <p:spPr>
          <a:xfrm flipH="1">
            <a:off x="6679908" y="1"/>
            <a:ext cx="1447800" cy="639064"/>
          </a:xfrm>
          <a:prstGeom prst="parallelogram">
            <a:avLst>
              <a:gd name="adj" fmla="val 13561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noProof="0" dirty="0"/>
          </a:p>
        </p:txBody>
      </p:sp>
      <p:sp>
        <p:nvSpPr>
          <p:cNvPr id="2" name="Footer Placeholder 1">
            <a:extLst>
              <a:ext uri="{FF2B5EF4-FFF2-40B4-BE49-F238E27FC236}">
                <a16:creationId xmlns:a16="http://schemas.microsoft.com/office/drawing/2014/main" xmlns="" id="{03E79E9C-D961-6E47-A5C6-57689BAFF243}"/>
              </a:ext>
            </a:extLst>
          </p:cNvPr>
          <p:cNvSpPr>
            <a:spLocks noGrp="1"/>
          </p:cNvSpPr>
          <p:nvPr>
            <p:ph type="ftr" sz="quarter" idx="17"/>
          </p:nvPr>
        </p:nvSpPr>
        <p:spPr/>
        <p:txBody>
          <a:bodyPr/>
          <a:lstStyle>
            <a:lvl1pPr algn="l">
              <a:defRPr/>
            </a:lvl1pPr>
          </a:lstStyle>
          <a:p>
            <a:r>
              <a:rPr lang="en-US" noProof="0" dirty="0"/>
              <a:t>Add a footer</a:t>
            </a:r>
          </a:p>
        </p:txBody>
      </p:sp>
      <p:sp>
        <p:nvSpPr>
          <p:cNvPr id="3" name="Slide Number Placeholder 2">
            <a:extLst>
              <a:ext uri="{FF2B5EF4-FFF2-40B4-BE49-F238E27FC236}">
                <a16:creationId xmlns:a16="http://schemas.microsoft.com/office/drawing/2014/main" xmlns="" id="{B08BE157-60F2-194D-8C13-4AE120FC9EDE}"/>
              </a:ext>
            </a:extLst>
          </p:cNvPr>
          <p:cNvSpPr>
            <a:spLocks noGrp="1"/>
          </p:cNvSpPr>
          <p:nvPr>
            <p:ph type="sldNum" sz="quarter" idx="18"/>
          </p:nvPr>
        </p:nvSpPr>
        <p:spPr/>
        <p:txBody>
          <a:bodyPr/>
          <a:lstStyle/>
          <a:p>
            <a:fld id="{8699F50C-BE38-4BD0-BA84-9B090E1F2B9B}" type="slidenum">
              <a:rPr lang="en-US" noProof="0" smtClean="0"/>
              <a:t>‹#›</a:t>
            </a:fld>
            <a:endParaRPr lang="en-US" noProof="0" dirty="0"/>
          </a:p>
        </p:txBody>
      </p:sp>
      <p:sp>
        <p:nvSpPr>
          <p:cNvPr id="27" name="Title 1" title="Title ">
            <a:extLst>
              <a:ext uri="{FF2B5EF4-FFF2-40B4-BE49-F238E27FC236}">
                <a16:creationId xmlns:a16="http://schemas.microsoft.com/office/drawing/2014/main" xmlns="" id="{C3CC34F4-862A-42E7-B2FA-7B511CC2E879}"/>
              </a:ext>
            </a:extLst>
          </p:cNvPr>
          <p:cNvSpPr>
            <a:spLocks noGrp="1"/>
          </p:cNvSpPr>
          <p:nvPr userDrawn="1">
            <p:ph type="title" hasCustomPrompt="1"/>
          </p:nvPr>
        </p:nvSpPr>
        <p:spPr>
          <a:xfrm>
            <a:off x="518678" y="209028"/>
            <a:ext cx="8333222" cy="1147969"/>
          </a:xfrm>
          <a:prstGeom prst="rect">
            <a:avLst/>
          </a:prstGeom>
        </p:spPr>
        <p:txBody>
          <a:bodyPr bIns="0" anchor="b">
            <a:normAutofit/>
          </a:bodyPr>
          <a:lstStyle>
            <a:lvl1pPr>
              <a:defRPr sz="4400" b="1">
                <a:solidFill>
                  <a:schemeClr val="bg1"/>
                </a:solidFill>
              </a:defRPr>
            </a:lvl1pPr>
          </a:lstStyle>
          <a:p>
            <a:r>
              <a:rPr lang="en-US" noProof="0"/>
              <a:t>Click to Edit Master Title Style </a:t>
            </a:r>
          </a:p>
        </p:txBody>
      </p:sp>
    </p:spTree>
    <p:extLst>
      <p:ext uri="{BB962C8B-B14F-4D97-AF65-F5344CB8AC3E}">
        <p14:creationId xmlns:p14="http://schemas.microsoft.com/office/powerpoint/2010/main" val="5838941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93">
          <p15:clr>
            <a:srgbClr val="FBAE40"/>
          </p15:clr>
        </p15:guide>
        <p15:guide id="4" pos="7423">
          <p15:clr>
            <a:srgbClr val="FBAE40"/>
          </p15:clr>
        </p15:guide>
        <p15:guide id="5" orient="horz" pos="777">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4B5571E-BB54-2440-9BAF-D129DB5648E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3312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B5571E-BB54-2440-9BAF-D129DB5648E7}" type="datetimeFigureOut">
              <a:rPr lang="en-US" smtClean="0"/>
              <a:t>3/29/2020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47256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4B5571E-BB54-2440-9BAF-D129DB5648E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25348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4B5571E-BB54-2440-9BAF-D129DB5648E7}" type="datetimeFigureOut">
              <a:rPr lang="en-US" smtClean="0"/>
              <a:t>3/29/2020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82990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4B5571E-BB54-2440-9BAF-D129DB5648E7}" type="datetimeFigureOut">
              <a:rPr lang="en-US" smtClean="0"/>
              <a:t>3/29/2020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102648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B5571E-BB54-2440-9BAF-D129DB5648E7}" type="datetimeFigureOut">
              <a:rPr lang="en-US" smtClean="0"/>
              <a:t>3/29/2020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1571991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B5571E-BB54-2440-9BAF-D129DB5648E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211684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B5571E-BB54-2440-9BAF-D129DB5648E7}" type="datetimeFigureOut">
              <a:rPr lang="en-US" smtClean="0"/>
              <a:t>3/29/2020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BE947-9094-D346-A4FF-3F14CBB70DB2}" type="slidenum">
              <a:rPr lang="en-US" smtClean="0"/>
              <a:t>‹#›</a:t>
            </a:fld>
            <a:endParaRPr lang="en-US"/>
          </a:p>
        </p:txBody>
      </p:sp>
    </p:spTree>
    <p:extLst>
      <p:ext uri="{BB962C8B-B14F-4D97-AF65-F5344CB8AC3E}">
        <p14:creationId xmlns:p14="http://schemas.microsoft.com/office/powerpoint/2010/main" val="444099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B5571E-BB54-2440-9BAF-D129DB5648E7}" type="datetimeFigureOut">
              <a:rPr lang="en-US" smtClean="0"/>
              <a:t>3/29/2020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BE947-9094-D346-A4FF-3F14CBB70DB2}" type="slidenum">
              <a:rPr lang="en-US" smtClean="0"/>
              <a:t>‹#›</a:t>
            </a:fld>
            <a:endParaRPr lang="en-US"/>
          </a:p>
        </p:txBody>
      </p:sp>
    </p:spTree>
    <p:extLst>
      <p:ext uri="{BB962C8B-B14F-4D97-AF65-F5344CB8AC3E}">
        <p14:creationId xmlns:p14="http://schemas.microsoft.com/office/powerpoint/2010/main" val="10508404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www.jeopardylabs.com/"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emf"/><Relationship Id="rId7"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hyperlink" Target="mailto:vellington@pac.org"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mailto:kbrackemyre@pac.org" TargetMode="External"/><Relationship Id="rId5" Type="http://schemas.openxmlformats.org/officeDocument/2006/relationships/image" Target="../media/image6.emf"/><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10105" r="4742" b="24016"/>
          <a:stretch/>
        </p:blipFill>
        <p:spPr>
          <a:xfrm>
            <a:off x="0" y="0"/>
            <a:ext cx="12192001" cy="6858000"/>
          </a:xfrm>
          <a:prstGeom prst="rect">
            <a:avLst/>
          </a:prstGeom>
        </p:spPr>
      </p:pic>
      <p:pic>
        <p:nvPicPr>
          <p:cNvPr id="11" name="Picture 10"/>
          <p:cNvPicPr>
            <a:picLocks noChangeAspect="1"/>
          </p:cNvPicPr>
          <p:nvPr/>
        </p:nvPicPr>
        <p:blipFill>
          <a:blip r:embed="rId4"/>
          <a:stretch>
            <a:fillRect/>
          </a:stretch>
        </p:blipFill>
        <p:spPr>
          <a:xfrm>
            <a:off x="1927122" y="2114321"/>
            <a:ext cx="5105869" cy="1398184"/>
          </a:xfrm>
          <a:prstGeom prst="rect">
            <a:avLst/>
          </a:prstGeom>
        </p:spPr>
      </p:pic>
      <p:cxnSp>
        <p:nvCxnSpPr>
          <p:cNvPr id="12" name="Straight Connector 11"/>
          <p:cNvCxnSpPr>
            <a:cxnSpLocks/>
          </p:cNvCxnSpPr>
          <p:nvPr/>
        </p:nvCxnSpPr>
        <p:spPr>
          <a:xfrm>
            <a:off x="1406013" y="2114321"/>
            <a:ext cx="0" cy="3341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 xmlns:a16="http://schemas.microsoft.com/office/drawing/2014/main" id="{5A99E061-8D08-C64A-97D6-804A179D79AF}"/>
              </a:ext>
            </a:extLst>
          </p:cNvPr>
          <p:cNvSpPr txBox="1">
            <a:spLocks/>
          </p:cNvSpPr>
          <p:nvPr/>
        </p:nvSpPr>
        <p:spPr>
          <a:xfrm>
            <a:off x="1609859" y="4208411"/>
            <a:ext cx="10328855" cy="188329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0"/>
              </a:spcBef>
            </a:pPr>
            <a:r>
              <a:rPr lang="en-US" sz="3600" b="1" spc="20" dirty="0" smtClean="0">
                <a:solidFill>
                  <a:schemeClr val="bg1"/>
                </a:solidFill>
                <a:latin typeface="Century Gothic" charset="0"/>
                <a:ea typeface="Century Gothic" charset="0"/>
                <a:cs typeface="Century Gothic" charset="0"/>
              </a:rPr>
              <a:t>PAC Best Practices</a:t>
            </a:r>
            <a:endParaRPr lang="en-US" sz="3600" b="1" spc="20" dirty="0">
              <a:solidFill>
                <a:schemeClr val="bg1"/>
              </a:solidFill>
              <a:latin typeface="Century Gothic" charset="0"/>
              <a:ea typeface="Century Gothic" charset="0"/>
              <a:cs typeface="Century Gothic" charset="0"/>
            </a:endParaRPr>
          </a:p>
          <a:p>
            <a:pPr algn="l">
              <a:lnSpc>
                <a:spcPct val="150000"/>
              </a:lnSpc>
              <a:spcBef>
                <a:spcPts val="0"/>
              </a:spcBef>
            </a:pPr>
            <a:r>
              <a:rPr lang="en-US" b="1" spc="20" dirty="0" smtClean="0">
                <a:solidFill>
                  <a:schemeClr val="bg1"/>
                </a:solidFill>
                <a:latin typeface="Century Gothic" charset="0"/>
                <a:ea typeface="Century Gothic" charset="0"/>
                <a:cs typeface="Century Gothic" charset="0"/>
              </a:rPr>
              <a:t>Insights from 2019 PAC Benchmarking Reports  </a:t>
            </a:r>
          </a:p>
          <a:p>
            <a:pPr algn="l">
              <a:lnSpc>
                <a:spcPct val="150000"/>
              </a:lnSpc>
              <a:spcBef>
                <a:spcPts val="0"/>
              </a:spcBef>
            </a:pPr>
            <a:endParaRPr lang="en-US" sz="1600" spc="20" dirty="0" smtClean="0">
              <a:solidFill>
                <a:schemeClr val="bg1"/>
              </a:solidFill>
              <a:latin typeface="Century Gothic" charset="0"/>
              <a:ea typeface="Century Gothic" charset="0"/>
              <a:cs typeface="Century Gothic" charset="0"/>
            </a:endParaRPr>
          </a:p>
          <a:p>
            <a:pPr algn="l">
              <a:lnSpc>
                <a:spcPct val="150000"/>
              </a:lnSpc>
              <a:spcBef>
                <a:spcPts val="0"/>
              </a:spcBef>
            </a:pPr>
            <a:r>
              <a:rPr lang="en-US" sz="1600" spc="20" dirty="0" smtClean="0">
                <a:solidFill>
                  <a:schemeClr val="bg1"/>
                </a:solidFill>
                <a:latin typeface="Century Gothic" charset="0"/>
                <a:ea typeface="Century Gothic" charset="0"/>
                <a:cs typeface="Century Gothic" charset="0"/>
              </a:rPr>
              <a:t>March 2020</a:t>
            </a:r>
            <a:endParaRPr lang="en-US" sz="1600" spc="20" dirty="0">
              <a:solidFill>
                <a:schemeClr val="bg1"/>
              </a:solidFill>
              <a:latin typeface="Century Gothic" charset="0"/>
              <a:ea typeface="Century Gothic" charset="0"/>
              <a:cs typeface="Century Gothic" charset="0"/>
            </a:endParaRPr>
          </a:p>
          <a:p>
            <a:pPr algn="l">
              <a:lnSpc>
                <a:spcPct val="150000"/>
              </a:lnSpc>
              <a:spcBef>
                <a:spcPts val="0"/>
              </a:spcBef>
            </a:pPr>
            <a:endParaRPr lang="en-US" sz="2000" b="1" dirty="0">
              <a:solidFill>
                <a:schemeClr val="bg1"/>
              </a:solidFill>
              <a:latin typeface="Century Gothic" charset="0"/>
              <a:ea typeface="Century Gothic" charset="0"/>
              <a:cs typeface="Century Gothic" charset="0"/>
            </a:endParaRPr>
          </a:p>
          <a:p>
            <a:pPr algn="l">
              <a:lnSpc>
                <a:spcPct val="150000"/>
              </a:lnSpc>
              <a:spcBef>
                <a:spcPts val="0"/>
              </a:spcBef>
            </a:pPr>
            <a:endParaRPr lang="en-US" altLang="en-US" sz="3200" b="1" spc="20" dirty="0">
              <a:solidFill>
                <a:schemeClr val="bg1"/>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152743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Peer-to-Peer: It Works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52583" y="6429170"/>
            <a:ext cx="86964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2819" t="13286" r="48235" b="63014"/>
          <a:stretch/>
        </p:blipFill>
        <p:spPr>
          <a:xfrm>
            <a:off x="1592440" y="1704467"/>
            <a:ext cx="8815916" cy="3872088"/>
          </a:xfrm>
          <a:prstGeom prst="rect">
            <a:avLst/>
          </a:prstGeom>
        </p:spPr>
      </p:pic>
    </p:spTree>
    <p:extLst>
      <p:ext uri="{BB962C8B-B14F-4D97-AF65-F5344CB8AC3E}">
        <p14:creationId xmlns:p14="http://schemas.microsoft.com/office/powerpoint/2010/main" val="18601447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Incentive Club Benefits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61460" y="6429170"/>
            <a:ext cx="8687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1759" t="44705" r="36235" b="12162"/>
          <a:stretch/>
        </p:blipFill>
        <p:spPr>
          <a:xfrm>
            <a:off x="2082386" y="1384313"/>
            <a:ext cx="8314679" cy="4580119"/>
          </a:xfrm>
          <a:prstGeom prst="rect">
            <a:avLst/>
          </a:prstGeom>
        </p:spPr>
      </p:pic>
    </p:spTree>
    <p:extLst>
      <p:ext uri="{BB962C8B-B14F-4D97-AF65-F5344CB8AC3E}">
        <p14:creationId xmlns:p14="http://schemas.microsoft.com/office/powerpoint/2010/main" val="2098062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PAC Match: It Works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79216" y="6429170"/>
            <a:ext cx="86697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3607" t="74863" r="48852" b="7320"/>
          <a:stretch/>
        </p:blipFill>
        <p:spPr>
          <a:xfrm>
            <a:off x="1467556" y="2064152"/>
            <a:ext cx="9256888" cy="3212435"/>
          </a:xfrm>
          <a:prstGeom prst="rect">
            <a:avLst/>
          </a:prstGeom>
        </p:spPr>
      </p:pic>
    </p:spTree>
    <p:extLst>
      <p:ext uri="{BB962C8B-B14F-4D97-AF65-F5344CB8AC3E}">
        <p14:creationId xmlns:p14="http://schemas.microsoft.com/office/powerpoint/2010/main" val="20111077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PAC Communications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17072" y="6429170"/>
            <a:ext cx="87319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1091" t="31182" r="35383" b="32665"/>
          <a:stretch/>
        </p:blipFill>
        <p:spPr>
          <a:xfrm>
            <a:off x="1106311" y="1505896"/>
            <a:ext cx="9713432" cy="4328266"/>
          </a:xfrm>
          <a:prstGeom prst="rect">
            <a:avLst/>
          </a:prstGeom>
        </p:spPr>
      </p:pic>
    </p:spTree>
    <p:extLst>
      <p:ext uri="{BB962C8B-B14F-4D97-AF65-F5344CB8AC3E}">
        <p14:creationId xmlns:p14="http://schemas.microsoft.com/office/powerpoint/2010/main" val="16487046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03740" y="360681"/>
            <a:ext cx="10184520"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en-US" sz="3600" b="1" dirty="0" smtClean="0">
                <a:solidFill>
                  <a:srgbClr val="A62866"/>
                </a:solidFill>
                <a:latin typeface="Century Gothic" charset="0"/>
                <a:ea typeface="Century Gothic" charset="0"/>
                <a:cs typeface="Century Gothic" charset="0"/>
              </a:rPr>
              <a:t>PAC Communications: Best Practices</a:t>
            </a:r>
            <a:endParaRPr lang="en-US" altLang="en-US" sz="36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302217" y="1324290"/>
            <a:ext cx="11323726" cy="4454232"/>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r>
              <a:rPr lang="en-US" sz="2000" b="1" dirty="0" smtClean="0">
                <a:solidFill>
                  <a:srgbClr val="A62866"/>
                </a:solidFill>
                <a:latin typeface="Century Gothic" charset="0"/>
                <a:ea typeface="Century Gothic" charset="0"/>
                <a:cs typeface="Century Gothic" charset="0"/>
              </a:rPr>
              <a:t>What to always include:</a:t>
            </a:r>
          </a:p>
          <a:p>
            <a:pPr marL="458788" indent="-458788" algn="l">
              <a:lnSpc>
                <a:spcPct val="100000"/>
              </a:lnSpc>
              <a:spcBef>
                <a:spcPts val="0"/>
              </a:spcBef>
              <a:spcAft>
                <a:spcPts val="1500"/>
              </a:spcAft>
              <a:tabLst>
                <a:tab pos="449263" algn="l"/>
              </a:tabLst>
            </a:pPr>
            <a:endParaRPr lang="en-US" sz="2000" dirty="0">
              <a:solidFill>
                <a:srgbClr val="A62866"/>
              </a:solidFill>
              <a:latin typeface="Century Gothic" charset="0"/>
              <a:ea typeface="Century Gothic" charset="0"/>
              <a:cs typeface="Century Gothic" charset="0"/>
            </a:endParaRP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Email: </a:t>
            </a:r>
            <a:r>
              <a:rPr lang="en-US" sz="2000" dirty="0" smtClean="0">
                <a:latin typeface="Century Gothic" charset="0"/>
                <a:ea typeface="Century Gothic" charset="0"/>
                <a:cs typeface="Century Gothic" charset="0"/>
              </a:rPr>
              <a:t>keep it short and sweet, don’t overwhelm, personalize when possible</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Get creative:</a:t>
            </a:r>
            <a:r>
              <a:rPr lang="en-US" sz="2000" dirty="0" smtClean="0">
                <a:latin typeface="Century Gothic" charset="0"/>
                <a:ea typeface="Century Gothic" charset="0"/>
                <a:cs typeface="Century Gothic" charset="0"/>
              </a:rPr>
              <a:t> use visuals, think outside the box to grab people’s attention</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Events and personal engagement</a:t>
            </a:r>
            <a:r>
              <a:rPr lang="en-US" sz="2000" dirty="0" smtClean="0">
                <a:latin typeface="Century Gothic" charset="0"/>
                <a:ea typeface="Century Gothic" charset="0"/>
                <a:cs typeface="Century Gothic" charset="0"/>
              </a:rPr>
              <a:t>: build a brand!</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547407"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05849" y="6429170"/>
            <a:ext cx="864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445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03740" y="360681"/>
            <a:ext cx="10184520"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en-US" sz="3600" b="1" dirty="0" smtClean="0">
                <a:solidFill>
                  <a:srgbClr val="A62866"/>
                </a:solidFill>
                <a:latin typeface="Century Gothic" charset="0"/>
                <a:ea typeface="Century Gothic" charset="0"/>
                <a:cs typeface="Century Gothic" charset="0"/>
              </a:rPr>
              <a:t>PAC Messaging: Always Educate</a:t>
            </a:r>
            <a:endParaRPr lang="en-US" altLang="en-US" sz="36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302217" y="1324290"/>
            <a:ext cx="11323726" cy="4454232"/>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r>
              <a:rPr lang="en-US" sz="2000" b="1" dirty="0" smtClean="0">
                <a:solidFill>
                  <a:srgbClr val="A62866"/>
                </a:solidFill>
                <a:latin typeface="Century Gothic" charset="0"/>
                <a:ea typeface="Century Gothic" charset="0"/>
                <a:cs typeface="Century Gothic" charset="0"/>
              </a:rPr>
              <a:t>What to always include:</a:t>
            </a:r>
          </a:p>
          <a:p>
            <a:pPr marL="458788" indent="-458788" algn="l">
              <a:lnSpc>
                <a:spcPct val="100000"/>
              </a:lnSpc>
              <a:spcBef>
                <a:spcPts val="0"/>
              </a:spcBef>
              <a:spcAft>
                <a:spcPts val="1500"/>
              </a:spcAft>
              <a:tabLst>
                <a:tab pos="449263" algn="l"/>
              </a:tabLst>
            </a:pPr>
            <a:endParaRPr lang="en-US" sz="2000" dirty="0">
              <a:solidFill>
                <a:srgbClr val="A62866"/>
              </a:solidFill>
              <a:latin typeface="Century Gothic" charset="0"/>
              <a:ea typeface="Century Gothic" charset="0"/>
              <a:cs typeface="Century Gothic" charset="0"/>
            </a:endParaRP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PAC basics</a:t>
            </a:r>
            <a:r>
              <a:rPr lang="en-US" sz="2000" dirty="0" smtClean="0">
                <a:latin typeface="Century Gothic" charset="0"/>
                <a:ea typeface="Century Gothic" charset="0"/>
                <a:cs typeface="Century Gothic" charset="0"/>
              </a:rPr>
              <a:t>: why the association has a PAC and its role</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Put a face to the PAC</a:t>
            </a:r>
            <a:r>
              <a:rPr lang="en-US" sz="2000" dirty="0" smtClean="0">
                <a:latin typeface="Century Gothic" charset="0"/>
                <a:ea typeface="Century Gothic" charset="0"/>
                <a:cs typeface="Century Gothic" charset="0"/>
              </a:rPr>
              <a:t>: who contributes, how many donors, “member-funded” </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Personalize the PAC</a:t>
            </a:r>
            <a:r>
              <a:rPr lang="en-US" sz="2000" dirty="0" smtClean="0">
                <a:latin typeface="Century Gothic" charset="0"/>
                <a:ea typeface="Century Gothic" charset="0"/>
                <a:cs typeface="Century Gothic" charset="0"/>
              </a:rPr>
              <a:t>: why should they care, why do others give?</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What’s in it for them</a:t>
            </a:r>
            <a:r>
              <a:rPr lang="en-US" sz="2000" dirty="0" smtClean="0">
                <a:latin typeface="Century Gothic" charset="0"/>
                <a:ea typeface="Century Gothic" charset="0"/>
                <a:cs typeface="Century Gothic" charset="0"/>
              </a:rPr>
              <a:t>: highlight the benefits of joining</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Tip: </a:t>
            </a:r>
            <a:r>
              <a:rPr lang="en-US" sz="2000" dirty="0" smtClean="0">
                <a:latin typeface="Century Gothic" charset="0"/>
                <a:ea typeface="Century Gothic" charset="0"/>
                <a:cs typeface="Century Gothic" charset="0"/>
              </a:rPr>
              <a:t>Link back to a toolkit, PAC website, intranet, etc. where they can learn more</a:t>
            </a:r>
            <a:endParaRPr lang="en-US" sz="28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547407"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70338" y="6429170"/>
            <a:ext cx="86786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4431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7879893"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2800" b="1" dirty="0" smtClean="0">
                <a:solidFill>
                  <a:srgbClr val="A62866"/>
                </a:solidFill>
                <a:latin typeface="Century Gothic" charset="0"/>
                <a:ea typeface="Century Gothic" charset="0"/>
                <a:cs typeface="Century Gothic" charset="0"/>
              </a:rPr>
              <a:t>Creative Ideas for Engagement</a:t>
            </a:r>
            <a:endParaRPr lang="en-US" altLang="en-US" sz="28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786808" y="1856232"/>
            <a:ext cx="8325293" cy="3765281"/>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lnSpc>
                <a:spcPct val="100000"/>
              </a:lnSpc>
              <a:spcBef>
                <a:spcPts val="0"/>
              </a:spcBef>
              <a:spcAft>
                <a:spcPts val="1500"/>
              </a:spcAft>
              <a:buFont typeface="Arial" panose="020B0604020202020204" pitchFamily="34" charset="0"/>
              <a:buChar char="•"/>
              <a:tabLst>
                <a:tab pos="449263" algn="l"/>
              </a:tabLst>
            </a:pPr>
            <a:endParaRPr lang="en-US" sz="2000" dirty="0" smtClean="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Podcasts</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PAC Carnival </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PAC jeopardy or trivia games</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“Found it” emails</a:t>
            </a: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PAC “office hours” </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79216" y="6429170"/>
            <a:ext cx="86697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0199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648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05849" y="6429170"/>
            <a:ext cx="864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2462" t="16041" r="48430" b="3271"/>
          <a:stretch/>
        </p:blipFill>
        <p:spPr>
          <a:xfrm>
            <a:off x="654625" y="164134"/>
            <a:ext cx="2622432" cy="5883215"/>
          </a:xfrm>
          <a:prstGeom prst="rect">
            <a:avLst/>
          </a:prstGeom>
        </p:spPr>
      </p:pic>
      <p:pic>
        <p:nvPicPr>
          <p:cNvPr id="3" name="Picture 2"/>
          <p:cNvPicPr>
            <a:picLocks noChangeAspect="1"/>
          </p:cNvPicPr>
          <p:nvPr/>
        </p:nvPicPr>
        <p:blipFill rotWithShape="1">
          <a:blip r:embed="rId5"/>
          <a:srcRect l="28661" t="29832" r="48036" b="7395"/>
          <a:stretch/>
        </p:blipFill>
        <p:spPr>
          <a:xfrm>
            <a:off x="3787949" y="195816"/>
            <a:ext cx="3967843" cy="5678120"/>
          </a:xfrm>
          <a:prstGeom prst="rect">
            <a:avLst/>
          </a:prstGeom>
        </p:spPr>
      </p:pic>
      <p:pic>
        <p:nvPicPr>
          <p:cNvPr id="4" name="Picture 3"/>
          <p:cNvPicPr>
            <a:picLocks noChangeAspect="1"/>
          </p:cNvPicPr>
          <p:nvPr/>
        </p:nvPicPr>
        <p:blipFill rotWithShape="1">
          <a:blip r:embed="rId6"/>
          <a:srcRect l="27456" t="27619" r="46562" b="21905"/>
          <a:stretch/>
        </p:blipFill>
        <p:spPr>
          <a:xfrm>
            <a:off x="7948420" y="718457"/>
            <a:ext cx="4243580" cy="4637314"/>
          </a:xfrm>
          <a:prstGeom prst="rect">
            <a:avLst/>
          </a:prstGeom>
        </p:spPr>
      </p:pic>
    </p:spTree>
    <p:extLst>
      <p:ext uri="{BB962C8B-B14F-4D97-AF65-F5344CB8AC3E}">
        <p14:creationId xmlns:p14="http://schemas.microsoft.com/office/powerpoint/2010/main" val="7181428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648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flipV="1">
            <a:off x="2370338" y="6429170"/>
            <a:ext cx="8678662" cy="147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l="29063" t="30336" r="48036" b="14454"/>
          <a:stretch/>
        </p:blipFill>
        <p:spPr>
          <a:xfrm>
            <a:off x="302217" y="515841"/>
            <a:ext cx="3951514" cy="5060714"/>
          </a:xfrm>
          <a:prstGeom prst="rect">
            <a:avLst/>
          </a:prstGeom>
        </p:spPr>
      </p:pic>
      <p:pic>
        <p:nvPicPr>
          <p:cNvPr id="6" name="Picture 5"/>
          <p:cNvPicPr>
            <a:picLocks noChangeAspect="1"/>
          </p:cNvPicPr>
          <p:nvPr/>
        </p:nvPicPr>
        <p:blipFill rotWithShape="1">
          <a:blip r:embed="rId5"/>
          <a:srcRect l="28929" t="16470" r="47500" b="7143"/>
          <a:stretch/>
        </p:blipFill>
        <p:spPr>
          <a:xfrm>
            <a:off x="4291691" y="24252"/>
            <a:ext cx="3510644" cy="6043892"/>
          </a:xfrm>
          <a:prstGeom prst="rect">
            <a:avLst/>
          </a:prstGeom>
        </p:spPr>
      </p:pic>
      <p:pic>
        <p:nvPicPr>
          <p:cNvPr id="7" name="Picture 6"/>
          <p:cNvPicPr>
            <a:picLocks noChangeAspect="1"/>
          </p:cNvPicPr>
          <p:nvPr/>
        </p:nvPicPr>
        <p:blipFill rotWithShape="1">
          <a:blip r:embed="rId6"/>
          <a:srcRect l="28393" t="16905" r="47366" b="36190"/>
          <a:stretch/>
        </p:blipFill>
        <p:spPr>
          <a:xfrm>
            <a:off x="7802335" y="804036"/>
            <a:ext cx="4389665" cy="4777701"/>
          </a:xfrm>
          <a:prstGeom prst="rect">
            <a:avLst/>
          </a:prstGeom>
        </p:spPr>
      </p:pic>
    </p:spTree>
    <p:extLst>
      <p:ext uri="{BB962C8B-B14F-4D97-AF65-F5344CB8AC3E}">
        <p14:creationId xmlns:p14="http://schemas.microsoft.com/office/powerpoint/2010/main" val="19496852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648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43705" y="6429170"/>
            <a:ext cx="8705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36295" t="23572" r="18839" b="18095"/>
          <a:stretch/>
        </p:blipFill>
        <p:spPr>
          <a:xfrm>
            <a:off x="3629465" y="234178"/>
            <a:ext cx="7723415" cy="5648470"/>
          </a:xfrm>
          <a:prstGeom prst="rect">
            <a:avLst/>
          </a:prstGeom>
        </p:spPr>
      </p:pic>
      <p:sp>
        <p:nvSpPr>
          <p:cNvPr id="3" name="TextBox 2"/>
          <p:cNvSpPr txBox="1"/>
          <p:nvPr/>
        </p:nvSpPr>
        <p:spPr>
          <a:xfrm>
            <a:off x="302216" y="1289957"/>
            <a:ext cx="3126783" cy="461665"/>
          </a:xfrm>
          <a:prstGeom prst="rect">
            <a:avLst/>
          </a:prstGeom>
          <a:noFill/>
        </p:spPr>
        <p:txBody>
          <a:bodyPr wrap="square" rtlCol="0">
            <a:spAutoFit/>
          </a:bodyPr>
          <a:lstStyle/>
          <a:p>
            <a:r>
              <a:rPr lang="en-US" sz="2400" dirty="0" smtClean="0">
                <a:hlinkClick r:id="rId5"/>
              </a:rPr>
              <a:t>www.jeopardylabs.com</a:t>
            </a:r>
            <a:r>
              <a:rPr lang="en-US" sz="2400" dirty="0" smtClean="0"/>
              <a:t> </a:t>
            </a:r>
            <a:endParaRPr lang="en-US" sz="2400" dirty="0"/>
          </a:p>
        </p:txBody>
      </p:sp>
    </p:spTree>
    <p:extLst>
      <p:ext uri="{BB962C8B-B14F-4D97-AF65-F5344CB8AC3E}">
        <p14:creationId xmlns:p14="http://schemas.microsoft.com/office/powerpoint/2010/main" val="18216164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363202" y="-1"/>
            <a:ext cx="6902370" cy="686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3407" y="2560909"/>
            <a:ext cx="3642469" cy="1741655"/>
          </a:xfrm>
        </p:spPr>
        <p:txBody>
          <a:bodyPr anchor="t">
            <a:noAutofit/>
          </a:bodyPr>
          <a:lstStyle/>
          <a:p>
            <a:pPr algn="l"/>
            <a:r>
              <a:rPr lang="en-US" sz="3600" b="1" dirty="0" smtClean="0">
                <a:solidFill>
                  <a:srgbClr val="005DAA"/>
                </a:solidFill>
                <a:latin typeface="Century Gothic" charset="0"/>
                <a:ea typeface="Century Gothic" charset="0"/>
                <a:cs typeface="Century Gothic" charset="0"/>
              </a:rPr>
              <a:t>About</a:t>
            </a:r>
            <a:br>
              <a:rPr lang="en-US" sz="3600" b="1" dirty="0" smtClean="0">
                <a:solidFill>
                  <a:srgbClr val="005DAA"/>
                </a:solidFill>
                <a:latin typeface="Century Gothic" charset="0"/>
                <a:ea typeface="Century Gothic" charset="0"/>
                <a:cs typeface="Century Gothic" charset="0"/>
              </a:rPr>
            </a:br>
            <a:r>
              <a:rPr lang="en-US" sz="3600" b="1" dirty="0" smtClean="0">
                <a:solidFill>
                  <a:srgbClr val="005DAA"/>
                </a:solidFill>
                <a:latin typeface="Century Gothic" charset="0"/>
                <a:ea typeface="Century Gothic" charset="0"/>
                <a:cs typeface="Century Gothic" charset="0"/>
              </a:rPr>
              <a:t>Us</a:t>
            </a:r>
            <a:endParaRPr lang="en-US" sz="3600" b="1" dirty="0">
              <a:solidFill>
                <a:srgbClr val="005DAA"/>
              </a:solidFill>
              <a:latin typeface="Century Gothic" charset="0"/>
              <a:ea typeface="Century Gothic" charset="0"/>
              <a:cs typeface="Century Gothic" charset="0"/>
            </a:endParaRPr>
          </a:p>
        </p:txBody>
      </p:sp>
      <p:sp>
        <p:nvSpPr>
          <p:cNvPr id="11" name="Content Placeholder 2"/>
          <p:cNvSpPr txBox="1">
            <a:spLocks/>
          </p:cNvSpPr>
          <p:nvPr/>
        </p:nvSpPr>
        <p:spPr>
          <a:xfrm>
            <a:off x="6118771" y="1040326"/>
            <a:ext cx="5297099" cy="5047812"/>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2000"/>
              </a:spcAft>
            </a:pPr>
            <a:endParaRPr lang="en-US" altLang="en-US" sz="20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4067"/>
            <a:ext cx="470204" cy="470204"/>
          </a:xfrm>
          <a:prstGeom prst="rect">
            <a:avLst/>
          </a:prstGeom>
        </p:spPr>
      </p:pic>
      <p:sp>
        <p:nvSpPr>
          <p:cNvPr id="15" name="Title 1"/>
          <p:cNvSpPr txBox="1">
            <a:spLocks/>
          </p:cNvSpPr>
          <p:nvPr/>
        </p:nvSpPr>
        <p:spPr>
          <a:xfrm>
            <a:off x="132400" y="6306276"/>
            <a:ext cx="3616640" cy="35799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 </a:t>
            </a:r>
            <a:endParaRPr lang="en-US" sz="1400" b="1" spc="100" dirty="0">
              <a:solidFill>
                <a:schemeClr val="tx2"/>
              </a:solidFill>
              <a:latin typeface="Century Gothic" charset="0"/>
              <a:ea typeface="Century Gothic" charset="0"/>
              <a:cs typeface="Century Gothic" charset="0"/>
            </a:endParaRPr>
          </a:p>
        </p:txBody>
      </p:sp>
      <p:cxnSp>
        <p:nvCxnSpPr>
          <p:cNvPr id="16" name="Straight Connector 15"/>
          <p:cNvCxnSpPr/>
          <p:nvPr/>
        </p:nvCxnSpPr>
        <p:spPr>
          <a:xfrm>
            <a:off x="2192784" y="6485273"/>
            <a:ext cx="8740827" cy="288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2705" y="1504148"/>
            <a:ext cx="3025852" cy="2863666"/>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63763" y="1382604"/>
            <a:ext cx="2426255" cy="3261097"/>
          </a:xfrm>
          <a:prstGeom prst="rect">
            <a:avLst/>
          </a:prstGeom>
        </p:spPr>
      </p:pic>
      <p:sp>
        <p:nvSpPr>
          <p:cNvPr id="4" name="TextBox 3"/>
          <p:cNvSpPr txBox="1"/>
          <p:nvPr/>
        </p:nvSpPr>
        <p:spPr>
          <a:xfrm>
            <a:off x="5963763" y="4980373"/>
            <a:ext cx="6301809" cy="553998"/>
          </a:xfrm>
          <a:prstGeom prst="rect">
            <a:avLst/>
          </a:prstGeom>
          <a:noFill/>
        </p:spPr>
        <p:txBody>
          <a:bodyPr wrap="square" rtlCol="0">
            <a:spAutoFit/>
          </a:bodyPr>
          <a:lstStyle/>
          <a:p>
            <a:r>
              <a:rPr lang="en-US" b="1" dirty="0" smtClean="0">
                <a:solidFill>
                  <a:schemeClr val="tx2"/>
                </a:solidFill>
                <a:latin typeface="Century Gothic" panose="020B0502020202020204" pitchFamily="34" charset="0"/>
              </a:rPr>
              <a:t>Kristin Brackemyre		Tori Ellington</a:t>
            </a:r>
          </a:p>
          <a:p>
            <a:r>
              <a:rPr lang="en-US" sz="1200" dirty="0" smtClean="0">
                <a:solidFill>
                  <a:schemeClr val="tx2"/>
                </a:solidFill>
                <a:latin typeface="Century Gothic" panose="020B0502020202020204" pitchFamily="34" charset="0"/>
              </a:rPr>
              <a:t>Director, PAC and Government Relations	Public Affairs Associate</a:t>
            </a:r>
            <a:endParaRPr lang="en-US" sz="1200" dirty="0">
              <a:solidFill>
                <a:schemeClr val="tx2"/>
              </a:solidFill>
              <a:latin typeface="Century Gothic" panose="020B0502020202020204" pitchFamily="34" charset="0"/>
            </a:endParaRPr>
          </a:p>
        </p:txBody>
      </p:sp>
    </p:spTree>
    <p:extLst>
      <p:ext uri="{BB962C8B-B14F-4D97-AF65-F5344CB8AC3E}">
        <p14:creationId xmlns:p14="http://schemas.microsoft.com/office/powerpoint/2010/main" val="16609083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648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43705" y="6429170"/>
            <a:ext cx="8705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36027" t="22143" r="19107" b="18572"/>
          <a:stretch/>
        </p:blipFill>
        <p:spPr>
          <a:xfrm>
            <a:off x="626859" y="621105"/>
            <a:ext cx="3312679" cy="2462260"/>
          </a:xfrm>
          <a:prstGeom prst="rect">
            <a:avLst/>
          </a:prstGeom>
        </p:spPr>
      </p:pic>
      <p:pic>
        <p:nvPicPr>
          <p:cNvPr id="4" name="Picture 3"/>
          <p:cNvPicPr>
            <a:picLocks noChangeAspect="1"/>
          </p:cNvPicPr>
          <p:nvPr/>
        </p:nvPicPr>
        <p:blipFill rotWithShape="1">
          <a:blip r:embed="rId5"/>
          <a:srcRect l="36160" t="22619" r="19509" b="18572"/>
          <a:stretch/>
        </p:blipFill>
        <p:spPr>
          <a:xfrm>
            <a:off x="576862" y="3300785"/>
            <a:ext cx="3412672" cy="2546616"/>
          </a:xfrm>
          <a:prstGeom prst="rect">
            <a:avLst/>
          </a:prstGeom>
        </p:spPr>
      </p:pic>
      <p:pic>
        <p:nvPicPr>
          <p:cNvPr id="5" name="Picture 4"/>
          <p:cNvPicPr>
            <a:picLocks noChangeAspect="1"/>
          </p:cNvPicPr>
          <p:nvPr/>
        </p:nvPicPr>
        <p:blipFill rotWithShape="1">
          <a:blip r:embed="rId6"/>
          <a:srcRect l="36696" t="24086" r="19375" b="14867"/>
          <a:stretch/>
        </p:blipFill>
        <p:spPr>
          <a:xfrm>
            <a:off x="4630025" y="621105"/>
            <a:ext cx="3307706" cy="2470696"/>
          </a:xfrm>
          <a:prstGeom prst="rect">
            <a:avLst/>
          </a:prstGeom>
        </p:spPr>
      </p:pic>
      <p:pic>
        <p:nvPicPr>
          <p:cNvPr id="6" name="Picture 5"/>
          <p:cNvPicPr>
            <a:picLocks noChangeAspect="1"/>
          </p:cNvPicPr>
          <p:nvPr/>
        </p:nvPicPr>
        <p:blipFill rotWithShape="1">
          <a:blip r:embed="rId7"/>
          <a:srcRect l="36696" t="25084" r="19375" b="15365"/>
          <a:stretch/>
        </p:blipFill>
        <p:spPr>
          <a:xfrm>
            <a:off x="4630025" y="3309222"/>
            <a:ext cx="3563227" cy="2596376"/>
          </a:xfrm>
          <a:prstGeom prst="rect">
            <a:avLst/>
          </a:prstGeom>
        </p:spPr>
      </p:pic>
      <p:pic>
        <p:nvPicPr>
          <p:cNvPr id="7" name="Picture 6"/>
          <p:cNvPicPr>
            <a:picLocks noChangeAspect="1"/>
          </p:cNvPicPr>
          <p:nvPr/>
        </p:nvPicPr>
        <p:blipFill rotWithShape="1">
          <a:blip r:embed="rId8"/>
          <a:srcRect l="36429" t="23572" r="19107" b="17857"/>
          <a:stretch/>
        </p:blipFill>
        <p:spPr>
          <a:xfrm>
            <a:off x="8602327" y="612669"/>
            <a:ext cx="3334435" cy="2470696"/>
          </a:xfrm>
          <a:prstGeom prst="rect">
            <a:avLst/>
          </a:prstGeom>
        </p:spPr>
      </p:pic>
      <p:pic>
        <p:nvPicPr>
          <p:cNvPr id="8" name="Picture 7"/>
          <p:cNvPicPr>
            <a:picLocks noChangeAspect="1"/>
          </p:cNvPicPr>
          <p:nvPr/>
        </p:nvPicPr>
        <p:blipFill rotWithShape="1">
          <a:blip r:embed="rId9"/>
          <a:srcRect l="36830" t="23572" r="19241" b="18809"/>
          <a:stretch/>
        </p:blipFill>
        <p:spPr>
          <a:xfrm>
            <a:off x="8602327" y="3360449"/>
            <a:ext cx="3380190" cy="2493921"/>
          </a:xfrm>
          <a:prstGeom prst="rect">
            <a:avLst/>
          </a:prstGeom>
        </p:spPr>
      </p:pic>
    </p:spTree>
    <p:extLst>
      <p:ext uri="{BB962C8B-B14F-4D97-AF65-F5344CB8AC3E}">
        <p14:creationId xmlns:p14="http://schemas.microsoft.com/office/powerpoint/2010/main" val="3609314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7879893"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2800" b="1" i="1" dirty="0" smtClean="0">
                <a:solidFill>
                  <a:srgbClr val="A62866"/>
                </a:solidFill>
                <a:latin typeface="Century Gothic" charset="0"/>
                <a:ea typeface="Century Gothic" charset="0"/>
                <a:cs typeface="Century Gothic" charset="0"/>
              </a:rPr>
              <a:t>All That Glitters is Not Gold</a:t>
            </a:r>
          </a:p>
          <a:p>
            <a:pPr algn="l">
              <a:lnSpc>
                <a:spcPct val="100000"/>
              </a:lnSpc>
            </a:pPr>
            <a:r>
              <a:rPr lang="en-US" altLang="en-US" sz="2800" b="1" dirty="0" smtClean="0">
                <a:solidFill>
                  <a:srgbClr val="A62866"/>
                </a:solidFill>
                <a:latin typeface="Century Gothic" charset="0"/>
                <a:ea typeface="Century Gothic" charset="0"/>
                <a:cs typeface="Century Gothic" charset="0"/>
              </a:rPr>
              <a:t>Other Incentives:</a:t>
            </a:r>
            <a:endParaRPr lang="en-US" altLang="en-US" sz="28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786808" y="1856232"/>
            <a:ext cx="10629062" cy="3765281"/>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1500"/>
              </a:spcAft>
              <a:tabLst>
                <a:tab pos="449263" algn="l"/>
              </a:tabLst>
            </a:pPr>
            <a:r>
              <a:rPr lang="en-US" sz="2000" b="1" dirty="0" smtClean="0">
                <a:latin typeface="Century Gothic" charset="0"/>
                <a:ea typeface="Century Gothic" charset="0"/>
                <a:cs typeface="Century Gothic" charset="0"/>
              </a:rPr>
              <a:t>Truth: </a:t>
            </a:r>
            <a:r>
              <a:rPr lang="en-US" sz="2000" dirty="0" smtClean="0">
                <a:latin typeface="Century Gothic" charset="0"/>
                <a:ea typeface="Century Gothic" charset="0"/>
                <a:cs typeface="Century Gothic" charset="0"/>
              </a:rPr>
              <a:t>know your culture—it’s not always an expensive or flashy item that drives the most engagement</a:t>
            </a: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Drawing for a premier parking spot</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Dunk the CEO/sr. executive, pie-throwing contest, eating contest</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Hospitality lounge at meetings or events</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Raffle a day-in-Washington or state capital</a:t>
            </a: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Exposure to CEO/leadership through </a:t>
            </a:r>
            <a:r>
              <a:rPr lang="en-US" sz="2000" i="1" dirty="0" smtClean="0">
                <a:latin typeface="Century Gothic" charset="0"/>
                <a:ea typeface="Century Gothic" charset="0"/>
                <a:cs typeface="Century Gothic" charset="0"/>
              </a:rPr>
              <a:t>Pancakes &amp; Politics </a:t>
            </a:r>
            <a:r>
              <a:rPr lang="en-US" sz="2000" dirty="0" smtClean="0">
                <a:latin typeface="Century Gothic" charset="0"/>
                <a:ea typeface="Century Gothic" charset="0"/>
                <a:cs typeface="Century Gothic" charset="0"/>
              </a:rPr>
              <a:t>or similar events</a:t>
            </a: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61460" y="6429170"/>
            <a:ext cx="8687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659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726" y="463406"/>
            <a:ext cx="11886074" cy="679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Council Resources</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3"/>
          <a:stretch>
            <a:fillRect/>
          </a:stretch>
        </p:blipFill>
        <p:spPr>
          <a:xfrm>
            <a:off x="11415870" y="6194067"/>
            <a:ext cx="470204" cy="470204"/>
          </a:xfrm>
          <a:prstGeom prst="rect">
            <a:avLst/>
          </a:prstGeom>
        </p:spPr>
      </p:pic>
      <p:sp>
        <p:nvSpPr>
          <p:cNvPr id="17" name="Title 1">
            <a:extLst>
              <a:ext uri="{FF2B5EF4-FFF2-40B4-BE49-F238E27FC236}">
                <a16:creationId xmlns:a16="http://schemas.microsoft.com/office/drawing/2014/main" xmlns="" id="{98D2C83D-9693-8C40-A929-DF9312540EE0}"/>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8" name="Straight Connector 17">
            <a:extLst>
              <a:ext uri="{FF2B5EF4-FFF2-40B4-BE49-F238E27FC236}">
                <a16:creationId xmlns:a16="http://schemas.microsoft.com/office/drawing/2014/main" xmlns="" id="{A39A11CF-BC59-B241-80DF-CDC6121A2616}"/>
              </a:ext>
            </a:extLst>
          </p:cNvPr>
          <p:cNvCxnSpPr>
            <a:cxnSpLocks/>
          </p:cNvCxnSpPr>
          <p:nvPr/>
        </p:nvCxnSpPr>
        <p:spPr>
          <a:xfrm>
            <a:off x="2396971" y="6429170"/>
            <a:ext cx="8652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90600" y="1653072"/>
            <a:ext cx="11383154" cy="369332"/>
          </a:xfrm>
          <a:prstGeom prst="rect">
            <a:avLst/>
          </a:prstGeom>
        </p:spPr>
        <p:txBody>
          <a:bodyPr wrap="square">
            <a:spAutoFit/>
          </a:bodyPr>
          <a:lstStyle/>
          <a:p>
            <a:pPr>
              <a:spcAft>
                <a:spcPts val="1500"/>
              </a:spcAft>
              <a:tabLst>
                <a:tab pos="449263" algn="l"/>
              </a:tabLst>
            </a:pPr>
            <a:r>
              <a:rPr lang="en-US" b="1" dirty="0" smtClean="0">
                <a:latin typeface="Century Gothic" charset="0"/>
                <a:ea typeface="Century Gothic" charset="0"/>
                <a:cs typeface="Century Gothic" charset="0"/>
              </a:rPr>
              <a:t>Council toolkit: </a:t>
            </a:r>
            <a:r>
              <a:rPr lang="en-US" dirty="0" smtClean="0">
                <a:latin typeface="Century Gothic" charset="0"/>
                <a:ea typeface="Century Gothic" charset="0"/>
                <a:cs typeface="Century Gothic" charset="0"/>
              </a:rPr>
              <a:t>pac.org/</a:t>
            </a:r>
            <a:r>
              <a:rPr lang="en-US" dirty="0" err="1" smtClean="0">
                <a:latin typeface="Century Gothic" charset="0"/>
                <a:ea typeface="Century Gothic" charset="0"/>
                <a:cs typeface="Century Gothic" charset="0"/>
              </a:rPr>
              <a:t>paceducation</a:t>
            </a:r>
            <a:r>
              <a:rPr lang="en-US" b="1" dirty="0" smtClean="0">
                <a:latin typeface="Century Gothic" charset="0"/>
                <a:ea typeface="Century Gothic" charset="0"/>
                <a:cs typeface="Century Gothic" charset="0"/>
              </a:rPr>
              <a:t> </a:t>
            </a:r>
            <a:endParaRPr lang="en-US" dirty="0">
              <a:latin typeface="Century Gothic" charset="0"/>
              <a:ea typeface="Century Gothic" charset="0"/>
              <a:cs typeface="Century Gothic" charset="0"/>
            </a:endParaRPr>
          </a:p>
        </p:txBody>
      </p:sp>
      <p:pic>
        <p:nvPicPr>
          <p:cNvPr id="8" name="Picture 7"/>
          <p:cNvPicPr>
            <a:picLocks noChangeAspect="1"/>
          </p:cNvPicPr>
          <p:nvPr/>
        </p:nvPicPr>
        <p:blipFill rotWithShape="1">
          <a:blip r:embed="rId4"/>
          <a:srcRect l="4124" t="35646" r="34501" b="6471"/>
          <a:stretch/>
        </p:blipFill>
        <p:spPr>
          <a:xfrm>
            <a:off x="6127282" y="2724500"/>
            <a:ext cx="5523690" cy="2767470"/>
          </a:xfrm>
          <a:prstGeom prst="rect">
            <a:avLst/>
          </a:prstGeom>
        </p:spPr>
      </p:pic>
      <p:pic>
        <p:nvPicPr>
          <p:cNvPr id="2" name="Picture 1"/>
          <p:cNvPicPr>
            <a:picLocks noChangeAspect="1"/>
          </p:cNvPicPr>
          <p:nvPr/>
        </p:nvPicPr>
        <p:blipFill rotWithShape="1">
          <a:blip r:embed="rId5"/>
          <a:srcRect l="1750" t="21765" r="40250" b="22235"/>
          <a:stretch/>
        </p:blipFill>
        <p:spPr>
          <a:xfrm>
            <a:off x="472440" y="2651760"/>
            <a:ext cx="5021260" cy="2575560"/>
          </a:xfrm>
          <a:prstGeom prst="rect">
            <a:avLst/>
          </a:prstGeom>
        </p:spPr>
      </p:pic>
    </p:spTree>
    <p:extLst>
      <p:ext uri="{BB962C8B-B14F-4D97-AF65-F5344CB8AC3E}">
        <p14:creationId xmlns:p14="http://schemas.microsoft.com/office/powerpoint/2010/main" val="268417427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726" y="463406"/>
            <a:ext cx="11886074" cy="679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Council Resources</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3"/>
          <a:stretch>
            <a:fillRect/>
          </a:stretch>
        </p:blipFill>
        <p:spPr>
          <a:xfrm>
            <a:off x="11415870" y="6194067"/>
            <a:ext cx="470204" cy="470204"/>
          </a:xfrm>
          <a:prstGeom prst="rect">
            <a:avLst/>
          </a:prstGeom>
        </p:spPr>
      </p:pic>
      <p:sp>
        <p:nvSpPr>
          <p:cNvPr id="17" name="Title 1">
            <a:extLst>
              <a:ext uri="{FF2B5EF4-FFF2-40B4-BE49-F238E27FC236}">
                <a16:creationId xmlns:a16="http://schemas.microsoft.com/office/drawing/2014/main" xmlns="" id="{98D2C83D-9693-8C40-A929-DF9312540EE0}"/>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8" name="Straight Connector 17">
            <a:extLst>
              <a:ext uri="{FF2B5EF4-FFF2-40B4-BE49-F238E27FC236}">
                <a16:creationId xmlns:a16="http://schemas.microsoft.com/office/drawing/2014/main" xmlns="" id="{A39A11CF-BC59-B241-80DF-CDC6121A2616}"/>
              </a:ext>
            </a:extLst>
          </p:cNvPr>
          <p:cNvCxnSpPr>
            <a:cxnSpLocks/>
          </p:cNvCxnSpPr>
          <p:nvPr/>
        </p:nvCxnSpPr>
        <p:spPr>
          <a:xfrm>
            <a:off x="2396971" y="6429170"/>
            <a:ext cx="8652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35625" t="24117" r="36500" b="7647"/>
          <a:stretch/>
        </p:blipFill>
        <p:spPr>
          <a:xfrm>
            <a:off x="540916" y="1180151"/>
            <a:ext cx="3763933" cy="4894801"/>
          </a:xfrm>
          <a:prstGeom prst="rect">
            <a:avLst/>
          </a:prstGeom>
        </p:spPr>
      </p:pic>
      <p:pic>
        <p:nvPicPr>
          <p:cNvPr id="5" name="Picture 4"/>
          <p:cNvPicPr>
            <a:picLocks noChangeAspect="1"/>
          </p:cNvPicPr>
          <p:nvPr/>
        </p:nvPicPr>
        <p:blipFill rotWithShape="1">
          <a:blip r:embed="rId5"/>
          <a:srcRect l="36875" t="16223" r="38125" b="8444"/>
          <a:stretch/>
        </p:blipFill>
        <p:spPr>
          <a:xfrm>
            <a:off x="8912366" y="803040"/>
            <a:ext cx="3048000" cy="5166360"/>
          </a:xfrm>
          <a:prstGeom prst="rect">
            <a:avLst/>
          </a:prstGeom>
        </p:spPr>
      </p:pic>
      <p:pic>
        <p:nvPicPr>
          <p:cNvPr id="7" name="Picture 6"/>
          <p:cNvPicPr>
            <a:picLocks noChangeAspect="1"/>
          </p:cNvPicPr>
          <p:nvPr/>
        </p:nvPicPr>
        <p:blipFill rotWithShape="1">
          <a:blip r:embed="rId6"/>
          <a:srcRect l="34750" t="17112" r="35955" b="21631"/>
          <a:stretch/>
        </p:blipFill>
        <p:spPr>
          <a:xfrm>
            <a:off x="4749327" y="1605378"/>
            <a:ext cx="3571713" cy="4201062"/>
          </a:xfrm>
          <a:prstGeom prst="rect">
            <a:avLst/>
          </a:prstGeom>
        </p:spPr>
      </p:pic>
    </p:spTree>
    <p:extLst>
      <p:ext uri="{BB962C8B-B14F-4D97-AF65-F5344CB8AC3E}">
        <p14:creationId xmlns:p14="http://schemas.microsoft.com/office/powerpoint/2010/main" val="30671045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Creating a Communications Plan</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05849" y="6429170"/>
            <a:ext cx="86431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77442" y="1481893"/>
            <a:ext cx="10637115" cy="4801314"/>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400" dirty="0" smtClean="0"/>
              <a:t>Make a calendar for the year</a:t>
            </a:r>
          </a:p>
          <a:p>
            <a:pPr marL="285750" indent="-285750">
              <a:lnSpc>
                <a:spcPct val="150000"/>
              </a:lnSpc>
              <a:buFont typeface="Arial" panose="020B0604020202020204" pitchFamily="34" charset="0"/>
              <a:buChar char="•"/>
            </a:pPr>
            <a:r>
              <a:rPr lang="en-US" sz="2400" dirty="0" smtClean="0"/>
              <a:t>Consider potential delays</a:t>
            </a:r>
          </a:p>
          <a:p>
            <a:pPr marL="285750" indent="-285750">
              <a:lnSpc>
                <a:spcPct val="150000"/>
              </a:lnSpc>
              <a:buFont typeface="Arial" panose="020B0604020202020204" pitchFamily="34" charset="0"/>
              <a:buChar char="•"/>
            </a:pPr>
            <a:r>
              <a:rPr lang="en-US" sz="2400" dirty="0" smtClean="0"/>
              <a:t>Account for board, executive, and other essential meetings</a:t>
            </a:r>
            <a:endParaRPr lang="en-US" sz="2400" dirty="0"/>
          </a:p>
          <a:p>
            <a:pPr marL="285750" indent="-285750">
              <a:lnSpc>
                <a:spcPct val="150000"/>
              </a:lnSpc>
              <a:buFont typeface="Arial" panose="020B0604020202020204" pitchFamily="34" charset="0"/>
              <a:buChar char="•"/>
            </a:pPr>
            <a:r>
              <a:rPr lang="en-US" sz="2400" dirty="0" smtClean="0"/>
              <a:t>Plan deadlines for approval, creation of content, drafts and editing – do not just set dates for communications to be sent out. </a:t>
            </a:r>
          </a:p>
          <a:p>
            <a:pPr marL="285750" indent="-285750">
              <a:lnSpc>
                <a:spcPct val="150000"/>
              </a:lnSpc>
              <a:buFont typeface="Arial" panose="020B0604020202020204" pitchFamily="34" charset="0"/>
              <a:buChar char="•"/>
            </a:pPr>
            <a:r>
              <a:rPr lang="en-US" sz="2400" dirty="0" smtClean="0"/>
              <a:t>Make staff or vendor assignments for each action item </a:t>
            </a:r>
          </a:p>
          <a:p>
            <a:pPr marL="285750" indent="-285750">
              <a:lnSpc>
                <a:spcPct val="150000"/>
              </a:lnSpc>
              <a:buFont typeface="Arial" panose="020B0604020202020204" pitchFamily="34" charset="0"/>
              <a:buChar char="•"/>
            </a:pPr>
            <a:r>
              <a:rPr lang="en-US" sz="2400" dirty="0" smtClean="0"/>
              <a:t>Set follow up dates for personal outreach in order to meet goals </a:t>
            </a:r>
          </a:p>
          <a:p>
            <a:pPr>
              <a:lnSpc>
                <a:spcPct val="150000"/>
              </a:lnSpc>
            </a:pPr>
            <a:r>
              <a:rPr lang="en-US" sz="2400" dirty="0" smtClean="0"/>
              <a:t>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12285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5">
            <a:extLst>
              <a:ext uri="{FF2B5EF4-FFF2-40B4-BE49-F238E27FC236}">
                <a16:creationId xmlns:a16="http://schemas.microsoft.com/office/drawing/2014/main" xmlns="" id="{C7C65DDB-24F2-44CF-AE02-F3A6C8B1858B}"/>
              </a:ext>
            </a:extLst>
          </p:cNvPr>
          <p:cNvSpPr>
            <a:spLocks noGrp="1"/>
          </p:cNvSpPr>
          <p:nvPr>
            <p:ph type="sldNum" sz="quarter" idx="18"/>
          </p:nvPr>
        </p:nvSpPr>
        <p:spPr/>
        <p:txBody>
          <a:bodyPr/>
          <a:lstStyle>
            <a:lvl1pPr algn="r">
              <a:defRPr sz="1200">
                <a:solidFill>
                  <a:schemeClr val="tx1">
                    <a:lumMod val="50000"/>
                    <a:lumOff val="50000"/>
                  </a:schemeClr>
                </a:solidFill>
              </a:defRPr>
            </a:lvl1pPr>
          </a:lstStyle>
          <a:p>
            <a:fld id="{8699F50C-BE38-4BD0-BA84-9B090E1F2B9B}" type="slidenum">
              <a:rPr lang="en-US" smtClean="0"/>
              <a:pPr/>
              <a:t>25</a:t>
            </a:fld>
            <a:endParaRPr lang="en-US" dirty="0"/>
          </a:p>
        </p:txBody>
      </p:sp>
      <p:sp>
        <p:nvSpPr>
          <p:cNvPr id="57" name="Rectangle 56">
            <a:extLst>
              <a:ext uri="{FF2B5EF4-FFF2-40B4-BE49-F238E27FC236}">
                <a16:creationId xmlns:a16="http://schemas.microsoft.com/office/drawing/2014/main" xmlns="" id="{880A8637-2726-4535-9919-2904D3FCFF10}"/>
              </a:ext>
            </a:extLst>
          </p:cNvPr>
          <p:cNvSpPr/>
          <p:nvPr/>
        </p:nvSpPr>
        <p:spPr>
          <a:xfrm>
            <a:off x="10964008" y="227143"/>
            <a:ext cx="923190" cy="52020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3">
            <a:extLst>
              <a:ext uri="{FF2B5EF4-FFF2-40B4-BE49-F238E27FC236}">
                <a16:creationId xmlns:a16="http://schemas.microsoft.com/office/drawing/2014/main" xmlns="" id="{DDE95BD2-2BB8-455D-8194-3785E7235962}"/>
              </a:ext>
            </a:extLst>
          </p:cNvPr>
          <p:cNvSpPr>
            <a:spLocks noGrp="1"/>
          </p:cNvSpPr>
          <p:nvPr>
            <p:ph type="title"/>
          </p:nvPr>
        </p:nvSpPr>
        <p:spPr>
          <a:xfrm>
            <a:off x="293914" y="344135"/>
            <a:ext cx="8333222" cy="717862"/>
          </a:xfrm>
        </p:spPr>
        <p:txBody>
          <a:bodyPr/>
          <a:lstStyle/>
          <a:p>
            <a:r>
              <a:rPr lang="en-US" dirty="0" smtClean="0"/>
              <a:t>Sample Q1</a:t>
            </a:r>
            <a:r>
              <a:rPr lang="en-US" dirty="0"/>
              <a:t>: January 1 – March 31</a:t>
            </a:r>
            <a:endParaRPr lang="en-US" b="0" dirty="0"/>
          </a:p>
        </p:txBody>
      </p:sp>
      <p:sp>
        <p:nvSpPr>
          <p:cNvPr id="6" name="Text Placeholder 14">
            <a:extLst>
              <a:ext uri="{FF2B5EF4-FFF2-40B4-BE49-F238E27FC236}">
                <a16:creationId xmlns:a16="http://schemas.microsoft.com/office/drawing/2014/main" xmlns="" id="{CFCE184D-92B7-4F2C-B546-E540A0D85969}"/>
              </a:ext>
            </a:extLst>
          </p:cNvPr>
          <p:cNvSpPr>
            <a:spLocks noGrp="1"/>
          </p:cNvSpPr>
          <p:nvPr>
            <p:ph type="body" idx="1"/>
          </p:nvPr>
        </p:nvSpPr>
        <p:spPr>
          <a:xfrm>
            <a:off x="293914" y="1364445"/>
            <a:ext cx="5475290" cy="494568"/>
          </a:xfrm>
        </p:spPr>
        <p:txBody>
          <a:bodyPr>
            <a:normAutofit/>
          </a:bodyPr>
          <a:lstStyle/>
          <a:p>
            <a:r>
              <a:rPr lang="en-US" sz="2400" dirty="0"/>
              <a:t>Events &amp; Meetings</a:t>
            </a:r>
          </a:p>
        </p:txBody>
      </p:sp>
      <p:sp>
        <p:nvSpPr>
          <p:cNvPr id="7" name="Content Placeholder 15">
            <a:extLst>
              <a:ext uri="{FF2B5EF4-FFF2-40B4-BE49-F238E27FC236}">
                <a16:creationId xmlns:a16="http://schemas.microsoft.com/office/drawing/2014/main" xmlns="" id="{0F6282DF-5999-443D-918F-507B48AAF230}"/>
              </a:ext>
            </a:extLst>
          </p:cNvPr>
          <p:cNvSpPr>
            <a:spLocks noGrp="1"/>
          </p:cNvSpPr>
          <p:nvPr>
            <p:ph sz="half" idx="13"/>
          </p:nvPr>
        </p:nvSpPr>
        <p:spPr>
          <a:xfrm>
            <a:off x="180522" y="1849046"/>
            <a:ext cx="5702074" cy="4030398"/>
          </a:xfrm>
        </p:spPr>
        <p:txBody>
          <a:bodyPr>
            <a:normAutofit/>
          </a:bodyPr>
          <a:lstStyle/>
          <a:p>
            <a:pPr>
              <a:buClr>
                <a:schemeClr val="accent2"/>
              </a:buClr>
            </a:pPr>
            <a:r>
              <a:rPr lang="en-US" sz="1700" dirty="0"/>
              <a:t>January 2020</a:t>
            </a:r>
          </a:p>
          <a:p>
            <a:pPr lvl="1">
              <a:buClr>
                <a:schemeClr val="accent2"/>
              </a:buClr>
            </a:pPr>
            <a:r>
              <a:rPr lang="en-US" sz="1300" dirty="0"/>
              <a:t>Early-January: Q1 Disbursements Meeting</a:t>
            </a:r>
          </a:p>
          <a:p>
            <a:pPr lvl="1">
              <a:buClr>
                <a:schemeClr val="accent2"/>
              </a:buClr>
            </a:pPr>
            <a:r>
              <a:rPr lang="en-US" sz="1300" dirty="0"/>
              <a:t>Late-January: Tom’s State of American Business Address</a:t>
            </a:r>
          </a:p>
          <a:p>
            <a:pPr lvl="1">
              <a:buClr>
                <a:schemeClr val="accent2"/>
              </a:buClr>
            </a:pPr>
            <a:r>
              <a:rPr lang="en-US" sz="1300" dirty="0"/>
              <a:t>January 27-28: Committee Meeting </a:t>
            </a:r>
          </a:p>
          <a:p>
            <a:pPr>
              <a:buClr>
                <a:schemeClr val="accent2"/>
              </a:buClr>
            </a:pPr>
            <a:r>
              <a:rPr lang="en-US" sz="1700" dirty="0"/>
              <a:t>February 2020</a:t>
            </a:r>
          </a:p>
          <a:p>
            <a:pPr lvl="1">
              <a:buClr>
                <a:schemeClr val="accent2"/>
              </a:buClr>
            </a:pPr>
            <a:r>
              <a:rPr lang="en-US" sz="1300" dirty="0"/>
              <a:t>Early-February: Small Business, Board and Committee mailers</a:t>
            </a:r>
          </a:p>
          <a:p>
            <a:pPr lvl="1">
              <a:buClr>
                <a:schemeClr val="accent2"/>
              </a:buClr>
            </a:pPr>
            <a:r>
              <a:rPr lang="en-US" sz="1300" dirty="0"/>
              <a:t>Executive Level In-Person Solicitations</a:t>
            </a:r>
          </a:p>
          <a:p>
            <a:pPr lvl="1">
              <a:buClr>
                <a:schemeClr val="accent2"/>
              </a:buClr>
            </a:pPr>
            <a:r>
              <a:rPr lang="en-US" sz="1300" dirty="0"/>
              <a:t>Staff PAC Education Reception </a:t>
            </a:r>
          </a:p>
          <a:p>
            <a:pPr>
              <a:buClr>
                <a:schemeClr val="accent2"/>
              </a:buClr>
            </a:pPr>
            <a:r>
              <a:rPr lang="en-US" sz="1700" dirty="0"/>
              <a:t>March 2020</a:t>
            </a:r>
          </a:p>
          <a:p>
            <a:pPr lvl="1">
              <a:buClr>
                <a:schemeClr val="accent2"/>
              </a:buClr>
            </a:pPr>
            <a:r>
              <a:rPr lang="en-US" sz="1300" dirty="0"/>
              <a:t>Early-March: Q2 Disbursements Meeting</a:t>
            </a:r>
          </a:p>
          <a:p>
            <a:pPr lvl="1">
              <a:buClr>
                <a:schemeClr val="accent2"/>
              </a:buClr>
            </a:pPr>
            <a:r>
              <a:rPr lang="en-US" sz="1300" dirty="0"/>
              <a:t>Board and Committee Meetings</a:t>
            </a:r>
          </a:p>
          <a:p>
            <a:pPr lvl="2">
              <a:buClr>
                <a:schemeClr val="accent2"/>
              </a:buClr>
            </a:pPr>
            <a:r>
              <a:rPr lang="en-US" sz="1300" dirty="0"/>
              <a:t>PAC Table</a:t>
            </a:r>
          </a:p>
          <a:p>
            <a:pPr lvl="1">
              <a:buClr>
                <a:schemeClr val="accent2"/>
              </a:buClr>
            </a:pPr>
            <a:endParaRPr lang="en-US" sz="1300" dirty="0"/>
          </a:p>
        </p:txBody>
      </p:sp>
      <p:sp>
        <p:nvSpPr>
          <p:cNvPr id="8" name="Text Placeholder 16">
            <a:extLst>
              <a:ext uri="{FF2B5EF4-FFF2-40B4-BE49-F238E27FC236}">
                <a16:creationId xmlns:a16="http://schemas.microsoft.com/office/drawing/2014/main" xmlns="" id="{8C604266-A7E3-4716-B172-31434E00975F}"/>
              </a:ext>
            </a:extLst>
          </p:cNvPr>
          <p:cNvSpPr>
            <a:spLocks noGrp="1"/>
          </p:cNvSpPr>
          <p:nvPr>
            <p:ph type="body" sz="quarter" idx="14"/>
          </p:nvPr>
        </p:nvSpPr>
        <p:spPr>
          <a:xfrm>
            <a:off x="5769204" y="1296211"/>
            <a:ext cx="5475600" cy="583048"/>
          </a:xfrm>
        </p:spPr>
        <p:txBody>
          <a:bodyPr>
            <a:normAutofit/>
          </a:bodyPr>
          <a:lstStyle/>
          <a:p>
            <a:r>
              <a:rPr lang="en-US" sz="2400" dirty="0"/>
              <a:t>Communications &amp; Tasks</a:t>
            </a:r>
          </a:p>
        </p:txBody>
      </p:sp>
      <p:sp>
        <p:nvSpPr>
          <p:cNvPr id="9" name="Content Placeholder 17">
            <a:extLst>
              <a:ext uri="{FF2B5EF4-FFF2-40B4-BE49-F238E27FC236}">
                <a16:creationId xmlns:a16="http://schemas.microsoft.com/office/drawing/2014/main" xmlns="" id="{F2122605-B3F2-4415-AAC7-6ACBEED949CE}"/>
              </a:ext>
            </a:extLst>
          </p:cNvPr>
          <p:cNvSpPr>
            <a:spLocks noGrp="1"/>
          </p:cNvSpPr>
          <p:nvPr>
            <p:ph sz="quarter" idx="15"/>
          </p:nvPr>
        </p:nvSpPr>
        <p:spPr>
          <a:xfrm>
            <a:off x="5802482" y="1859013"/>
            <a:ext cx="5666325" cy="4862462"/>
          </a:xfrm>
        </p:spPr>
        <p:txBody>
          <a:bodyPr>
            <a:noAutofit/>
          </a:bodyPr>
          <a:lstStyle/>
          <a:p>
            <a:pPr>
              <a:buClr>
                <a:schemeClr val="accent2"/>
              </a:buClr>
            </a:pPr>
            <a:r>
              <a:rPr lang="en-US" sz="1700" dirty="0"/>
              <a:t>January 2020</a:t>
            </a:r>
          </a:p>
          <a:p>
            <a:pPr lvl="1">
              <a:buClr>
                <a:schemeClr val="accent2"/>
              </a:buClr>
            </a:pPr>
            <a:r>
              <a:rPr lang="en-US" sz="1300" dirty="0"/>
              <a:t>Share year-end report with USCC staff, Board of Directors,       committee contributors</a:t>
            </a:r>
          </a:p>
          <a:p>
            <a:pPr lvl="1">
              <a:buClr>
                <a:schemeClr val="accent2"/>
              </a:buClr>
            </a:pPr>
            <a:r>
              <a:rPr lang="en-US" sz="1300" dirty="0"/>
              <a:t>Staff PAC Education Reception Teasers </a:t>
            </a:r>
          </a:p>
          <a:p>
            <a:pPr lvl="1">
              <a:buClr>
                <a:schemeClr val="accent2"/>
              </a:buClr>
            </a:pPr>
            <a:r>
              <a:rPr lang="en-US" sz="1300" dirty="0"/>
              <a:t>Invitation + Outlook Reminders to eligible staff for February Staff PAC Education Reception and Candidates Event</a:t>
            </a:r>
          </a:p>
          <a:p>
            <a:pPr lvl="1">
              <a:buClr>
                <a:schemeClr val="accent2"/>
              </a:buClr>
            </a:pPr>
            <a:r>
              <a:rPr lang="en-US" sz="1300" dirty="0"/>
              <a:t>Meeting requests for February Executive In-Person Solicitations</a:t>
            </a:r>
          </a:p>
          <a:p>
            <a:pPr lvl="1">
              <a:buClr>
                <a:schemeClr val="accent2"/>
              </a:buClr>
            </a:pPr>
            <a:r>
              <a:rPr lang="en-US" sz="1300" dirty="0"/>
              <a:t>Prep Board/Committee mailers for early-February send</a:t>
            </a:r>
          </a:p>
          <a:p>
            <a:pPr>
              <a:buClr>
                <a:schemeClr val="accent2"/>
              </a:buClr>
            </a:pPr>
            <a:r>
              <a:rPr lang="en-US" sz="1700" dirty="0"/>
              <a:t>February 2020</a:t>
            </a:r>
          </a:p>
          <a:p>
            <a:pPr lvl="1">
              <a:buClr>
                <a:schemeClr val="accent2"/>
              </a:buClr>
            </a:pPr>
            <a:r>
              <a:rPr lang="en-US" sz="1300" dirty="0"/>
              <a:t>Schedule Q2 Disbursements Meeting</a:t>
            </a:r>
          </a:p>
          <a:p>
            <a:pPr lvl="1">
              <a:buClr>
                <a:schemeClr val="accent2"/>
              </a:buClr>
            </a:pPr>
            <a:r>
              <a:rPr lang="en-US" sz="1300" dirty="0"/>
              <a:t>Late-February: Handwritten thank you notes + CEO thank you letter</a:t>
            </a:r>
          </a:p>
          <a:p>
            <a:pPr lvl="1">
              <a:buClr>
                <a:schemeClr val="accent2"/>
              </a:buClr>
            </a:pPr>
            <a:r>
              <a:rPr lang="en-US" sz="1300" dirty="0"/>
              <a:t>Prep for Board of Directors + Committee Meeting</a:t>
            </a:r>
          </a:p>
          <a:p>
            <a:pPr>
              <a:buClr>
                <a:schemeClr val="accent2"/>
              </a:buClr>
            </a:pPr>
            <a:r>
              <a:rPr lang="en-US" sz="1700" dirty="0"/>
              <a:t>March 2020</a:t>
            </a:r>
          </a:p>
          <a:p>
            <a:pPr lvl="1">
              <a:buClr>
                <a:schemeClr val="accent2"/>
              </a:buClr>
            </a:pPr>
            <a:r>
              <a:rPr lang="en-US" sz="1300" dirty="0"/>
              <a:t>Post Staff PAC Education Reception thank you email</a:t>
            </a:r>
          </a:p>
          <a:p>
            <a:pPr lvl="1">
              <a:buClr>
                <a:schemeClr val="accent2"/>
              </a:buClr>
            </a:pPr>
            <a:r>
              <a:rPr lang="en-US" sz="1300" dirty="0"/>
              <a:t>Invite: April Candidates Meet and Greet Event</a:t>
            </a:r>
          </a:p>
          <a:p>
            <a:pPr lvl="1">
              <a:buClr>
                <a:schemeClr val="accent2"/>
              </a:buClr>
            </a:pPr>
            <a:r>
              <a:rPr lang="en-US" sz="1300" dirty="0"/>
              <a:t>Finalize Q1 Report to all PAC contributors only – mid-April send</a:t>
            </a:r>
          </a:p>
        </p:txBody>
      </p:sp>
      <p:pic>
        <p:nvPicPr>
          <p:cNvPr id="1028" name="Picture 4" descr="Image result for 'sample' image">
            <a:extLst>
              <a:ext uri="{FF2B5EF4-FFF2-40B4-BE49-F238E27FC236}">
                <a16:creationId xmlns:a16="http://schemas.microsoft.com/office/drawing/2014/main" xmlns="" id="{54FD9B84-012C-49B8-A77E-6DA3EEAF9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200" y="5287545"/>
            <a:ext cx="1433930" cy="1433930"/>
          </a:xfrm>
          <a:prstGeom prst="rect">
            <a:avLst/>
          </a:prstGeom>
          <a:solidFill>
            <a:schemeClr val="accent1"/>
          </a:solidFill>
        </p:spPr>
      </p:pic>
      <p:pic>
        <p:nvPicPr>
          <p:cNvPr id="10" name="Picture 9">
            <a:extLst>
              <a:ext uri="{FF2B5EF4-FFF2-40B4-BE49-F238E27FC236}">
                <a16:creationId xmlns:a16="http://schemas.microsoft.com/office/drawing/2014/main" xmlns="" id="{FD0CFF58-6F1C-4F1E-9F82-41169A5FA8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9777" y="118565"/>
            <a:ext cx="740227" cy="737358"/>
          </a:xfrm>
          <a:prstGeom prst="rect">
            <a:avLst/>
          </a:prstGeom>
        </p:spPr>
      </p:pic>
    </p:spTree>
    <p:extLst>
      <p:ext uri="{BB962C8B-B14F-4D97-AF65-F5344CB8AC3E}">
        <p14:creationId xmlns:p14="http://schemas.microsoft.com/office/powerpoint/2010/main" val="4754638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67992" y="6429170"/>
            <a:ext cx="8581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descr="A screenshot of a social media post&#10;&#10;Description automatically generated">
            <a:extLst>
              <a:ext uri="{FF2B5EF4-FFF2-40B4-BE49-F238E27FC236}">
                <a16:creationId xmlns:a16="http://schemas.microsoft.com/office/drawing/2014/main" xmlns="" id="{5CAA0B86-2ED2-4580-AF68-A77B6D2E9E96}"/>
              </a:ext>
            </a:extLst>
          </p:cNvPr>
          <p:cNvPicPr>
            <a:picLocks noChangeAspect="1"/>
          </p:cNvPicPr>
          <p:nvPr/>
        </p:nvPicPr>
        <p:blipFill rotWithShape="1">
          <a:blip r:embed="rId4"/>
          <a:srcRect l="-4421" t="1" r="1" b="-4421"/>
          <a:stretch/>
        </p:blipFill>
        <p:spPr>
          <a:xfrm>
            <a:off x="1582057" y="0"/>
            <a:ext cx="8571734" cy="6221396"/>
          </a:xfrm>
          <a:prstGeom prst="rect">
            <a:avLst/>
          </a:prstGeom>
        </p:spPr>
      </p:pic>
    </p:spTree>
    <p:extLst>
      <p:ext uri="{BB962C8B-B14F-4D97-AF65-F5344CB8AC3E}">
        <p14:creationId xmlns:p14="http://schemas.microsoft.com/office/powerpoint/2010/main" val="41159443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Strategic Support of Candidates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79216" y="6429170"/>
            <a:ext cx="86697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1076" t="36121" r="36091" b="16108"/>
          <a:stretch/>
        </p:blipFill>
        <p:spPr>
          <a:xfrm>
            <a:off x="2551290" y="1493585"/>
            <a:ext cx="7303910" cy="4369864"/>
          </a:xfrm>
          <a:prstGeom prst="rect">
            <a:avLst/>
          </a:prstGeom>
        </p:spPr>
      </p:pic>
    </p:spTree>
    <p:extLst>
      <p:ext uri="{BB962C8B-B14F-4D97-AF65-F5344CB8AC3E}">
        <p14:creationId xmlns:p14="http://schemas.microsoft.com/office/powerpoint/2010/main" val="41666218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14726" y="6429170"/>
            <a:ext cx="8634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9711" t="29846" r="36363" b="17314"/>
          <a:stretch/>
        </p:blipFill>
        <p:spPr>
          <a:xfrm>
            <a:off x="1765570" y="339922"/>
            <a:ext cx="8660859" cy="5589141"/>
          </a:xfrm>
          <a:prstGeom prst="rect">
            <a:avLst/>
          </a:prstGeom>
        </p:spPr>
      </p:pic>
    </p:spTree>
    <p:extLst>
      <p:ext uri="{BB962C8B-B14F-4D97-AF65-F5344CB8AC3E}">
        <p14:creationId xmlns:p14="http://schemas.microsoft.com/office/powerpoint/2010/main" val="27981508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Strategic Support of Candidates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79216" y="6429170"/>
            <a:ext cx="866978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5162" t="54262" r="41989" b="10703"/>
          <a:stretch/>
        </p:blipFill>
        <p:spPr>
          <a:xfrm>
            <a:off x="2166620" y="1505896"/>
            <a:ext cx="7326922" cy="4191930"/>
          </a:xfrm>
          <a:prstGeom prst="rect">
            <a:avLst/>
          </a:prstGeom>
        </p:spPr>
      </p:pic>
    </p:spTree>
    <p:extLst>
      <p:ext uri="{BB962C8B-B14F-4D97-AF65-F5344CB8AC3E}">
        <p14:creationId xmlns:p14="http://schemas.microsoft.com/office/powerpoint/2010/main" val="5918529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5363202" y="-1"/>
            <a:ext cx="6902370" cy="6863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03407" y="2560909"/>
            <a:ext cx="3642469" cy="1741655"/>
          </a:xfrm>
        </p:spPr>
        <p:txBody>
          <a:bodyPr anchor="t">
            <a:noAutofit/>
          </a:bodyPr>
          <a:lstStyle/>
          <a:p>
            <a:pPr algn="l"/>
            <a:r>
              <a:rPr lang="en-US" sz="3600" b="1" dirty="0" smtClean="0">
                <a:solidFill>
                  <a:srgbClr val="005DAA"/>
                </a:solidFill>
                <a:latin typeface="Century Gothic" charset="0"/>
                <a:ea typeface="Century Gothic" charset="0"/>
                <a:cs typeface="Century Gothic" charset="0"/>
              </a:rPr>
              <a:t>What is available to you as members?</a:t>
            </a:r>
            <a:endParaRPr lang="en-US" sz="3600" b="1" dirty="0">
              <a:solidFill>
                <a:srgbClr val="005DAA"/>
              </a:solidFill>
              <a:latin typeface="Century Gothic" charset="0"/>
              <a:ea typeface="Century Gothic" charset="0"/>
              <a:cs typeface="Century Gothic" charset="0"/>
            </a:endParaRPr>
          </a:p>
        </p:txBody>
      </p:sp>
      <p:sp>
        <p:nvSpPr>
          <p:cNvPr id="11" name="Content Placeholder 2"/>
          <p:cNvSpPr txBox="1">
            <a:spLocks/>
          </p:cNvSpPr>
          <p:nvPr/>
        </p:nvSpPr>
        <p:spPr>
          <a:xfrm>
            <a:off x="6118771" y="1040326"/>
            <a:ext cx="5297099" cy="5047812"/>
          </a:xfrm>
          <a:prstGeom prst="rect">
            <a:avLst/>
          </a:prstGeom>
        </p:spPr>
        <p:txBody>
          <a:bodyPr vert="horz" lIns="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Staff expertise/member requests</a:t>
            </a:r>
            <a:endParaRPr lang="en-US" altLang="en-US" sz="2000" dirty="0">
              <a:latin typeface="Century Gothic" charset="0"/>
              <a:ea typeface="Century Gothic" charset="0"/>
              <a:cs typeface="Century Gothic" charset="0"/>
            </a:endParaRP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Members-only networks</a:t>
            </a: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Council Connect</a:t>
            </a: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Executive education programs</a:t>
            </a: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Access to resources/research</a:t>
            </a:r>
            <a:endParaRPr lang="en-US" altLang="en-US" sz="2000" dirty="0">
              <a:latin typeface="Century Gothic" charset="0"/>
              <a:ea typeface="Century Gothic" charset="0"/>
              <a:cs typeface="Century Gothic" charset="0"/>
            </a:endParaRP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Skadden Arps legal partnership</a:t>
            </a:r>
            <a:endParaRPr lang="en-US" altLang="en-US" sz="2000" dirty="0">
              <a:latin typeface="Century Gothic" charset="0"/>
              <a:ea typeface="Century Gothic" charset="0"/>
              <a:cs typeface="Century Gothic" charset="0"/>
            </a:endParaRPr>
          </a:p>
          <a:p>
            <a:pPr marL="285750" indent="-285750" algn="l">
              <a:lnSpc>
                <a:spcPct val="100000"/>
              </a:lnSpc>
              <a:spcBef>
                <a:spcPts val="0"/>
              </a:spcBef>
              <a:spcAft>
                <a:spcPts val="1800"/>
              </a:spcAft>
              <a:buFont typeface="Arial" charset="0"/>
              <a:buChar char="•"/>
            </a:pPr>
            <a:r>
              <a:rPr lang="en-US" altLang="en-US" sz="2000" dirty="0" smtClean="0">
                <a:latin typeface="Century Gothic" charset="0"/>
                <a:ea typeface="Century Gothic" charset="0"/>
                <a:cs typeface="Century Gothic" charset="0"/>
              </a:rPr>
              <a:t>Inside Elections political intelligence partnership</a:t>
            </a:r>
            <a:endParaRPr lang="en-US" altLang="en-US" sz="2000" dirty="0">
              <a:latin typeface="Century Gothic" charset="0"/>
              <a:ea typeface="Century Gothic" charset="0"/>
              <a:cs typeface="Century Gothic" charset="0"/>
            </a:endParaRPr>
          </a:p>
          <a:p>
            <a:pPr algn="l">
              <a:lnSpc>
                <a:spcPct val="100000"/>
              </a:lnSpc>
              <a:spcBef>
                <a:spcPts val="0"/>
              </a:spcBef>
              <a:spcAft>
                <a:spcPts val="2000"/>
              </a:spcAft>
            </a:pPr>
            <a:endParaRPr lang="en-US" altLang="en-US" sz="20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4067"/>
            <a:ext cx="470204" cy="470204"/>
          </a:xfrm>
          <a:prstGeom prst="rect">
            <a:avLst/>
          </a:prstGeom>
        </p:spPr>
      </p:pic>
      <p:sp>
        <p:nvSpPr>
          <p:cNvPr id="15" name="Title 1"/>
          <p:cNvSpPr txBox="1">
            <a:spLocks/>
          </p:cNvSpPr>
          <p:nvPr/>
        </p:nvSpPr>
        <p:spPr>
          <a:xfrm>
            <a:off x="132400" y="630627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6" name="Straight Connector 15"/>
          <p:cNvCxnSpPr/>
          <p:nvPr/>
        </p:nvCxnSpPr>
        <p:spPr>
          <a:xfrm>
            <a:off x="2166151" y="6488154"/>
            <a:ext cx="87674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795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Trends in </a:t>
            </a:r>
          </a:p>
          <a:p>
            <a:pPr algn="l">
              <a:lnSpc>
                <a:spcPct val="100000"/>
              </a:lnSpc>
            </a:pPr>
            <a:r>
              <a:rPr lang="en-US" altLang="en-US" sz="3600" b="1" dirty="0" smtClean="0">
                <a:solidFill>
                  <a:srgbClr val="A62866"/>
                </a:solidFill>
                <a:latin typeface="Century Gothic" charset="0"/>
                <a:ea typeface="Century Gothic" charset="0"/>
                <a:cs typeface="Century Gothic" charset="0"/>
              </a:rPr>
              <a:t>Contributions </a:t>
            </a:r>
          </a:p>
          <a:p>
            <a:pPr algn="l">
              <a:lnSpc>
                <a:spcPct val="100000"/>
              </a:lnSpc>
            </a:pPr>
            <a:r>
              <a:rPr lang="en-US" altLang="en-US" sz="3600" b="1" dirty="0" smtClean="0">
                <a:solidFill>
                  <a:srgbClr val="A62866"/>
                </a:solidFill>
                <a:latin typeface="Century Gothic" charset="0"/>
                <a:ea typeface="Century Gothic" charset="0"/>
                <a:cs typeface="Century Gothic" charset="0"/>
              </a:rPr>
              <a:t>by Party</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59115" y="6429170"/>
            <a:ext cx="858988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7791" t="48457" r="42341" b="3669"/>
          <a:stretch/>
        </p:blipFill>
        <p:spPr>
          <a:xfrm>
            <a:off x="4605866" y="314171"/>
            <a:ext cx="6186312" cy="5319293"/>
          </a:xfrm>
          <a:prstGeom prst="rect">
            <a:avLst/>
          </a:prstGeom>
        </p:spPr>
      </p:pic>
    </p:spTree>
    <p:extLst>
      <p:ext uri="{BB962C8B-B14F-4D97-AF65-F5344CB8AC3E}">
        <p14:creationId xmlns:p14="http://schemas.microsoft.com/office/powerpoint/2010/main" val="4008499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Contributions at the State Level</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67992" y="6429170"/>
            <a:ext cx="858100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8880" t="46925" r="35733" b="13876"/>
          <a:stretch/>
        </p:blipFill>
        <p:spPr>
          <a:xfrm>
            <a:off x="1512712" y="1626017"/>
            <a:ext cx="8624711" cy="3995852"/>
          </a:xfrm>
          <a:prstGeom prst="rect">
            <a:avLst/>
          </a:prstGeom>
        </p:spPr>
      </p:pic>
    </p:spTree>
    <p:extLst>
      <p:ext uri="{BB962C8B-B14F-4D97-AF65-F5344CB8AC3E}">
        <p14:creationId xmlns:p14="http://schemas.microsoft.com/office/powerpoint/2010/main" val="13061938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Check Provision Methods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96971" y="6429170"/>
            <a:ext cx="865202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0464" t="25617" r="36882" b="41789"/>
          <a:stretch/>
        </p:blipFill>
        <p:spPr>
          <a:xfrm>
            <a:off x="1625600" y="1761066"/>
            <a:ext cx="9098844" cy="3729813"/>
          </a:xfrm>
          <a:prstGeom prst="rect">
            <a:avLst/>
          </a:prstGeom>
        </p:spPr>
      </p:pic>
    </p:spTree>
    <p:extLst>
      <p:ext uri="{BB962C8B-B14F-4D97-AF65-F5344CB8AC3E}">
        <p14:creationId xmlns:p14="http://schemas.microsoft.com/office/powerpoint/2010/main" val="92233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Super PAC Involvement</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14726" y="6429170"/>
            <a:ext cx="8634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20826" t="51271" r="37206" b="9237"/>
          <a:stretch/>
        </p:blipFill>
        <p:spPr>
          <a:xfrm>
            <a:off x="2032000" y="1579352"/>
            <a:ext cx="8383995" cy="4232304"/>
          </a:xfrm>
          <a:prstGeom prst="rect">
            <a:avLst/>
          </a:prstGeom>
        </p:spPr>
      </p:pic>
    </p:spTree>
    <p:extLst>
      <p:ext uri="{BB962C8B-B14F-4D97-AF65-F5344CB8AC3E}">
        <p14:creationId xmlns:p14="http://schemas.microsoft.com/office/powerpoint/2010/main" val="302317602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Super PAC Involvement by Revenue</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414726" y="6429170"/>
            <a:ext cx="8634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2677" t="15172" r="37035" b="46856"/>
          <a:stretch/>
        </p:blipFill>
        <p:spPr>
          <a:xfrm>
            <a:off x="1693333" y="1425260"/>
            <a:ext cx="9074759" cy="4588362"/>
          </a:xfrm>
          <a:prstGeom prst="rect">
            <a:avLst/>
          </a:prstGeom>
        </p:spPr>
      </p:pic>
    </p:spTree>
    <p:extLst>
      <p:ext uri="{BB962C8B-B14F-4D97-AF65-F5344CB8AC3E}">
        <p14:creationId xmlns:p14="http://schemas.microsoft.com/office/powerpoint/2010/main" val="33465760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4" y="611703"/>
            <a:ext cx="10789131"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Disbursement Strategies During an Election Year</a:t>
            </a:r>
          </a:p>
        </p:txBody>
      </p:sp>
      <p:sp>
        <p:nvSpPr>
          <p:cNvPr id="10" name="Content Placeholder 2"/>
          <p:cNvSpPr txBox="1">
            <a:spLocks/>
          </p:cNvSpPr>
          <p:nvPr/>
        </p:nvSpPr>
        <p:spPr>
          <a:xfrm>
            <a:off x="1127097" y="1347656"/>
            <a:ext cx="10440788"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Identify Your Goals</a:t>
            </a:r>
          </a:p>
          <a:p>
            <a:pPr marL="915988" lvl="1" indent="-458788" algn="l">
              <a:lnSpc>
                <a:spcPct val="100000"/>
              </a:lnSpc>
              <a:spcBef>
                <a:spcPts val="0"/>
              </a:spcBef>
              <a:spcAft>
                <a:spcPts val="1500"/>
              </a:spcAft>
              <a:buFont typeface="Arial" panose="020B0604020202020204" pitchFamily="34" charset="0"/>
              <a:buChar char="•"/>
              <a:tabLst>
                <a:tab pos="449263" algn="l"/>
              </a:tabLst>
            </a:pPr>
            <a:r>
              <a:rPr lang="en-US" sz="1600" dirty="0" smtClean="0">
                <a:latin typeface="Century Gothic" charset="0"/>
                <a:ea typeface="Century Gothic" charset="0"/>
                <a:cs typeface="Century Gothic" charset="0"/>
              </a:rPr>
              <a:t>Building relationships, maintaining transparency, increasing engagement</a:t>
            </a:r>
          </a:p>
          <a:p>
            <a:pPr marL="915988" lvl="1" indent="-458788" algn="l">
              <a:lnSpc>
                <a:spcPct val="100000"/>
              </a:lnSpc>
              <a:spcBef>
                <a:spcPts val="0"/>
              </a:spcBef>
              <a:spcAft>
                <a:spcPts val="1500"/>
              </a:spcAft>
              <a:buFont typeface="Arial" panose="020B0604020202020204" pitchFamily="34" charset="0"/>
              <a:buChar char="•"/>
              <a:tabLst>
                <a:tab pos="449263" algn="l"/>
              </a:tabLst>
            </a:pPr>
            <a:r>
              <a:rPr lang="en-US" sz="1600" dirty="0" smtClean="0">
                <a:latin typeface="Century Gothic" charset="0"/>
                <a:ea typeface="Century Gothic" charset="0"/>
                <a:cs typeface="Century Gothic" charset="0"/>
              </a:rPr>
              <a:t>Consider your organization’s identity, political outlook and priorities</a:t>
            </a:r>
          </a:p>
          <a:p>
            <a:pPr marL="915988" lvl="1" indent="-458788" algn="l">
              <a:lnSpc>
                <a:spcPct val="100000"/>
              </a:lnSpc>
              <a:spcBef>
                <a:spcPts val="0"/>
              </a:spcBef>
              <a:spcAft>
                <a:spcPts val="1500"/>
              </a:spcAft>
              <a:buFont typeface="Arial" panose="020B0604020202020204" pitchFamily="34" charset="0"/>
              <a:buChar char="•"/>
              <a:tabLst>
                <a:tab pos="449263" algn="l"/>
              </a:tabLst>
            </a:pPr>
            <a:r>
              <a:rPr lang="en-US" sz="1600" dirty="0" smtClean="0">
                <a:latin typeface="Century Gothic" charset="0"/>
                <a:ea typeface="Century Gothic" charset="0"/>
                <a:cs typeface="Century Gothic" charset="0"/>
              </a:rPr>
              <a:t>Involve other departments and teams </a:t>
            </a:r>
            <a:r>
              <a:rPr lang="en-US" sz="1200" dirty="0" smtClean="0">
                <a:latin typeface="Century Gothic" charset="0"/>
                <a:ea typeface="Century Gothic" charset="0"/>
                <a:cs typeface="Century Gothic" charset="0"/>
              </a:rPr>
              <a:t> </a:t>
            </a:r>
            <a:endParaRPr lang="en-US" sz="1200" dirty="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Seize Opportunity to </a:t>
            </a:r>
            <a:r>
              <a:rPr lang="en-US" sz="2000" dirty="0">
                <a:latin typeface="Century Gothic" charset="0"/>
                <a:ea typeface="Century Gothic" charset="0"/>
                <a:cs typeface="Century Gothic" charset="0"/>
              </a:rPr>
              <a:t>A</a:t>
            </a:r>
            <a:r>
              <a:rPr lang="en-US" sz="2000" dirty="0" smtClean="0">
                <a:latin typeface="Century Gothic" charset="0"/>
                <a:ea typeface="Century Gothic" charset="0"/>
                <a:cs typeface="Century Gothic" charset="0"/>
              </a:rPr>
              <a:t>ssess </a:t>
            </a:r>
            <a:r>
              <a:rPr lang="en-US" sz="2000" dirty="0">
                <a:latin typeface="Century Gothic" charset="0"/>
                <a:ea typeface="Century Gothic" charset="0"/>
                <a:cs typeface="Century Gothic" charset="0"/>
              </a:rPr>
              <a:t>P</a:t>
            </a:r>
            <a:r>
              <a:rPr lang="en-US" sz="2000" dirty="0" smtClean="0">
                <a:latin typeface="Century Gothic" charset="0"/>
                <a:ea typeface="Century Gothic" charset="0"/>
                <a:cs typeface="Century Gothic" charset="0"/>
              </a:rPr>
              <a:t>rocesses &amp; Procedures</a:t>
            </a:r>
            <a:endParaRPr lang="en-US" sz="1600" dirty="0" smtClean="0">
              <a:latin typeface="Century Gothic" charset="0"/>
              <a:ea typeface="Century Gothic" charset="0"/>
              <a:cs typeface="Century Gothic" charset="0"/>
            </a:endParaRPr>
          </a:p>
          <a:p>
            <a:pPr marL="458788" indent="-458788" algn="l">
              <a:lnSpc>
                <a:spcPct val="100000"/>
              </a:lnSpc>
              <a:spcBef>
                <a:spcPts val="0"/>
              </a:spcBef>
              <a:spcAft>
                <a:spcPts val="1500"/>
              </a:spcAft>
              <a:buFont typeface="Arial" panose="020B0604020202020204" pitchFamily="34" charset="0"/>
              <a:buChar char="•"/>
              <a:tabLst>
                <a:tab pos="449263" algn="l"/>
              </a:tabLst>
            </a:pPr>
            <a:r>
              <a:rPr lang="en-US" sz="2000" dirty="0" smtClean="0">
                <a:latin typeface="Century Gothic" charset="0"/>
                <a:ea typeface="Century Gothic" charset="0"/>
                <a:cs typeface="Century Gothic" charset="0"/>
              </a:rPr>
              <a:t>Rank and Prioritize Spending</a:t>
            </a:r>
          </a:p>
          <a:p>
            <a:pPr marL="915988" lvl="1" indent="-458788" algn="l">
              <a:lnSpc>
                <a:spcPct val="100000"/>
              </a:lnSpc>
              <a:spcBef>
                <a:spcPts val="0"/>
              </a:spcBef>
              <a:spcAft>
                <a:spcPts val="1500"/>
              </a:spcAft>
              <a:buFont typeface="Arial" panose="020B0604020202020204" pitchFamily="34" charset="0"/>
              <a:buChar char="•"/>
              <a:tabLst>
                <a:tab pos="449263" algn="l"/>
              </a:tabLst>
            </a:pPr>
            <a:r>
              <a:rPr lang="en-US" sz="1600" dirty="0" smtClean="0">
                <a:latin typeface="Century Gothic" charset="0"/>
                <a:ea typeface="Century Gothic" charset="0"/>
                <a:cs typeface="Century Gothic" charset="0"/>
              </a:rPr>
              <a:t>Has to change from year to year based on realistic fundraising projection	</a:t>
            </a:r>
          </a:p>
          <a:p>
            <a:pPr marL="458788" lvl="0" indent="-458788" algn="l">
              <a:lnSpc>
                <a:spcPct val="100000"/>
              </a:lnSpc>
              <a:spcBef>
                <a:spcPts val="0"/>
              </a:spcBef>
              <a:spcAft>
                <a:spcPts val="1500"/>
              </a:spcAft>
              <a:buFont typeface="Arial" panose="020B0604020202020204" pitchFamily="34" charset="0"/>
              <a:buChar char="•"/>
              <a:tabLst>
                <a:tab pos="449263" algn="l"/>
              </a:tabLst>
            </a:pPr>
            <a:r>
              <a:rPr lang="en-US" sz="2000" dirty="0">
                <a:solidFill>
                  <a:prstClr val="black"/>
                </a:solidFill>
                <a:latin typeface="Century Gothic" charset="0"/>
                <a:ea typeface="Century Gothic" charset="0"/>
                <a:cs typeface="Century Gothic" charset="0"/>
              </a:rPr>
              <a:t>Build Your Budget </a:t>
            </a:r>
            <a:endParaRPr lang="en-US" sz="2000" dirty="0" smtClean="0">
              <a:solidFill>
                <a:prstClr val="black"/>
              </a:solidFill>
              <a:latin typeface="Century Gothic" charset="0"/>
              <a:ea typeface="Century Gothic" charset="0"/>
              <a:cs typeface="Century Gothic" charset="0"/>
            </a:endParaRPr>
          </a:p>
          <a:p>
            <a:pPr marL="915988" lvl="1" indent="-458788" algn="l">
              <a:lnSpc>
                <a:spcPct val="100000"/>
              </a:lnSpc>
              <a:spcBef>
                <a:spcPts val="0"/>
              </a:spcBef>
              <a:spcAft>
                <a:spcPts val="1500"/>
              </a:spcAft>
              <a:buFont typeface="Arial" panose="020B0604020202020204" pitchFamily="34" charset="0"/>
              <a:buChar char="•"/>
              <a:tabLst>
                <a:tab pos="449263" algn="l"/>
              </a:tabLst>
            </a:pPr>
            <a:r>
              <a:rPr lang="en-US" sz="1600" dirty="0" smtClean="0">
                <a:solidFill>
                  <a:prstClr val="black"/>
                </a:solidFill>
                <a:latin typeface="Century Gothic" charset="0"/>
                <a:ea typeface="Century Gothic" charset="0"/>
                <a:cs typeface="Century Gothic" charset="0"/>
              </a:rPr>
              <a:t>Guiding document – should be reassessed quarterly or even monthly</a:t>
            </a:r>
            <a:endParaRPr lang="en-US" sz="1600" dirty="0">
              <a:solidFill>
                <a:prstClr val="black"/>
              </a:solidFill>
              <a:latin typeface="Century Gothic" charset="0"/>
              <a:ea typeface="Century Gothic" charset="0"/>
              <a:cs typeface="Century Gothic" charset="0"/>
            </a:endParaRPr>
          </a:p>
          <a:p>
            <a:pPr lvl="1" algn="l">
              <a:lnSpc>
                <a:spcPct val="100000"/>
              </a:lnSpc>
              <a:spcBef>
                <a:spcPts val="0"/>
              </a:spcBef>
              <a:spcAft>
                <a:spcPts val="1500"/>
              </a:spcAft>
              <a:tabLst>
                <a:tab pos="449263" algn="l"/>
              </a:tabLst>
            </a:pPr>
            <a:r>
              <a:rPr lang="en-US" sz="1600" dirty="0" smtClean="0">
                <a:latin typeface="Century Gothic" charset="0"/>
                <a:ea typeface="Century Gothic" charset="0"/>
                <a:cs typeface="Century Gothic" charset="0"/>
              </a:rPr>
              <a:t>	</a:t>
            </a:r>
            <a:endParaRPr lang="en-US" sz="16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43705" y="6429170"/>
            <a:ext cx="8705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3403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03457"/>
            <a:ext cx="12192000" cy="195454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evice&#10;&#10;Description automatically generated">
            <a:extLst>
              <a:ext uri="{FF2B5EF4-FFF2-40B4-BE49-F238E27FC236}">
                <a16:creationId xmlns="" xmlns:a16="http://schemas.microsoft.com/office/drawing/2014/main" id="{6D211516-928E-4CC8-A852-C3FAA1A9BE6B}"/>
              </a:ext>
            </a:extLst>
          </p:cNvPr>
          <p:cNvPicPr>
            <a:picLocks noChangeAspect="1"/>
          </p:cNvPicPr>
          <p:nvPr/>
        </p:nvPicPr>
        <p:blipFill>
          <a:blip r:embed="rId3">
            <a:alphaModFix amt="20000"/>
          </a:blip>
          <a:stretch>
            <a:fillRect/>
          </a:stretch>
        </p:blipFill>
        <p:spPr>
          <a:xfrm>
            <a:off x="0" y="4876800"/>
            <a:ext cx="12161520" cy="1981200"/>
          </a:xfrm>
          <a:prstGeom prst="rect">
            <a:avLst/>
          </a:prstGeom>
        </p:spPr>
      </p:pic>
      <p:sp>
        <p:nvSpPr>
          <p:cNvPr id="3" name="Title 1"/>
          <p:cNvSpPr txBox="1">
            <a:spLocks/>
          </p:cNvSpPr>
          <p:nvPr/>
        </p:nvSpPr>
        <p:spPr>
          <a:xfrm>
            <a:off x="1981200" y="410806"/>
            <a:ext cx="8229600" cy="77842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Major Conclusions </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4"/>
          <a:stretch>
            <a:fillRect/>
          </a:stretch>
        </p:blipFill>
        <p:spPr>
          <a:xfrm>
            <a:off x="11415870" y="6195543"/>
            <a:ext cx="470204" cy="470204"/>
          </a:xfrm>
          <a:prstGeom prst="rect">
            <a:avLst/>
          </a:prstGeom>
        </p:spPr>
      </p:pic>
      <p:sp>
        <p:nvSpPr>
          <p:cNvPr id="8" name="Title 1">
            <a:extLst>
              <a:ext uri="{FF2B5EF4-FFF2-40B4-BE49-F238E27FC236}">
                <a16:creationId xmlns="" xmlns:a16="http://schemas.microsoft.com/office/drawing/2014/main" id="{D81E0087-C5D4-9346-8DF7-385C9BE0E3E1}"/>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9" name="Straight Connector 8">
            <a:extLst>
              <a:ext uri="{FF2B5EF4-FFF2-40B4-BE49-F238E27FC236}">
                <a16:creationId xmlns="" xmlns:a16="http://schemas.microsoft.com/office/drawing/2014/main" id="{58F08314-2528-B14A-8909-C13A256C2C07}"/>
              </a:ext>
            </a:extLst>
          </p:cNvPr>
          <p:cNvCxnSpPr>
            <a:cxnSpLocks/>
          </p:cNvCxnSpPr>
          <p:nvPr/>
        </p:nvCxnSpPr>
        <p:spPr>
          <a:xfrm>
            <a:off x="2414726" y="6429170"/>
            <a:ext cx="863427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21341" y="1424333"/>
            <a:ext cx="11268635" cy="3231654"/>
          </a:xfrm>
          <a:prstGeom prst="rect">
            <a:avLst/>
          </a:prstGeom>
        </p:spPr>
        <p:txBody>
          <a:bodyPr wrap="square">
            <a:spAutoFit/>
          </a:bodyPr>
          <a:lstStyle/>
          <a:p>
            <a:endParaRPr lang="en-US" sz="1700" dirty="0">
              <a:solidFill>
                <a:srgbClr val="005DAA"/>
              </a:solidFill>
              <a:latin typeface="Century Gothic" panose="020B0502020202020204" pitchFamily="34" charset="0"/>
            </a:endParaRPr>
          </a:p>
          <a:p>
            <a:pPr marL="285750" indent="-285750">
              <a:buFont typeface="Arial" panose="020B0604020202020204" pitchFamily="34" charset="0"/>
              <a:buChar char="•"/>
            </a:pPr>
            <a:r>
              <a:rPr lang="en-US" sz="1700" b="1" dirty="0" smtClean="0">
                <a:solidFill>
                  <a:srgbClr val="005DAA"/>
                </a:solidFill>
                <a:latin typeface="Century Gothic" panose="020B0502020202020204" pitchFamily="34" charset="0"/>
              </a:rPr>
              <a:t>Staffing has not changed much. </a:t>
            </a:r>
            <a:r>
              <a:rPr lang="en-US" sz="1700" dirty="0" smtClean="0">
                <a:solidFill>
                  <a:srgbClr val="005DAA"/>
                </a:solidFill>
                <a:latin typeface="Century Gothic" panose="020B0502020202020204" pitchFamily="34" charset="0"/>
              </a:rPr>
              <a:t>The median corporate PAC still has 1 professional staff member and .5 administrative staff member(s) spending at least 50% of their time managing the PAC program.</a:t>
            </a:r>
          </a:p>
          <a:p>
            <a:pPr marL="285750" indent="-285750">
              <a:buFont typeface="Arial" panose="020B0604020202020204" pitchFamily="34" charset="0"/>
              <a:buChar char="•"/>
            </a:pPr>
            <a:endParaRPr lang="en-US" sz="1700" dirty="0">
              <a:solidFill>
                <a:srgbClr val="005DAA"/>
              </a:solidFill>
              <a:latin typeface="Century Gothic" panose="020B0502020202020204" pitchFamily="34" charset="0"/>
            </a:endParaRPr>
          </a:p>
          <a:p>
            <a:pPr marL="285750" indent="-285750">
              <a:buFont typeface="Arial" panose="020B0604020202020204" pitchFamily="34" charset="0"/>
              <a:buChar char="•"/>
            </a:pPr>
            <a:r>
              <a:rPr lang="en-US" sz="1700" b="1" dirty="0" smtClean="0">
                <a:solidFill>
                  <a:srgbClr val="005DAA"/>
                </a:solidFill>
                <a:latin typeface="Century Gothic" panose="020B0502020202020204" pitchFamily="34" charset="0"/>
              </a:rPr>
              <a:t>CEO and senior leadership engagement </a:t>
            </a:r>
            <a:r>
              <a:rPr lang="en-US" sz="1700" dirty="0" smtClean="0">
                <a:solidFill>
                  <a:srgbClr val="005DAA"/>
                </a:solidFill>
                <a:latin typeface="Century Gothic" panose="020B0502020202020204" pitchFamily="34" charset="0"/>
              </a:rPr>
              <a:t>in the PAC continues to rise and indicate the health of the PAC program.</a:t>
            </a:r>
          </a:p>
          <a:p>
            <a:pPr marL="285750" indent="-285750">
              <a:buFont typeface="Arial" panose="020B0604020202020204" pitchFamily="34" charset="0"/>
              <a:buChar char="•"/>
            </a:pPr>
            <a:endParaRPr lang="en-US" sz="1700" dirty="0">
              <a:solidFill>
                <a:srgbClr val="005DAA"/>
              </a:solidFill>
              <a:latin typeface="Century Gothic" panose="020B0502020202020204" pitchFamily="34" charset="0"/>
            </a:endParaRPr>
          </a:p>
          <a:p>
            <a:pPr marL="285750" indent="-285750">
              <a:buFont typeface="Arial" panose="020B0604020202020204" pitchFamily="34" charset="0"/>
              <a:buChar char="•"/>
            </a:pPr>
            <a:r>
              <a:rPr lang="en-US" sz="1700" b="1" dirty="0" smtClean="0">
                <a:solidFill>
                  <a:srgbClr val="005DAA"/>
                </a:solidFill>
                <a:latin typeface="Century Gothic" panose="020B0502020202020204" pitchFamily="34" charset="0"/>
              </a:rPr>
              <a:t>Communications strategies </a:t>
            </a:r>
            <a:r>
              <a:rPr lang="en-US" sz="1700" dirty="0" smtClean="0">
                <a:solidFill>
                  <a:srgbClr val="005DAA"/>
                </a:solidFill>
                <a:latin typeface="Century Gothic" panose="020B0502020202020204" pitchFamily="34" charset="0"/>
              </a:rPr>
              <a:t>are becoming more diverse and transparency is increasingly expected by donors and internal stakeholders. </a:t>
            </a:r>
          </a:p>
          <a:p>
            <a:pPr marL="285750" indent="-285750">
              <a:buFont typeface="Arial" panose="020B0604020202020204" pitchFamily="34" charset="0"/>
              <a:buChar char="•"/>
            </a:pPr>
            <a:endParaRPr lang="en-US" sz="1700" dirty="0">
              <a:solidFill>
                <a:srgbClr val="005DAA"/>
              </a:solidFill>
              <a:latin typeface="Century Gothic" panose="020B0502020202020204" pitchFamily="34" charset="0"/>
            </a:endParaRPr>
          </a:p>
          <a:p>
            <a:pPr marL="285750" indent="-285750">
              <a:buFont typeface="Arial" panose="020B0604020202020204" pitchFamily="34" charset="0"/>
              <a:buChar char="•"/>
            </a:pPr>
            <a:r>
              <a:rPr lang="en-US" sz="1700" dirty="0" smtClean="0">
                <a:solidFill>
                  <a:srgbClr val="005DAA"/>
                </a:solidFill>
                <a:latin typeface="Century Gothic" panose="020B0502020202020204" pitchFamily="34" charset="0"/>
              </a:rPr>
              <a:t>PAC donors are incentivized by </a:t>
            </a:r>
            <a:r>
              <a:rPr lang="en-US" sz="1700" b="1" dirty="0" smtClean="0">
                <a:solidFill>
                  <a:srgbClr val="005DAA"/>
                </a:solidFill>
                <a:latin typeface="Century Gothic" panose="020B0502020202020204" pitchFamily="34" charset="0"/>
              </a:rPr>
              <a:t>unique opportunities and experiences</a:t>
            </a:r>
            <a:r>
              <a:rPr lang="en-US" sz="1700" dirty="0" smtClean="0">
                <a:solidFill>
                  <a:srgbClr val="005DAA"/>
                </a:solidFill>
                <a:latin typeface="Century Gothic" panose="020B0502020202020204" pitchFamily="34" charset="0"/>
              </a:rPr>
              <a:t>, such as PAC match, exclusive events, access to information and leaders above all else.</a:t>
            </a:r>
            <a:endParaRPr lang="en-US" sz="1700" dirty="0">
              <a:solidFill>
                <a:srgbClr val="005DAA"/>
              </a:solidFill>
              <a:latin typeface="Century Gothic" panose="020B0502020202020204" pitchFamily="34" charset="0"/>
            </a:endParaRPr>
          </a:p>
        </p:txBody>
      </p:sp>
    </p:spTree>
    <p:extLst>
      <p:ext uri="{BB962C8B-B14F-4D97-AF65-F5344CB8AC3E}">
        <p14:creationId xmlns:p14="http://schemas.microsoft.com/office/powerpoint/2010/main" val="18719276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726" y="463406"/>
            <a:ext cx="11886074" cy="679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Council Connect</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3"/>
          <a:stretch>
            <a:fillRect/>
          </a:stretch>
        </p:blipFill>
        <p:spPr>
          <a:xfrm>
            <a:off x="11415870" y="6194067"/>
            <a:ext cx="470204" cy="470204"/>
          </a:xfrm>
          <a:prstGeom prst="rect">
            <a:avLst/>
          </a:prstGeom>
        </p:spPr>
      </p:pic>
      <p:sp>
        <p:nvSpPr>
          <p:cNvPr id="17" name="Title 1">
            <a:extLst>
              <a:ext uri="{FF2B5EF4-FFF2-40B4-BE49-F238E27FC236}">
                <a16:creationId xmlns:a16="http://schemas.microsoft.com/office/drawing/2014/main" xmlns="" id="{98D2C83D-9693-8C40-A929-DF9312540EE0}"/>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8" name="Straight Connector 17">
            <a:extLst>
              <a:ext uri="{FF2B5EF4-FFF2-40B4-BE49-F238E27FC236}">
                <a16:creationId xmlns:a16="http://schemas.microsoft.com/office/drawing/2014/main" xmlns="" id="{A39A11CF-BC59-B241-80DF-CDC6121A2616}"/>
              </a:ext>
            </a:extLst>
          </p:cNvPr>
          <p:cNvCxnSpPr>
            <a:cxnSpLocks/>
          </p:cNvCxnSpPr>
          <p:nvPr/>
        </p:nvCxnSpPr>
        <p:spPr>
          <a:xfrm>
            <a:off x="2396971" y="6429170"/>
            <a:ext cx="8652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food&#10;&#10;Description automatically generated">
            <a:extLst>
              <a:ext uri="{FF2B5EF4-FFF2-40B4-BE49-F238E27FC236}">
                <a16:creationId xmlns="" xmlns:a16="http://schemas.microsoft.com/office/drawing/2014/main" id="{A9EF379F-9C93-4F58-8AF1-BBED8D7FD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0389" y="2049135"/>
            <a:ext cx="5258540" cy="3155124"/>
          </a:xfrm>
          <a:prstGeom prst="rect">
            <a:avLst/>
          </a:prstGeom>
        </p:spPr>
      </p:pic>
      <p:sp>
        <p:nvSpPr>
          <p:cNvPr id="2" name="Rectangle 1"/>
          <p:cNvSpPr/>
          <p:nvPr/>
        </p:nvSpPr>
        <p:spPr>
          <a:xfrm>
            <a:off x="692458" y="3059668"/>
            <a:ext cx="8451542" cy="1261884"/>
          </a:xfrm>
          <a:prstGeom prst="rect">
            <a:avLst/>
          </a:prstGeom>
        </p:spPr>
        <p:txBody>
          <a:bodyPr wrap="square">
            <a:spAutoFit/>
          </a:bodyPr>
          <a:lstStyle/>
          <a:p>
            <a:r>
              <a:rPr lang="en-US" sz="2800" dirty="0">
                <a:solidFill>
                  <a:srgbClr val="0672BA"/>
                </a:solidFill>
                <a:latin typeface="Century Gothic" panose="020B0502020202020204" pitchFamily="34" charset="0"/>
              </a:rPr>
              <a:t>Learn. Share. Connect</a:t>
            </a:r>
            <a:r>
              <a:rPr lang="en-US" sz="2800" dirty="0" smtClean="0">
                <a:solidFill>
                  <a:srgbClr val="0672BA"/>
                </a:solidFill>
                <a:latin typeface="Century Gothic" panose="020B0502020202020204" pitchFamily="34" charset="0"/>
              </a:rPr>
              <a:t>!</a:t>
            </a:r>
          </a:p>
          <a:p>
            <a:endParaRPr lang="en-US" sz="2800" dirty="0">
              <a:solidFill>
                <a:srgbClr val="0672BA"/>
              </a:solidFill>
              <a:latin typeface="Century Gothic" panose="020B0502020202020204" pitchFamily="34" charset="0"/>
            </a:endParaRPr>
          </a:p>
          <a:p>
            <a:r>
              <a:rPr lang="en-US" sz="2000" dirty="0">
                <a:latin typeface="Century Gothic" panose="020B0502020202020204" pitchFamily="34" charset="0"/>
              </a:rPr>
              <a:t>Get connecting at </a:t>
            </a:r>
            <a:r>
              <a:rPr lang="en-US" sz="2000" b="1" dirty="0">
                <a:latin typeface="Century Gothic" panose="020B0502020202020204" pitchFamily="34" charset="0"/>
              </a:rPr>
              <a:t>community.pac.org</a:t>
            </a:r>
          </a:p>
        </p:txBody>
      </p:sp>
    </p:spTree>
    <p:extLst>
      <p:ext uri="{BB962C8B-B14F-4D97-AF65-F5344CB8AC3E}">
        <p14:creationId xmlns:p14="http://schemas.microsoft.com/office/powerpoint/2010/main" val="2380484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726" y="463406"/>
            <a:ext cx="11886074" cy="679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Council Connect</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3"/>
          <a:stretch>
            <a:fillRect/>
          </a:stretch>
        </p:blipFill>
        <p:spPr>
          <a:xfrm>
            <a:off x="11415870" y="6194067"/>
            <a:ext cx="470204" cy="470204"/>
          </a:xfrm>
          <a:prstGeom prst="rect">
            <a:avLst/>
          </a:prstGeom>
        </p:spPr>
      </p:pic>
      <p:sp>
        <p:nvSpPr>
          <p:cNvPr id="17" name="Title 1">
            <a:extLst>
              <a:ext uri="{FF2B5EF4-FFF2-40B4-BE49-F238E27FC236}">
                <a16:creationId xmlns:a16="http://schemas.microsoft.com/office/drawing/2014/main" xmlns="" id="{98D2C83D-9693-8C40-A929-DF9312540EE0}"/>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8" name="Straight Connector 17">
            <a:extLst>
              <a:ext uri="{FF2B5EF4-FFF2-40B4-BE49-F238E27FC236}">
                <a16:creationId xmlns:a16="http://schemas.microsoft.com/office/drawing/2014/main" xmlns="" id="{A39A11CF-BC59-B241-80DF-CDC6121A2616}"/>
              </a:ext>
            </a:extLst>
          </p:cNvPr>
          <p:cNvCxnSpPr>
            <a:cxnSpLocks/>
          </p:cNvCxnSpPr>
          <p:nvPr/>
        </p:nvCxnSpPr>
        <p:spPr>
          <a:xfrm>
            <a:off x="2396971" y="6429170"/>
            <a:ext cx="8652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12015" t="6733" r="10437" b="5372"/>
          <a:stretch/>
        </p:blipFill>
        <p:spPr>
          <a:xfrm>
            <a:off x="2040362" y="1142675"/>
            <a:ext cx="8160081" cy="5202531"/>
          </a:xfrm>
          <a:prstGeom prst="rect">
            <a:avLst/>
          </a:prstGeom>
        </p:spPr>
      </p:pic>
    </p:spTree>
    <p:extLst>
      <p:ext uri="{BB962C8B-B14F-4D97-AF65-F5344CB8AC3E}">
        <p14:creationId xmlns:p14="http://schemas.microsoft.com/office/powerpoint/2010/main" val="36151824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6726" y="463406"/>
            <a:ext cx="11886074" cy="67926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Council Connect</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3"/>
          <a:stretch>
            <a:fillRect/>
          </a:stretch>
        </p:blipFill>
        <p:spPr>
          <a:xfrm>
            <a:off x="11415870" y="6194067"/>
            <a:ext cx="470204" cy="470204"/>
          </a:xfrm>
          <a:prstGeom prst="rect">
            <a:avLst/>
          </a:prstGeom>
        </p:spPr>
      </p:pic>
      <p:sp>
        <p:nvSpPr>
          <p:cNvPr id="17" name="Title 1">
            <a:extLst>
              <a:ext uri="{FF2B5EF4-FFF2-40B4-BE49-F238E27FC236}">
                <a16:creationId xmlns:a16="http://schemas.microsoft.com/office/drawing/2014/main" xmlns="" id="{98D2C83D-9693-8C40-A929-DF9312540EE0}"/>
              </a:ext>
            </a:extLst>
          </p:cNvPr>
          <p:cNvSpPr txBox="1">
            <a:spLocks/>
          </p:cNvSpPr>
          <p:nvPr/>
        </p:nvSpPr>
        <p:spPr>
          <a:xfrm>
            <a:off x="302217" y="6300516"/>
            <a:ext cx="3327248"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tx2"/>
                </a:solidFill>
                <a:latin typeface="Century Gothic" charset="0"/>
                <a:ea typeface="Century Gothic" charset="0"/>
                <a:cs typeface="Century Gothic" charset="0"/>
              </a:rPr>
              <a:t>PAC Best Practices</a:t>
            </a:r>
            <a:endParaRPr lang="en-US" sz="1400" b="1" spc="100" dirty="0">
              <a:solidFill>
                <a:schemeClr val="tx2"/>
              </a:solidFill>
              <a:latin typeface="Century Gothic" charset="0"/>
              <a:ea typeface="Century Gothic" charset="0"/>
              <a:cs typeface="Century Gothic" charset="0"/>
            </a:endParaRPr>
          </a:p>
        </p:txBody>
      </p:sp>
      <p:cxnSp>
        <p:nvCxnSpPr>
          <p:cNvPr id="18" name="Straight Connector 17">
            <a:extLst>
              <a:ext uri="{FF2B5EF4-FFF2-40B4-BE49-F238E27FC236}">
                <a16:creationId xmlns:a16="http://schemas.microsoft.com/office/drawing/2014/main" xmlns="" id="{A39A11CF-BC59-B241-80DF-CDC6121A2616}"/>
              </a:ext>
            </a:extLst>
          </p:cNvPr>
          <p:cNvCxnSpPr>
            <a:cxnSpLocks/>
          </p:cNvCxnSpPr>
          <p:nvPr/>
        </p:nvCxnSpPr>
        <p:spPr>
          <a:xfrm>
            <a:off x="2396971" y="6429170"/>
            <a:ext cx="865202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4"/>
          <a:srcRect l="7208" t="14604" r="5218"/>
          <a:stretch/>
        </p:blipFill>
        <p:spPr>
          <a:xfrm>
            <a:off x="1766656" y="1392257"/>
            <a:ext cx="8566952" cy="4490348"/>
          </a:xfrm>
          <a:prstGeom prst="rect">
            <a:avLst/>
          </a:prstGeom>
        </p:spPr>
      </p:pic>
    </p:spTree>
    <p:extLst>
      <p:ext uri="{BB962C8B-B14F-4D97-AF65-F5344CB8AC3E}">
        <p14:creationId xmlns:p14="http://schemas.microsoft.com/office/powerpoint/2010/main" val="1920973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1781" y="1"/>
            <a:ext cx="6961725" cy="6880624"/>
          </a:xfrm>
          <a:prstGeom prst="rect">
            <a:avLst/>
          </a:prstGeom>
          <a:solidFill>
            <a:srgbClr val="0C5F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02217" y="426028"/>
            <a:ext cx="6373792" cy="661286"/>
          </a:xfrm>
        </p:spPr>
        <p:txBody>
          <a:bodyPr anchor="t">
            <a:noAutofit/>
          </a:bodyPr>
          <a:lstStyle/>
          <a:p>
            <a:pPr algn="l"/>
            <a:r>
              <a:rPr lang="en-US" sz="3600" b="1" dirty="0" smtClean="0">
                <a:solidFill>
                  <a:schemeClr val="bg1"/>
                </a:solidFill>
                <a:latin typeface="Century Gothic" charset="0"/>
                <a:ea typeface="Century Gothic" charset="0"/>
                <a:cs typeface="Century Gothic" charset="0"/>
              </a:rPr>
              <a:t>PAC Benchmarking Reports</a:t>
            </a:r>
            <a:endParaRPr lang="en-US" sz="3600" b="1" dirty="0">
              <a:solidFill>
                <a:schemeClr val="bg1"/>
              </a:solidFill>
              <a:latin typeface="Century Gothic" charset="0"/>
              <a:ea typeface="Century Gothic" charset="0"/>
              <a:cs typeface="Century Gothic" charset="0"/>
            </a:endParaRPr>
          </a:p>
        </p:txBody>
      </p:sp>
      <p:sp>
        <p:nvSpPr>
          <p:cNvPr id="11" name="Content Placeholder 2"/>
          <p:cNvSpPr txBox="1">
            <a:spLocks/>
          </p:cNvSpPr>
          <p:nvPr/>
        </p:nvSpPr>
        <p:spPr>
          <a:xfrm>
            <a:off x="607017" y="1208125"/>
            <a:ext cx="5964112" cy="38537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00000"/>
              </a:lnSpc>
              <a:spcBef>
                <a:spcPts val="0"/>
              </a:spcBef>
              <a:spcAft>
                <a:spcPts val="2000"/>
              </a:spcAft>
              <a:buFont typeface="Arial" charset="0"/>
              <a:buChar char="•"/>
            </a:pPr>
            <a:r>
              <a:rPr lang="en-US" sz="2000" dirty="0" smtClean="0">
                <a:solidFill>
                  <a:schemeClr val="bg1"/>
                </a:solidFill>
                <a:latin typeface="Century Gothic" panose="020B0502020202020204" pitchFamily="34" charset="0"/>
                <a:ea typeface="Century Gothic" charset="0"/>
                <a:cs typeface="Century Gothic" charset="0"/>
              </a:rPr>
              <a:t>Comprehensive benchmarking report covering trends and best practices in PAC management, including</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Management and staffing</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Governance</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Executive engagement</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Fundraising and recognition strategies</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Participation and contribution rates</a:t>
            </a:r>
          </a:p>
          <a:p>
            <a:pPr marL="742950" lvl="1" indent="-285750" algn="l">
              <a:lnSpc>
                <a:spcPct val="100000"/>
              </a:lnSpc>
              <a:spcBef>
                <a:spcPts val="0"/>
              </a:spcBef>
              <a:spcAft>
                <a:spcPts val="600"/>
              </a:spcAft>
              <a:buFont typeface="Arial" charset="0"/>
              <a:buChar char="•"/>
            </a:pPr>
            <a:r>
              <a:rPr lang="en-US" sz="1600" dirty="0" smtClean="0">
                <a:solidFill>
                  <a:schemeClr val="bg1"/>
                </a:solidFill>
                <a:latin typeface="Century Gothic" panose="020B0502020202020204" pitchFamily="34" charset="0"/>
                <a:ea typeface="Century Gothic" charset="0"/>
                <a:cs typeface="Century Gothic" charset="0"/>
              </a:rPr>
              <a:t>Disbursement strategies and political involvement</a:t>
            </a:r>
          </a:p>
          <a:p>
            <a:pPr lvl="1" algn="l">
              <a:lnSpc>
                <a:spcPct val="100000"/>
              </a:lnSpc>
              <a:spcBef>
                <a:spcPts val="0"/>
              </a:spcBef>
            </a:pPr>
            <a:endParaRPr lang="en-US" sz="1600" dirty="0">
              <a:solidFill>
                <a:schemeClr val="bg1"/>
              </a:solidFill>
              <a:latin typeface="Century Gothic" panose="020B0502020202020204" pitchFamily="34" charset="0"/>
              <a:ea typeface="Century Gothic" charset="0"/>
              <a:cs typeface="Century Gothic" charset="0"/>
            </a:endParaRPr>
          </a:p>
          <a:p>
            <a:pPr marL="285750" indent="-285750" algn="l">
              <a:lnSpc>
                <a:spcPct val="100000"/>
              </a:lnSpc>
              <a:spcBef>
                <a:spcPts val="0"/>
              </a:spcBef>
              <a:spcAft>
                <a:spcPts val="2000"/>
              </a:spcAft>
              <a:buFont typeface="Arial" charset="0"/>
              <a:buChar char="•"/>
            </a:pPr>
            <a:r>
              <a:rPr lang="en-US" sz="2000" dirty="0" smtClean="0">
                <a:solidFill>
                  <a:schemeClr val="bg1"/>
                </a:solidFill>
                <a:latin typeface="Century Gothic" panose="020B0502020202020204" pitchFamily="34" charset="0"/>
                <a:ea typeface="Century Gothic" charset="0"/>
                <a:cs typeface="Century Gothic" charset="0"/>
              </a:rPr>
              <a:t>160 participating corporations</a:t>
            </a:r>
          </a:p>
          <a:p>
            <a:pPr marL="285750" indent="-285750" algn="l">
              <a:lnSpc>
                <a:spcPct val="100000"/>
              </a:lnSpc>
              <a:spcBef>
                <a:spcPts val="0"/>
              </a:spcBef>
              <a:spcAft>
                <a:spcPts val="2000"/>
              </a:spcAft>
              <a:buFont typeface="Arial" charset="0"/>
              <a:buChar char="•"/>
            </a:pPr>
            <a:r>
              <a:rPr lang="en-US" sz="2000" dirty="0" smtClean="0">
                <a:solidFill>
                  <a:schemeClr val="bg1"/>
                </a:solidFill>
                <a:latin typeface="Century Gothic" panose="020B0502020202020204" pitchFamily="34" charset="0"/>
                <a:ea typeface="Century Gothic" charset="0"/>
                <a:cs typeface="Century Gothic" charset="0"/>
              </a:rPr>
              <a:t>Conducted every other year</a:t>
            </a:r>
            <a:endParaRPr lang="en-US" sz="2000" dirty="0">
              <a:solidFill>
                <a:schemeClr val="bg1"/>
              </a:solidFill>
              <a:latin typeface="Century Gothic" panose="020B0502020202020204" pitchFamily="34" charset="0"/>
              <a:ea typeface="Century Gothic" charset="0"/>
              <a:cs typeface="Century Gothic" charset="0"/>
            </a:endParaRPr>
          </a:p>
          <a:p>
            <a:pPr algn="l">
              <a:lnSpc>
                <a:spcPct val="100000"/>
              </a:lnSpc>
              <a:spcBef>
                <a:spcPts val="0"/>
              </a:spcBef>
              <a:spcAft>
                <a:spcPts val="2000"/>
              </a:spcAft>
            </a:pPr>
            <a:endParaRPr lang="en-US" sz="2000" dirty="0">
              <a:solidFill>
                <a:schemeClr val="bg1"/>
              </a:solidFill>
              <a:latin typeface="Century Gothic" panose="020B0502020202020204" pitchFamily="34" charset="0"/>
              <a:ea typeface="Century Gothic" charset="0"/>
              <a:cs typeface="Century Gothic" charset="0"/>
            </a:endParaRPr>
          </a:p>
        </p:txBody>
      </p:sp>
      <p:pic>
        <p:nvPicPr>
          <p:cNvPr id="15" name="Picture 14"/>
          <p:cNvPicPr>
            <a:picLocks noChangeAspect="1"/>
          </p:cNvPicPr>
          <p:nvPr/>
        </p:nvPicPr>
        <p:blipFill>
          <a:blip r:embed="rId3"/>
          <a:stretch>
            <a:fillRect/>
          </a:stretch>
        </p:blipFill>
        <p:spPr>
          <a:xfrm>
            <a:off x="11415870" y="6195543"/>
            <a:ext cx="470204" cy="470204"/>
          </a:xfrm>
          <a:prstGeom prst="rect">
            <a:avLst/>
          </a:prstGeom>
        </p:spPr>
      </p:pic>
      <p:sp>
        <p:nvSpPr>
          <p:cNvPr id="13" name="Title 1">
            <a:extLst>
              <a:ext uri="{FF2B5EF4-FFF2-40B4-BE49-F238E27FC236}">
                <a16:creationId xmlns="" xmlns:a16="http://schemas.microsoft.com/office/drawing/2014/main" id="{8FF349DC-B504-3448-BE89-F79971175ECB}"/>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4" name="Straight Connector 13">
            <a:extLst>
              <a:ext uri="{FF2B5EF4-FFF2-40B4-BE49-F238E27FC236}">
                <a16:creationId xmlns="" xmlns:a16="http://schemas.microsoft.com/office/drawing/2014/main" id="{6F323AC4-1297-0444-ADAB-277700E83E7E}"/>
              </a:ext>
            </a:extLst>
          </p:cNvPr>
          <p:cNvCxnSpPr>
            <a:cxnSpLocks/>
          </p:cNvCxnSpPr>
          <p:nvPr/>
        </p:nvCxnSpPr>
        <p:spPr>
          <a:xfrm flipV="1">
            <a:off x="2423604" y="6429170"/>
            <a:ext cx="8625396" cy="5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a:srcRect l="24755" t="8959" r="37255" b="1177"/>
          <a:stretch/>
        </p:blipFill>
        <p:spPr>
          <a:xfrm>
            <a:off x="7568742" y="618586"/>
            <a:ext cx="4169162" cy="5341908"/>
          </a:xfrm>
          <a:prstGeom prst="rect">
            <a:avLst/>
          </a:prstGeom>
        </p:spPr>
      </p:pic>
    </p:spTree>
    <p:extLst>
      <p:ext uri="{BB962C8B-B14F-4D97-AF65-F5344CB8AC3E}">
        <p14:creationId xmlns:p14="http://schemas.microsoft.com/office/powerpoint/2010/main" val="10641229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903457"/>
            <a:ext cx="12192000" cy="1954544"/>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device&#10;&#10;Description automatically generated">
            <a:extLst>
              <a:ext uri="{FF2B5EF4-FFF2-40B4-BE49-F238E27FC236}">
                <a16:creationId xmlns="" xmlns:a16="http://schemas.microsoft.com/office/drawing/2014/main" id="{6D211516-928E-4CC8-A852-C3FAA1A9BE6B}"/>
              </a:ext>
            </a:extLst>
          </p:cNvPr>
          <p:cNvPicPr>
            <a:picLocks noChangeAspect="1"/>
          </p:cNvPicPr>
          <p:nvPr/>
        </p:nvPicPr>
        <p:blipFill>
          <a:blip r:embed="rId3">
            <a:alphaModFix amt="20000"/>
          </a:blip>
          <a:stretch>
            <a:fillRect/>
          </a:stretch>
        </p:blipFill>
        <p:spPr>
          <a:xfrm>
            <a:off x="0" y="4876800"/>
            <a:ext cx="12161520" cy="1981200"/>
          </a:xfrm>
          <a:prstGeom prst="rect">
            <a:avLst/>
          </a:prstGeom>
        </p:spPr>
      </p:pic>
      <p:sp>
        <p:nvSpPr>
          <p:cNvPr id="3" name="Title 1"/>
          <p:cNvSpPr txBox="1">
            <a:spLocks/>
          </p:cNvSpPr>
          <p:nvPr/>
        </p:nvSpPr>
        <p:spPr>
          <a:xfrm>
            <a:off x="1981200" y="410806"/>
            <a:ext cx="8229600" cy="778427"/>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600" b="1" dirty="0" smtClean="0">
                <a:solidFill>
                  <a:srgbClr val="005DAA"/>
                </a:solidFill>
                <a:latin typeface="Century Gothic" charset="0"/>
                <a:ea typeface="Century Gothic" charset="0"/>
                <a:cs typeface="Century Gothic" charset="0"/>
              </a:rPr>
              <a:t>Comparative Analysis </a:t>
            </a:r>
            <a:endParaRPr lang="en-US" sz="3600" b="1" dirty="0">
              <a:solidFill>
                <a:srgbClr val="005DAA"/>
              </a:solidFill>
              <a:latin typeface="Century Gothic" charset="0"/>
              <a:ea typeface="Century Gothic" charset="0"/>
              <a:cs typeface="Century Gothic" charset="0"/>
            </a:endParaRPr>
          </a:p>
        </p:txBody>
      </p:sp>
      <p:pic>
        <p:nvPicPr>
          <p:cNvPr id="13" name="Picture 12"/>
          <p:cNvPicPr>
            <a:picLocks noChangeAspect="1"/>
          </p:cNvPicPr>
          <p:nvPr/>
        </p:nvPicPr>
        <p:blipFill>
          <a:blip r:embed="rId4"/>
          <a:stretch>
            <a:fillRect/>
          </a:stretch>
        </p:blipFill>
        <p:spPr>
          <a:xfrm>
            <a:off x="11415870" y="6195543"/>
            <a:ext cx="470204" cy="470204"/>
          </a:xfrm>
          <a:prstGeom prst="rect">
            <a:avLst/>
          </a:prstGeom>
        </p:spPr>
      </p:pic>
      <p:sp>
        <p:nvSpPr>
          <p:cNvPr id="8" name="Title 1">
            <a:extLst>
              <a:ext uri="{FF2B5EF4-FFF2-40B4-BE49-F238E27FC236}">
                <a16:creationId xmlns="" xmlns:a16="http://schemas.microsoft.com/office/drawing/2014/main" id="{D81E0087-C5D4-9346-8DF7-385C9BE0E3E1}"/>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9" name="Straight Connector 8">
            <a:extLst>
              <a:ext uri="{FF2B5EF4-FFF2-40B4-BE49-F238E27FC236}">
                <a16:creationId xmlns="" xmlns:a16="http://schemas.microsoft.com/office/drawing/2014/main" id="{58F08314-2528-B14A-8909-C13A256C2C07}"/>
              </a:ext>
            </a:extLst>
          </p:cNvPr>
          <p:cNvCxnSpPr>
            <a:cxnSpLocks/>
          </p:cNvCxnSpPr>
          <p:nvPr/>
        </p:nvCxnSpPr>
        <p:spPr>
          <a:xfrm>
            <a:off x="2388093" y="6429170"/>
            <a:ext cx="866090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21341" y="1424333"/>
            <a:ext cx="11268635" cy="3754874"/>
          </a:xfrm>
          <a:prstGeom prst="rect">
            <a:avLst/>
          </a:prstGeom>
        </p:spPr>
        <p:txBody>
          <a:bodyPr wrap="square">
            <a:spAutoFit/>
          </a:bodyPr>
          <a:lstStyle/>
          <a:p>
            <a:endParaRPr lang="en-US" sz="1700" dirty="0">
              <a:solidFill>
                <a:srgbClr val="005DAA"/>
              </a:solidFill>
              <a:latin typeface="Century Gothic" panose="020B0502020202020204" pitchFamily="34" charset="0"/>
            </a:endParaRPr>
          </a:p>
          <a:p>
            <a:r>
              <a:rPr lang="en-US" sz="1700" b="1" dirty="0" smtClean="0">
                <a:solidFill>
                  <a:srgbClr val="005DAA"/>
                </a:solidFill>
                <a:latin typeface="Century Gothic" panose="020B0502020202020204" pitchFamily="34" charset="0"/>
              </a:rPr>
              <a:t>Example subsamples:</a:t>
            </a:r>
          </a:p>
          <a:p>
            <a:pPr marL="742950" lvl="1" indent="-285750">
              <a:buFont typeface="Arial" panose="020B0604020202020204" pitchFamily="34" charset="0"/>
              <a:buChar char="•"/>
            </a:pPr>
            <a:r>
              <a:rPr lang="en-US" sz="1700" dirty="0" smtClean="0">
                <a:solidFill>
                  <a:srgbClr val="005DAA"/>
                </a:solidFill>
                <a:latin typeface="Century Gothic" panose="020B0502020202020204" pitchFamily="34" charset="0"/>
              </a:rPr>
              <a:t>Industry</a:t>
            </a:r>
          </a:p>
          <a:p>
            <a:pPr marL="742950" lvl="1" indent="-285750">
              <a:buFont typeface="Arial" panose="020B0604020202020204" pitchFamily="34" charset="0"/>
              <a:buChar char="•"/>
            </a:pPr>
            <a:r>
              <a:rPr lang="en-US" sz="1700" dirty="0" smtClean="0">
                <a:solidFill>
                  <a:srgbClr val="005DAA"/>
                </a:solidFill>
                <a:latin typeface="Century Gothic" panose="020B0502020202020204" pitchFamily="34" charset="0"/>
              </a:rPr>
              <a:t>PAC size </a:t>
            </a:r>
          </a:p>
          <a:p>
            <a:pPr marL="742950" lvl="1" indent="-285750">
              <a:buFont typeface="Arial" panose="020B0604020202020204" pitchFamily="34" charset="0"/>
              <a:buChar char="•"/>
            </a:pPr>
            <a:r>
              <a:rPr lang="en-US" sz="1700" dirty="0" smtClean="0">
                <a:solidFill>
                  <a:srgbClr val="005DAA"/>
                </a:solidFill>
                <a:latin typeface="Century Gothic" panose="020B0502020202020204" pitchFamily="34" charset="0"/>
              </a:rPr>
              <a:t>Location of corporate headquarters</a:t>
            </a:r>
          </a:p>
          <a:p>
            <a:pPr marL="742950" lvl="1" indent="-285750">
              <a:buFont typeface="Arial" panose="020B0604020202020204" pitchFamily="34" charset="0"/>
              <a:buChar char="•"/>
            </a:pPr>
            <a:r>
              <a:rPr lang="en-US" sz="1700" dirty="0" smtClean="0">
                <a:solidFill>
                  <a:srgbClr val="005DAA"/>
                </a:solidFill>
                <a:latin typeface="Century Gothic" panose="020B0502020202020204" pitchFamily="34" charset="0"/>
              </a:rPr>
              <a:t>Corporate annual revenue</a:t>
            </a:r>
          </a:p>
          <a:p>
            <a:pPr lvl="1"/>
            <a:endParaRPr lang="en-US" sz="1700" dirty="0" smtClean="0">
              <a:solidFill>
                <a:srgbClr val="005DAA"/>
              </a:solidFill>
              <a:latin typeface="Century Gothic" panose="020B0502020202020204" pitchFamily="34" charset="0"/>
            </a:endParaRPr>
          </a:p>
          <a:p>
            <a:pPr marL="0" lvl="1"/>
            <a:r>
              <a:rPr lang="en-US" sz="1700" dirty="0" smtClean="0">
                <a:solidFill>
                  <a:srgbClr val="005DAA"/>
                </a:solidFill>
                <a:latin typeface="Century Gothic" panose="020B0502020202020204" pitchFamily="34" charset="0"/>
              </a:rPr>
              <a:t>Can run the whole survey or specific questions (ex. receipts, solicitation approaches, governance)</a:t>
            </a:r>
          </a:p>
          <a:p>
            <a:pPr marL="742950" lvl="1" indent="-285750">
              <a:buFont typeface="Arial" panose="020B0604020202020204" pitchFamily="34" charset="0"/>
              <a:buChar char="•"/>
            </a:pPr>
            <a:endParaRPr lang="en-US" sz="1700" dirty="0">
              <a:solidFill>
                <a:srgbClr val="005DAA"/>
              </a:solidFill>
              <a:latin typeface="Century Gothic" panose="020B0502020202020204" pitchFamily="34" charset="0"/>
            </a:endParaRPr>
          </a:p>
          <a:p>
            <a:pPr marL="0" lvl="1"/>
            <a:r>
              <a:rPr lang="en-US" sz="1700" b="1" dirty="0" smtClean="0">
                <a:solidFill>
                  <a:srgbClr val="005DAA"/>
                </a:solidFill>
                <a:latin typeface="Century Gothic" panose="020B0502020202020204" pitchFamily="34" charset="0"/>
              </a:rPr>
              <a:t>Fee</a:t>
            </a:r>
            <a:r>
              <a:rPr lang="en-US" sz="1700" dirty="0" smtClean="0">
                <a:solidFill>
                  <a:srgbClr val="005DAA"/>
                </a:solidFill>
                <a:latin typeface="Century Gothic" panose="020B0502020202020204" pitchFamily="34" charset="0"/>
              </a:rPr>
              <a:t>: starts at $500</a:t>
            </a:r>
          </a:p>
          <a:p>
            <a:pPr marL="0" lvl="1"/>
            <a:endParaRPr lang="en-US" sz="1700" dirty="0">
              <a:solidFill>
                <a:srgbClr val="005DAA"/>
              </a:solidFill>
              <a:latin typeface="Century Gothic" panose="020B0502020202020204" pitchFamily="34" charset="0"/>
            </a:endParaRPr>
          </a:p>
          <a:p>
            <a:pPr marL="0" lvl="1"/>
            <a:r>
              <a:rPr lang="en-US" sz="1700" b="1" dirty="0" smtClean="0">
                <a:solidFill>
                  <a:srgbClr val="005DAA"/>
                </a:solidFill>
                <a:latin typeface="Century Gothic" panose="020B0502020202020204" pitchFamily="34" charset="0"/>
              </a:rPr>
              <a:t>Timing: </a:t>
            </a:r>
            <a:r>
              <a:rPr lang="en-US" sz="1700" dirty="0" smtClean="0">
                <a:solidFill>
                  <a:srgbClr val="005DAA"/>
                </a:solidFill>
                <a:latin typeface="Century Gothic" panose="020B0502020202020204" pitchFamily="34" charset="0"/>
              </a:rPr>
              <a:t>typically takes 3 – 4 business days</a:t>
            </a:r>
          </a:p>
          <a:p>
            <a:pPr marL="0" lvl="1"/>
            <a:endParaRPr lang="en-US" sz="1700" dirty="0">
              <a:solidFill>
                <a:srgbClr val="005DAA"/>
              </a:solidFill>
              <a:latin typeface="Century Gothic" panose="020B0502020202020204" pitchFamily="34" charset="0"/>
            </a:endParaRPr>
          </a:p>
          <a:p>
            <a:pPr marL="0" lvl="1"/>
            <a:endParaRPr lang="en-US" sz="1700" dirty="0">
              <a:solidFill>
                <a:srgbClr val="005DAA"/>
              </a:solidFill>
              <a:latin typeface="Century Gothic" panose="020B0502020202020204" pitchFamily="34" charset="0"/>
            </a:endParaRPr>
          </a:p>
        </p:txBody>
      </p:sp>
    </p:spTree>
    <p:extLst>
      <p:ext uri="{BB962C8B-B14F-4D97-AF65-F5344CB8AC3E}">
        <p14:creationId xmlns:p14="http://schemas.microsoft.com/office/powerpoint/2010/main" val="10105637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3848328"/>
            <a:ext cx="12192000" cy="3014420"/>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screen">
            <a:alphaModFix amt="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l="155" t="34095" r="207" b="33740"/>
          <a:stretch/>
        </p:blipFill>
        <p:spPr>
          <a:xfrm>
            <a:off x="0" y="3848328"/>
            <a:ext cx="12192000" cy="3014420"/>
          </a:xfrm>
          <a:prstGeom prst="rect">
            <a:avLst/>
          </a:prstGeom>
        </p:spPr>
      </p:pic>
      <p:pic>
        <p:nvPicPr>
          <p:cNvPr id="16" name="Picture 15"/>
          <p:cNvPicPr>
            <a:picLocks noChangeAspect="1"/>
          </p:cNvPicPr>
          <p:nvPr/>
        </p:nvPicPr>
        <p:blipFill>
          <a:blip r:embed="rId5"/>
          <a:stretch>
            <a:fillRect/>
          </a:stretch>
        </p:blipFill>
        <p:spPr>
          <a:xfrm>
            <a:off x="11415870" y="6195543"/>
            <a:ext cx="470204" cy="470204"/>
          </a:xfrm>
          <a:prstGeom prst="rect">
            <a:avLst/>
          </a:prstGeom>
        </p:spPr>
      </p:pic>
      <p:sp>
        <p:nvSpPr>
          <p:cNvPr id="8" name="Title 1">
            <a:extLst>
              <a:ext uri="{FF2B5EF4-FFF2-40B4-BE49-F238E27FC236}">
                <a16:creationId xmlns="" xmlns:a16="http://schemas.microsoft.com/office/drawing/2014/main" id="{3CC7F76F-E5B1-664E-905B-7944A4B61D5E}"/>
              </a:ext>
            </a:extLst>
          </p:cNvPr>
          <p:cNvSpPr txBox="1">
            <a:spLocks/>
          </p:cNvSpPr>
          <p:nvPr/>
        </p:nvSpPr>
        <p:spPr>
          <a:xfrm>
            <a:off x="302217" y="6300516"/>
            <a:ext cx="3327249"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9" name="Straight Connector 8">
            <a:extLst>
              <a:ext uri="{FF2B5EF4-FFF2-40B4-BE49-F238E27FC236}">
                <a16:creationId xmlns="" xmlns:a16="http://schemas.microsoft.com/office/drawing/2014/main" id="{24021260-A56A-5B4A-959C-974B1BEDFB69}"/>
              </a:ext>
            </a:extLst>
          </p:cNvPr>
          <p:cNvCxnSpPr>
            <a:cxnSpLocks/>
          </p:cNvCxnSpPr>
          <p:nvPr/>
        </p:nvCxnSpPr>
        <p:spPr>
          <a:xfrm>
            <a:off x="2370338" y="6429170"/>
            <a:ext cx="86786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Title 1">
            <a:extLst>
              <a:ext uri="{FF2B5EF4-FFF2-40B4-BE49-F238E27FC236}">
                <a16:creationId xmlns="" xmlns:a16="http://schemas.microsoft.com/office/drawing/2014/main" id="{167213AC-EDD1-3F4F-86F9-0A8FA16AEC5E}"/>
              </a:ext>
            </a:extLst>
          </p:cNvPr>
          <p:cNvSpPr>
            <a:spLocks noGrp="1"/>
          </p:cNvSpPr>
          <p:nvPr>
            <p:ph type="ctrTitle"/>
          </p:nvPr>
        </p:nvSpPr>
        <p:spPr>
          <a:xfrm>
            <a:off x="5647765" y="863981"/>
            <a:ext cx="6400799" cy="2328915"/>
          </a:xfrm>
        </p:spPr>
        <p:txBody>
          <a:bodyPr anchor="t">
            <a:noAutofit/>
          </a:bodyPr>
          <a:lstStyle/>
          <a:p>
            <a:pPr algn="l">
              <a:lnSpc>
                <a:spcPct val="150000"/>
              </a:lnSpc>
            </a:pPr>
            <a:r>
              <a:rPr lang="en-US" sz="1600" b="1" dirty="0">
                <a:solidFill>
                  <a:schemeClr val="tx2"/>
                </a:solidFill>
                <a:latin typeface="Century Gothic" charset="0"/>
                <a:ea typeface="Century Gothic" charset="0"/>
                <a:cs typeface="Century Gothic" charset="0"/>
              </a:rPr>
              <a:t>Kristin Brackemyre</a:t>
            </a:r>
            <a:r>
              <a:rPr lang="en-US" sz="1600" dirty="0">
                <a:solidFill>
                  <a:schemeClr val="tx2"/>
                </a:solidFill>
                <a:latin typeface="Century Gothic" charset="0"/>
                <a:ea typeface="Century Gothic" charset="0"/>
                <a:cs typeface="Century Gothic" charset="0"/>
              </a:rPr>
              <a:t/>
            </a:r>
            <a:br>
              <a:rPr lang="en-US" sz="1600" dirty="0">
                <a:solidFill>
                  <a:schemeClr val="tx2"/>
                </a:solidFill>
                <a:latin typeface="Century Gothic" charset="0"/>
                <a:ea typeface="Century Gothic" charset="0"/>
                <a:cs typeface="Century Gothic" charset="0"/>
              </a:rPr>
            </a:br>
            <a:r>
              <a:rPr lang="en-US" sz="1600" dirty="0" smtClean="0">
                <a:solidFill>
                  <a:schemeClr val="tx2"/>
                </a:solidFill>
                <a:latin typeface="Century Gothic" charset="0"/>
                <a:ea typeface="Century Gothic" charset="0"/>
                <a:cs typeface="Century Gothic" charset="0"/>
              </a:rPr>
              <a:t>Director, PAC and Government Relations</a:t>
            </a:r>
            <a:r>
              <a:rPr lang="en-US" sz="1600" dirty="0">
                <a:solidFill>
                  <a:schemeClr val="tx2"/>
                </a:solidFill>
                <a:latin typeface="Century Gothic" charset="0"/>
                <a:ea typeface="Century Gothic" charset="0"/>
                <a:cs typeface="Century Gothic" charset="0"/>
              </a:rPr>
              <a:t/>
            </a:r>
            <a:br>
              <a:rPr lang="en-US" sz="1600" dirty="0">
                <a:solidFill>
                  <a:schemeClr val="tx2"/>
                </a:solidFill>
                <a:latin typeface="Century Gothic" charset="0"/>
                <a:ea typeface="Century Gothic" charset="0"/>
                <a:cs typeface="Century Gothic" charset="0"/>
              </a:rPr>
            </a:br>
            <a:r>
              <a:rPr lang="en-US" sz="1600" dirty="0" smtClean="0">
                <a:solidFill>
                  <a:schemeClr val="tx2"/>
                </a:solidFill>
                <a:latin typeface="Century Gothic" charset="0"/>
                <a:ea typeface="Century Gothic" charset="0"/>
                <a:cs typeface="Century Gothic" charset="0"/>
                <a:hlinkClick r:id="rId6"/>
              </a:rPr>
              <a:t>kbrackemyre@pac.org</a:t>
            </a:r>
            <a:r>
              <a:rPr lang="en-US" sz="1600" dirty="0">
                <a:solidFill>
                  <a:schemeClr val="tx2"/>
                </a:solidFill>
                <a:latin typeface="Century Gothic" charset="0"/>
                <a:ea typeface="Century Gothic" charset="0"/>
                <a:cs typeface="Century Gothic" charset="0"/>
              </a:rPr>
              <a:t> </a:t>
            </a:r>
            <a:r>
              <a:rPr lang="en-US" sz="1600" dirty="0" smtClean="0">
                <a:solidFill>
                  <a:schemeClr val="tx2"/>
                </a:solidFill>
                <a:latin typeface="Century Gothic" charset="0"/>
                <a:ea typeface="Century Gothic" charset="0"/>
                <a:cs typeface="Century Gothic" charset="0"/>
              </a:rPr>
              <a:t>- 202.787.5969</a:t>
            </a:r>
            <a:br>
              <a:rPr lang="en-US" sz="1600" dirty="0" smtClean="0">
                <a:solidFill>
                  <a:schemeClr val="tx2"/>
                </a:solidFill>
                <a:latin typeface="Century Gothic" charset="0"/>
                <a:ea typeface="Century Gothic" charset="0"/>
                <a:cs typeface="Century Gothic" charset="0"/>
              </a:rPr>
            </a:br>
            <a:r>
              <a:rPr lang="en-US" sz="1600" dirty="0">
                <a:solidFill>
                  <a:schemeClr val="tx2"/>
                </a:solidFill>
                <a:latin typeface="Century Gothic" charset="0"/>
                <a:ea typeface="Century Gothic" charset="0"/>
                <a:cs typeface="Century Gothic" charset="0"/>
              </a:rPr>
              <a:t/>
            </a:r>
            <a:br>
              <a:rPr lang="en-US" sz="1600" dirty="0">
                <a:solidFill>
                  <a:schemeClr val="tx2"/>
                </a:solidFill>
                <a:latin typeface="Century Gothic" charset="0"/>
                <a:ea typeface="Century Gothic" charset="0"/>
                <a:cs typeface="Century Gothic" charset="0"/>
              </a:rPr>
            </a:br>
            <a:r>
              <a:rPr lang="en-US" sz="1600" b="1" dirty="0" smtClean="0">
                <a:solidFill>
                  <a:schemeClr val="tx2"/>
                </a:solidFill>
                <a:latin typeface="Century Gothic" charset="0"/>
                <a:ea typeface="Century Gothic" charset="0"/>
                <a:cs typeface="Century Gothic" charset="0"/>
              </a:rPr>
              <a:t>Tori Ellington </a:t>
            </a:r>
            <a:r>
              <a:rPr lang="en-US" sz="1600" dirty="0" smtClean="0">
                <a:solidFill>
                  <a:schemeClr val="tx2"/>
                </a:solidFill>
                <a:latin typeface="Century Gothic" charset="0"/>
                <a:ea typeface="Century Gothic" charset="0"/>
                <a:cs typeface="Century Gothic" charset="0"/>
              </a:rPr>
              <a:t/>
            </a:r>
            <a:br>
              <a:rPr lang="en-US" sz="1600" dirty="0" smtClean="0">
                <a:solidFill>
                  <a:schemeClr val="tx2"/>
                </a:solidFill>
                <a:latin typeface="Century Gothic" charset="0"/>
                <a:ea typeface="Century Gothic" charset="0"/>
                <a:cs typeface="Century Gothic" charset="0"/>
              </a:rPr>
            </a:br>
            <a:r>
              <a:rPr lang="en-US" sz="1600" dirty="0" smtClean="0">
                <a:solidFill>
                  <a:schemeClr val="tx2"/>
                </a:solidFill>
                <a:latin typeface="Century Gothic" charset="0"/>
                <a:ea typeface="Century Gothic" charset="0"/>
                <a:cs typeface="Century Gothic" charset="0"/>
              </a:rPr>
              <a:t>Public Affairs Associate</a:t>
            </a:r>
            <a:br>
              <a:rPr lang="en-US" sz="1600" dirty="0" smtClean="0">
                <a:solidFill>
                  <a:schemeClr val="tx2"/>
                </a:solidFill>
                <a:latin typeface="Century Gothic" charset="0"/>
                <a:ea typeface="Century Gothic" charset="0"/>
                <a:cs typeface="Century Gothic" charset="0"/>
              </a:rPr>
            </a:br>
            <a:r>
              <a:rPr lang="en-US" sz="1600" dirty="0" smtClean="0">
                <a:solidFill>
                  <a:schemeClr val="tx2"/>
                </a:solidFill>
                <a:latin typeface="Century Gothic" charset="0"/>
                <a:ea typeface="Century Gothic" charset="0"/>
                <a:cs typeface="Century Gothic" charset="0"/>
                <a:hlinkClick r:id="rId7"/>
              </a:rPr>
              <a:t>vellington@pac.org</a:t>
            </a:r>
            <a:r>
              <a:rPr lang="en-US" sz="1600" dirty="0" smtClean="0">
                <a:solidFill>
                  <a:schemeClr val="tx2"/>
                </a:solidFill>
                <a:latin typeface="Century Gothic" charset="0"/>
                <a:ea typeface="Century Gothic" charset="0"/>
                <a:cs typeface="Century Gothic" charset="0"/>
              </a:rPr>
              <a:t> – 202.787.5975</a:t>
            </a:r>
            <a:endParaRPr lang="en-US" sz="1600" dirty="0">
              <a:solidFill>
                <a:schemeClr val="tx2"/>
              </a:solidFill>
              <a:latin typeface="Century Gothic" charset="0"/>
              <a:ea typeface="Century Gothic" charset="0"/>
              <a:cs typeface="Century Gothic" charset="0"/>
            </a:endParaRPr>
          </a:p>
        </p:txBody>
      </p:sp>
      <p:sp>
        <p:nvSpPr>
          <p:cNvPr id="19" name="Title 1">
            <a:extLst>
              <a:ext uri="{FF2B5EF4-FFF2-40B4-BE49-F238E27FC236}">
                <a16:creationId xmlns="" xmlns:a16="http://schemas.microsoft.com/office/drawing/2014/main" id="{3DA32B0D-3BD0-1745-ACC9-FF03C13A9737}"/>
              </a:ext>
            </a:extLst>
          </p:cNvPr>
          <p:cNvSpPr txBox="1">
            <a:spLocks/>
          </p:cNvSpPr>
          <p:nvPr/>
        </p:nvSpPr>
        <p:spPr>
          <a:xfrm>
            <a:off x="682428" y="1441850"/>
            <a:ext cx="2947038" cy="101744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altLang="en-US" sz="3600" b="1" dirty="0">
                <a:solidFill>
                  <a:srgbClr val="005DAA"/>
                </a:solidFill>
                <a:latin typeface="Century Gothic" charset="0"/>
                <a:ea typeface="Century Gothic" charset="0"/>
                <a:cs typeface="Century Gothic" charset="0"/>
              </a:rPr>
              <a:t>Contact </a:t>
            </a:r>
          </a:p>
          <a:p>
            <a:pPr algn="l"/>
            <a:r>
              <a:rPr lang="en-US" sz="3600" b="1" dirty="0" smtClean="0">
                <a:solidFill>
                  <a:srgbClr val="005DAA"/>
                </a:solidFill>
                <a:latin typeface="Century Gothic" charset="0"/>
                <a:ea typeface="Century Gothic" charset="0"/>
                <a:cs typeface="Century Gothic" charset="0"/>
              </a:rPr>
              <a:t>Us</a:t>
            </a:r>
            <a:endParaRPr lang="en-US" sz="3600" b="1" dirty="0">
              <a:solidFill>
                <a:srgbClr val="005DAA"/>
              </a:solidFill>
              <a:latin typeface="Century Gothic" charset="0"/>
              <a:ea typeface="Century Gothic" charset="0"/>
              <a:cs typeface="Century Gothic" charset="0"/>
            </a:endParaRPr>
          </a:p>
        </p:txBody>
      </p:sp>
    </p:spTree>
    <p:extLst>
      <p:ext uri="{BB962C8B-B14F-4D97-AF65-F5344CB8AC3E}">
        <p14:creationId xmlns:p14="http://schemas.microsoft.com/office/powerpoint/2010/main" val="875936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03740" y="360681"/>
            <a:ext cx="10184520"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en-US" sz="3600" b="1" dirty="0" smtClean="0">
                <a:solidFill>
                  <a:srgbClr val="A62866"/>
                </a:solidFill>
                <a:latin typeface="Century Gothic" charset="0"/>
                <a:ea typeface="Century Gothic" charset="0"/>
                <a:cs typeface="Century Gothic" charset="0"/>
              </a:rPr>
              <a:t>COVID-19 and the PAC</a:t>
            </a:r>
            <a:endParaRPr lang="en-US" altLang="en-US" sz="36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302217" y="1324290"/>
            <a:ext cx="11323726" cy="4454232"/>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r>
              <a:rPr lang="en-US" sz="2000" b="1" dirty="0" smtClean="0">
                <a:solidFill>
                  <a:srgbClr val="A62866"/>
                </a:solidFill>
                <a:latin typeface="Century Gothic" charset="0"/>
                <a:ea typeface="Century Gothic" charset="0"/>
                <a:cs typeface="Century Gothic" charset="0"/>
              </a:rPr>
              <a:t>PACs that are experiencing growth are doing these things:</a:t>
            </a:r>
          </a:p>
          <a:p>
            <a:pPr marL="458788" indent="-458788" algn="l">
              <a:lnSpc>
                <a:spcPct val="100000"/>
              </a:lnSpc>
              <a:spcBef>
                <a:spcPts val="0"/>
              </a:spcBef>
              <a:spcAft>
                <a:spcPts val="1500"/>
              </a:spcAft>
              <a:tabLst>
                <a:tab pos="449263" algn="l"/>
              </a:tabLst>
            </a:pPr>
            <a:endParaRPr lang="en-US" sz="2000" dirty="0">
              <a:solidFill>
                <a:srgbClr val="A62866"/>
              </a:solidFill>
              <a:latin typeface="Century Gothic" charset="0"/>
              <a:ea typeface="Century Gothic" charset="0"/>
              <a:cs typeface="Century Gothic" charset="0"/>
            </a:endParaRP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Consider pausing fundraising: </a:t>
            </a:r>
            <a:r>
              <a:rPr lang="en-US" sz="2000" dirty="0" smtClean="0">
                <a:latin typeface="Century Gothic" charset="0"/>
                <a:ea typeface="Century Gothic" charset="0"/>
                <a:cs typeface="Century Gothic" charset="0"/>
              </a:rPr>
              <a:t>take stock of your internal environment, mimic corporate communications, consult your stakeholders and trust your gut</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Manage expectations and reevaluate your goals: </a:t>
            </a:r>
            <a:r>
              <a:rPr lang="en-US" sz="2000" dirty="0" smtClean="0">
                <a:latin typeface="Century Gothic" charset="0"/>
                <a:ea typeface="Century Gothic" charset="0"/>
                <a:cs typeface="Century Gothic" charset="0"/>
              </a:rPr>
              <a:t>adjust your goals accordingly, focus on other important projects, recreate your content calendar and think outside the box</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Provide good government and show appreciation: </a:t>
            </a:r>
            <a:r>
              <a:rPr lang="en-US" sz="2000" dirty="0" smtClean="0">
                <a:latin typeface="Century Gothic" charset="0"/>
                <a:ea typeface="Century Gothic" charset="0"/>
                <a:cs typeface="Century Gothic" charset="0"/>
              </a:rPr>
              <a:t>GOTV efforts, cater your messaging to an “all in this together” approach, thank your members and continue to show appreciation</a:t>
            </a:r>
          </a:p>
          <a:p>
            <a:pPr algn="l">
              <a:lnSpc>
                <a:spcPct val="100000"/>
              </a:lnSpc>
              <a:spcBef>
                <a:spcPts val="0"/>
              </a:spcBef>
              <a:spcAft>
                <a:spcPts val="1500"/>
              </a:spcAft>
              <a:tabLst>
                <a:tab pos="449263" algn="l"/>
              </a:tabLst>
            </a:pPr>
            <a:r>
              <a:rPr lang="en-US" sz="2000" dirty="0" smtClean="0">
                <a:latin typeface="Century Gothic" charset="0"/>
                <a:ea typeface="Century Gothic" charset="0"/>
                <a:cs typeface="Century Gothic" charset="0"/>
              </a:rPr>
              <a:t>-	</a:t>
            </a:r>
            <a:r>
              <a:rPr lang="en-US" sz="2000" b="1" dirty="0" smtClean="0">
                <a:latin typeface="Century Gothic" charset="0"/>
                <a:ea typeface="Century Gothic" charset="0"/>
                <a:cs typeface="Century Gothic" charset="0"/>
              </a:rPr>
              <a:t>Join us for a webinar, </a:t>
            </a:r>
            <a:r>
              <a:rPr lang="en-US" sz="2000" b="1" i="1" dirty="0" smtClean="0">
                <a:latin typeface="Century Gothic" charset="0"/>
                <a:ea typeface="Century Gothic" charset="0"/>
                <a:cs typeface="Century Gothic" charset="0"/>
              </a:rPr>
              <a:t>COVID-19 and the PAC</a:t>
            </a:r>
            <a:r>
              <a:rPr lang="en-US" sz="2000" b="1" dirty="0" smtClean="0">
                <a:latin typeface="Century Gothic" charset="0"/>
                <a:ea typeface="Century Gothic" charset="0"/>
                <a:cs typeface="Century Gothic" charset="0"/>
              </a:rPr>
              <a:t>, on April 16</a:t>
            </a:r>
            <a:r>
              <a:rPr lang="en-US" sz="2000" b="1" baseline="30000" dirty="0" smtClean="0">
                <a:latin typeface="Century Gothic" charset="0"/>
                <a:ea typeface="Century Gothic" charset="0"/>
                <a:cs typeface="Century Gothic" charset="0"/>
              </a:rPr>
              <a:t>th</a:t>
            </a:r>
            <a:r>
              <a:rPr lang="en-US" sz="2000" b="1" dirty="0" smtClean="0">
                <a:latin typeface="Century Gothic" charset="0"/>
                <a:ea typeface="Century Gothic" charset="0"/>
                <a:cs typeface="Century Gothic" charset="0"/>
              </a:rPr>
              <a:t>! Pac.org/events!</a:t>
            </a:r>
          </a:p>
          <a:p>
            <a:pPr algn="l">
              <a:lnSpc>
                <a:spcPct val="100000"/>
              </a:lnSpc>
              <a:spcBef>
                <a:spcPts val="0"/>
              </a:spcBef>
              <a:spcAft>
                <a:spcPts val="1500"/>
              </a:spcAft>
              <a:tabLst>
                <a:tab pos="449263" algn="l"/>
              </a:tabLst>
            </a:pPr>
            <a:endParaRPr lang="en-US" sz="2000" dirty="0" smtClean="0">
              <a:latin typeface="Century Gothic" charset="0"/>
              <a:ea typeface="Century Gothic" charset="0"/>
              <a:cs typeface="Century Gothic" charset="0"/>
            </a:endParaRPr>
          </a:p>
          <a:p>
            <a:pPr algn="l">
              <a:lnSpc>
                <a:spcPct val="100000"/>
              </a:lnSpc>
              <a:spcBef>
                <a:spcPts val="0"/>
              </a:spcBef>
              <a:spcAft>
                <a:spcPts val="1500"/>
              </a:spcAft>
              <a:tabLst>
                <a:tab pos="449263" algn="l"/>
              </a:tabLst>
            </a:pPr>
            <a:endParaRPr lang="en-US" sz="28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547407"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43705" y="6429170"/>
            <a:ext cx="8705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6324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03740" y="360681"/>
            <a:ext cx="10184520"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altLang="en-US" sz="3600" b="1" dirty="0" smtClean="0">
                <a:solidFill>
                  <a:srgbClr val="A62866"/>
                </a:solidFill>
                <a:latin typeface="Century Gothic" charset="0"/>
                <a:ea typeface="Century Gothic" charset="0"/>
                <a:cs typeface="Century Gothic" charset="0"/>
              </a:rPr>
              <a:t>Best-in-Class Fundraising At-a-Glance</a:t>
            </a:r>
            <a:endParaRPr lang="en-US" altLang="en-US" sz="3600" b="1" dirty="0">
              <a:solidFill>
                <a:srgbClr val="A62866"/>
              </a:solidFill>
              <a:latin typeface="Century Gothic" charset="0"/>
              <a:ea typeface="Century Gothic" charset="0"/>
              <a:cs typeface="Century Gothic" charset="0"/>
            </a:endParaRPr>
          </a:p>
        </p:txBody>
      </p:sp>
      <p:sp>
        <p:nvSpPr>
          <p:cNvPr id="10" name="Content Placeholder 2"/>
          <p:cNvSpPr txBox="1">
            <a:spLocks/>
          </p:cNvSpPr>
          <p:nvPr/>
        </p:nvSpPr>
        <p:spPr>
          <a:xfrm>
            <a:off x="302217" y="1324290"/>
            <a:ext cx="11323726" cy="4454232"/>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r>
              <a:rPr lang="en-US" sz="2000" b="1" dirty="0" smtClean="0">
                <a:solidFill>
                  <a:srgbClr val="A62866"/>
                </a:solidFill>
                <a:latin typeface="Century Gothic" charset="0"/>
                <a:ea typeface="Century Gothic" charset="0"/>
                <a:cs typeface="Century Gothic" charset="0"/>
              </a:rPr>
              <a:t>PACs that are experiencing growth are doing these things:</a:t>
            </a:r>
          </a:p>
          <a:p>
            <a:pPr marL="458788" indent="-458788" algn="l">
              <a:lnSpc>
                <a:spcPct val="100000"/>
              </a:lnSpc>
              <a:spcBef>
                <a:spcPts val="0"/>
              </a:spcBef>
              <a:spcAft>
                <a:spcPts val="1500"/>
              </a:spcAft>
              <a:tabLst>
                <a:tab pos="449263" algn="l"/>
              </a:tabLst>
            </a:pPr>
            <a:endParaRPr lang="en-US" sz="2000" dirty="0">
              <a:solidFill>
                <a:srgbClr val="A62866"/>
              </a:solidFill>
              <a:latin typeface="Century Gothic" charset="0"/>
              <a:ea typeface="Century Gothic" charset="0"/>
              <a:cs typeface="Century Gothic" charset="0"/>
            </a:endParaRP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Planning ahead: </a:t>
            </a:r>
            <a:r>
              <a:rPr lang="en-US" sz="2000" dirty="0" smtClean="0">
                <a:latin typeface="Century Gothic" charset="0"/>
                <a:ea typeface="Century Gothic" charset="0"/>
                <a:cs typeface="Century Gothic" charset="0"/>
              </a:rPr>
              <a:t>successful campaigns require groundwork, plan ahead!</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Using multiple mediums</a:t>
            </a:r>
            <a:r>
              <a:rPr lang="en-US" sz="2000" dirty="0" smtClean="0">
                <a:latin typeface="Century Gothic" charset="0"/>
                <a:ea typeface="Century Gothic" charset="0"/>
                <a:cs typeface="Century Gothic" charset="0"/>
              </a:rPr>
              <a:t>: there’s rarely one magic bullet– combine effective strategies such as a peer-to-peer program, in-person events, email solicitations, giveaways, etc. </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Diversify your donor base</a:t>
            </a:r>
            <a:r>
              <a:rPr lang="en-US" sz="2000" dirty="0" smtClean="0">
                <a:latin typeface="Century Gothic" charset="0"/>
                <a:ea typeface="Century Gothic" charset="0"/>
                <a:cs typeface="Century Gothic" charset="0"/>
              </a:rPr>
              <a:t>: continually reevaluate your donor/eligible base, even if the pay-off is small at first, important to be engaging new eligible audiences</a:t>
            </a:r>
          </a:p>
          <a:p>
            <a:pPr marL="458788" indent="-458788" algn="l">
              <a:lnSpc>
                <a:spcPct val="100000"/>
              </a:lnSpc>
              <a:spcBef>
                <a:spcPts val="0"/>
              </a:spcBef>
              <a:spcAft>
                <a:spcPts val="1500"/>
              </a:spcAft>
              <a:buFontTx/>
              <a:buChar char="-"/>
              <a:tabLst>
                <a:tab pos="449263" algn="l"/>
              </a:tabLst>
            </a:pPr>
            <a:r>
              <a:rPr lang="en-US" sz="2000" b="1" dirty="0" smtClean="0">
                <a:latin typeface="Century Gothic" charset="0"/>
                <a:ea typeface="Century Gothic" charset="0"/>
                <a:cs typeface="Century Gothic" charset="0"/>
              </a:rPr>
              <a:t>Make it as easy as possible: </a:t>
            </a:r>
            <a:r>
              <a:rPr lang="en-US" sz="2000" dirty="0" smtClean="0">
                <a:latin typeface="Century Gothic" charset="0"/>
                <a:ea typeface="Century Gothic" charset="0"/>
                <a:cs typeface="Century Gothic" charset="0"/>
              </a:rPr>
              <a:t>how do donors actually give? How easy is it for them?</a:t>
            </a:r>
          </a:p>
          <a:p>
            <a:pPr algn="l">
              <a:lnSpc>
                <a:spcPct val="100000"/>
              </a:lnSpc>
              <a:spcBef>
                <a:spcPts val="0"/>
              </a:spcBef>
              <a:spcAft>
                <a:spcPts val="1500"/>
              </a:spcAft>
              <a:tabLst>
                <a:tab pos="449263" algn="l"/>
              </a:tabLst>
            </a:pPr>
            <a:endParaRPr lang="en-US" sz="2800" dirty="0">
              <a:latin typeface="Century Gothic" charset="0"/>
              <a:ea typeface="Century Gothic" charset="0"/>
              <a:cs typeface="Century Gothic" charset="0"/>
            </a:endParaRP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a16="http://schemas.microsoft.com/office/drawing/2014/main" xmlns="" id="{D4A6E5D0-D0F6-EB48-B7EB-054949DC7972}"/>
              </a:ext>
            </a:extLst>
          </p:cNvPr>
          <p:cNvSpPr txBox="1">
            <a:spLocks/>
          </p:cNvSpPr>
          <p:nvPr/>
        </p:nvSpPr>
        <p:spPr>
          <a:xfrm>
            <a:off x="302217" y="6300516"/>
            <a:ext cx="3547407"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 </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a16="http://schemas.microsoft.com/office/drawing/2014/main" xmlns="" id="{1F7F739E-255D-A540-807A-90DE3A775E9C}"/>
              </a:ext>
            </a:extLst>
          </p:cNvPr>
          <p:cNvCxnSpPr>
            <a:cxnSpLocks/>
          </p:cNvCxnSpPr>
          <p:nvPr/>
        </p:nvCxnSpPr>
        <p:spPr>
          <a:xfrm>
            <a:off x="2343705" y="6429170"/>
            <a:ext cx="870529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3628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Fundraising – How Often?</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61460" y="6438048"/>
            <a:ext cx="868754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16085" t="51133" r="31676" b="7946"/>
          <a:stretch/>
        </p:blipFill>
        <p:spPr>
          <a:xfrm>
            <a:off x="1465116" y="1797421"/>
            <a:ext cx="9261768" cy="3892023"/>
          </a:xfrm>
          <a:prstGeom prst="rect">
            <a:avLst/>
          </a:prstGeom>
        </p:spPr>
      </p:pic>
    </p:spTree>
    <p:extLst>
      <p:ext uri="{BB962C8B-B14F-4D97-AF65-F5344CB8AC3E}">
        <p14:creationId xmlns:p14="http://schemas.microsoft.com/office/powerpoint/2010/main" val="17307472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Find Your Champions - Top PAC Solicitors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70338" y="6429170"/>
            <a:ext cx="867866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5526" t="21671" r="31604" b="26017"/>
          <a:stretch/>
        </p:blipFill>
        <p:spPr>
          <a:xfrm>
            <a:off x="2032000" y="1624146"/>
            <a:ext cx="8128000" cy="4314390"/>
          </a:xfrm>
          <a:prstGeom prst="rect">
            <a:avLst/>
          </a:prstGeom>
        </p:spPr>
      </p:pic>
    </p:spTree>
    <p:extLst>
      <p:ext uri="{BB962C8B-B14F-4D97-AF65-F5344CB8AC3E}">
        <p14:creationId xmlns:p14="http://schemas.microsoft.com/office/powerpoint/2010/main" val="11771636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6013622"/>
            <a:ext cx="12192000" cy="852616"/>
          </a:xfrm>
          <a:prstGeom prst="rect">
            <a:avLst/>
          </a:prstGeom>
          <a:solidFill>
            <a:srgbClr val="A62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778755" y="611703"/>
            <a:ext cx="9826492" cy="607299"/>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US" altLang="en-US" sz="3600" b="1" dirty="0" smtClean="0">
                <a:solidFill>
                  <a:srgbClr val="A62866"/>
                </a:solidFill>
                <a:latin typeface="Century Gothic" charset="0"/>
                <a:ea typeface="Century Gothic" charset="0"/>
                <a:cs typeface="Century Gothic" charset="0"/>
              </a:rPr>
              <a:t>Fundraising:</a:t>
            </a:r>
          </a:p>
          <a:p>
            <a:pPr algn="l">
              <a:lnSpc>
                <a:spcPct val="100000"/>
              </a:lnSpc>
            </a:pPr>
            <a:r>
              <a:rPr lang="en-US" altLang="en-US" sz="3600" b="1" dirty="0" smtClean="0">
                <a:solidFill>
                  <a:srgbClr val="A62866"/>
                </a:solidFill>
                <a:latin typeface="Century Gothic" charset="0"/>
                <a:ea typeface="Century Gothic" charset="0"/>
                <a:cs typeface="Century Gothic" charset="0"/>
              </a:rPr>
              <a:t>Top Solicitation</a:t>
            </a:r>
          </a:p>
          <a:p>
            <a:pPr algn="l">
              <a:lnSpc>
                <a:spcPct val="100000"/>
              </a:lnSpc>
            </a:pPr>
            <a:r>
              <a:rPr lang="en-US" altLang="en-US" sz="3600" b="1" dirty="0" smtClean="0">
                <a:solidFill>
                  <a:srgbClr val="A62866"/>
                </a:solidFill>
                <a:latin typeface="Century Gothic" charset="0"/>
                <a:ea typeface="Century Gothic" charset="0"/>
                <a:cs typeface="Century Gothic" charset="0"/>
              </a:rPr>
              <a:t>Approaches</a:t>
            </a:r>
          </a:p>
        </p:txBody>
      </p:sp>
      <p:sp>
        <p:nvSpPr>
          <p:cNvPr id="10" name="Content Placeholder 2"/>
          <p:cNvSpPr txBox="1">
            <a:spLocks/>
          </p:cNvSpPr>
          <p:nvPr/>
        </p:nvSpPr>
        <p:spPr>
          <a:xfrm>
            <a:off x="778755" y="1347656"/>
            <a:ext cx="8325293" cy="4515793"/>
          </a:xfrm>
          <a:prstGeom prst="rect">
            <a:avLst/>
          </a:prstGeom>
        </p:spPr>
        <p:txBody>
          <a:bodyPr vert="horz" lIns="0" tIns="45720" rIns="91440" bIns="45720" numCol="1" spcCol="18288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8788" indent="-458788" algn="l">
              <a:lnSpc>
                <a:spcPct val="100000"/>
              </a:lnSpc>
              <a:spcBef>
                <a:spcPts val="0"/>
              </a:spcBef>
              <a:spcAft>
                <a:spcPts val="1500"/>
              </a:spcAft>
              <a:tabLst>
                <a:tab pos="449263" algn="l"/>
              </a:tabLst>
            </a:pPr>
            <a:endParaRPr lang="en-US" sz="2000" dirty="0">
              <a:latin typeface="Century Gothic" charset="0"/>
              <a:ea typeface="Century Gothic" charset="0"/>
              <a:cs typeface="Century Gothic" charset="0"/>
            </a:endParaRPr>
          </a:p>
          <a:p>
            <a:pPr marL="458788" indent="-458788" algn="l">
              <a:lnSpc>
                <a:spcPct val="100000"/>
              </a:lnSpc>
              <a:spcBef>
                <a:spcPts val="0"/>
              </a:spcBef>
              <a:spcAft>
                <a:spcPts val="1500"/>
              </a:spcAft>
              <a:tabLst>
                <a:tab pos="449263" algn="l"/>
              </a:tabLst>
            </a:pPr>
            <a:r>
              <a:rPr lang="en-US" sz="2000" dirty="0">
                <a:latin typeface="Century Gothic" charset="0"/>
                <a:ea typeface="Century Gothic" charset="0"/>
                <a:cs typeface="Century Gothic" charset="0"/>
              </a:rPr>
              <a:t>				</a:t>
            </a:r>
          </a:p>
        </p:txBody>
      </p:sp>
      <p:pic>
        <p:nvPicPr>
          <p:cNvPr id="14" name="Picture 13"/>
          <p:cNvPicPr>
            <a:picLocks noChangeAspect="1"/>
          </p:cNvPicPr>
          <p:nvPr/>
        </p:nvPicPr>
        <p:blipFill>
          <a:blip r:embed="rId3"/>
          <a:stretch>
            <a:fillRect/>
          </a:stretch>
        </p:blipFill>
        <p:spPr>
          <a:xfrm>
            <a:off x="11415870" y="6195543"/>
            <a:ext cx="470204" cy="470204"/>
          </a:xfrm>
          <a:prstGeom prst="rect">
            <a:avLst/>
          </a:prstGeom>
        </p:spPr>
      </p:pic>
      <p:sp>
        <p:nvSpPr>
          <p:cNvPr id="11" name="Title 1">
            <a:extLst>
              <a:ext uri="{FF2B5EF4-FFF2-40B4-BE49-F238E27FC236}">
                <a16:creationId xmlns="" xmlns:a16="http://schemas.microsoft.com/office/drawing/2014/main" id="{D4A6E5D0-D0F6-EB48-B7EB-054949DC7972}"/>
              </a:ext>
            </a:extLst>
          </p:cNvPr>
          <p:cNvSpPr txBox="1">
            <a:spLocks/>
          </p:cNvSpPr>
          <p:nvPr/>
        </p:nvSpPr>
        <p:spPr>
          <a:xfrm>
            <a:off x="302217" y="6300516"/>
            <a:ext cx="3770416" cy="363755"/>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400" b="1" spc="100" dirty="0" smtClean="0">
                <a:solidFill>
                  <a:schemeClr val="bg1"/>
                </a:solidFill>
                <a:latin typeface="Century Gothic" charset="0"/>
                <a:ea typeface="Century Gothic" charset="0"/>
                <a:cs typeface="Century Gothic" charset="0"/>
              </a:rPr>
              <a:t>PAC Best Practices</a:t>
            </a:r>
            <a:endParaRPr lang="en-US" sz="1400" b="1" spc="100" dirty="0">
              <a:solidFill>
                <a:schemeClr val="bg1"/>
              </a:solidFill>
              <a:latin typeface="Century Gothic" charset="0"/>
              <a:ea typeface="Century Gothic" charset="0"/>
              <a:cs typeface="Century Gothic" charset="0"/>
            </a:endParaRPr>
          </a:p>
        </p:txBody>
      </p:sp>
      <p:cxnSp>
        <p:nvCxnSpPr>
          <p:cNvPr id="12" name="Straight Connector 11">
            <a:extLst>
              <a:ext uri="{FF2B5EF4-FFF2-40B4-BE49-F238E27FC236}">
                <a16:creationId xmlns="" xmlns:a16="http://schemas.microsoft.com/office/drawing/2014/main" id="{1F7F739E-255D-A540-807A-90DE3A775E9C}"/>
              </a:ext>
            </a:extLst>
          </p:cNvPr>
          <p:cNvCxnSpPr>
            <a:cxnSpLocks/>
          </p:cNvCxnSpPr>
          <p:nvPr/>
        </p:nvCxnSpPr>
        <p:spPr>
          <a:xfrm>
            <a:off x="2352583" y="6429170"/>
            <a:ext cx="869641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4"/>
          <a:srcRect l="20843" t="24228" r="36354" b="814"/>
          <a:stretch/>
        </p:blipFill>
        <p:spPr>
          <a:xfrm>
            <a:off x="4833322" y="41975"/>
            <a:ext cx="7052752" cy="6625875"/>
          </a:xfrm>
          <a:prstGeom prst="rect">
            <a:avLst/>
          </a:prstGeom>
        </p:spPr>
      </p:pic>
    </p:spTree>
    <p:extLst>
      <p:ext uri="{BB962C8B-B14F-4D97-AF65-F5344CB8AC3E}">
        <p14:creationId xmlns:p14="http://schemas.microsoft.com/office/powerpoint/2010/main" val="25082464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5868</TotalTime>
  <Words>2504</Words>
  <Application>Microsoft Office PowerPoint</Application>
  <PresentationFormat>Widescreen</PresentationFormat>
  <Paragraphs>362</Paragraphs>
  <Slides>41</Slides>
  <Notes>40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Arial Black</vt:lpstr>
      <vt:lpstr>Calibri</vt:lpstr>
      <vt:lpstr>Calibri Light</vt:lpstr>
      <vt:lpstr>Century Gothic</vt:lpstr>
      <vt:lpstr>Office Theme</vt:lpstr>
      <vt:lpstr>PowerPoint Presentation</vt:lpstr>
      <vt:lpstr>About Us</vt:lpstr>
      <vt:lpstr>What is available to you as members?</vt:lpstr>
      <vt:lpstr>PAC Benchmarking Reports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Sample Q1: January 1 – March 31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Kristin Brackemyre Director, PAC and Government Relations kbrackemyre@pac.org - 202.787.5969  Tori Ellington  Public Affairs Associate vellington@pac.org – 202.787.5975</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Affairs During Turbulent Times</dc:title>
  <dc:creator>Drew Ellis</dc:creator>
  <cp:lastModifiedBy>Kristin Brackemyre</cp:lastModifiedBy>
  <cp:revision>266</cp:revision>
  <cp:lastPrinted>2019-04-23T16:27:18Z</cp:lastPrinted>
  <dcterms:created xsi:type="dcterms:W3CDTF">2018-10-04T20:28:03Z</dcterms:created>
  <dcterms:modified xsi:type="dcterms:W3CDTF">2020-03-30T01:49:40Z</dcterms:modified>
</cp:coreProperties>
</file>