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89" r:id="rId2"/>
    <p:sldId id="390" r:id="rId3"/>
    <p:sldId id="393" r:id="rId4"/>
    <p:sldId id="375" r:id="rId5"/>
    <p:sldId id="387" r:id="rId6"/>
    <p:sldId id="391" r:id="rId7"/>
    <p:sldId id="394" r:id="rId8"/>
    <p:sldId id="39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-1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27EC8-1346-4576-8AC1-524389C574E2}" type="datetimeFigureOut">
              <a:rPr lang="en-US" smtClean="0"/>
              <a:t>6/25/21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E36C4-43C1-4152-B55E-519F86AF6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5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2456">
              <a:lnSpc>
                <a:spcPct val="80000"/>
              </a:lnSpc>
            </a:pPr>
            <a:r>
              <a:rPr lang="en-US" sz="1200" dirty="0"/>
              <a:t>BI </a:t>
            </a:r>
          </a:p>
          <a:p>
            <a:pPr marL="42456">
              <a:lnSpc>
                <a:spcPct val="80000"/>
              </a:lnSpc>
            </a:pPr>
            <a:endParaRPr lang="en-US" sz="1200" dirty="0"/>
          </a:p>
          <a:p>
            <a:pPr marL="42456">
              <a:lnSpc>
                <a:spcPct val="80000"/>
              </a:lnSpc>
            </a:pPr>
            <a:r>
              <a:rPr lang="en-US" sz="1200" dirty="0"/>
              <a:t>The government affairs team has broad experience in the legislative and regulatory arenas and maintain strong relationships with elected and appointed government officials.  </a:t>
            </a:r>
          </a:p>
          <a:p>
            <a:pPr marL="42456">
              <a:lnSpc>
                <a:spcPct val="80000"/>
              </a:lnSpc>
            </a:pPr>
            <a:endParaRPr lang="en-US" sz="1200" dirty="0"/>
          </a:p>
          <a:p>
            <a:pPr marL="42456">
              <a:lnSpc>
                <a:spcPct val="80000"/>
              </a:lnSpc>
            </a:pPr>
            <a:r>
              <a:rPr lang="en-US" sz="1200" dirty="0"/>
              <a:t>Govt. affairs makes a difference by…</a:t>
            </a:r>
          </a:p>
          <a:p>
            <a:pPr marL="42456">
              <a:lnSpc>
                <a:spcPct val="80000"/>
              </a:lnSpc>
            </a:pPr>
            <a:endParaRPr lang="en-US" sz="1200" dirty="0"/>
          </a:p>
          <a:p>
            <a:pPr marL="212037" indent="-16958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Te</a:t>
            </a:r>
            <a:r>
              <a:rPr lang="en-US" sz="1200" dirty="0">
                <a:solidFill>
                  <a:srgbClr val="E20074"/>
                </a:solidFill>
              </a:rPr>
              <a:t>lling the T-Mobile story</a:t>
            </a:r>
          </a:p>
          <a:p>
            <a:pPr marL="212037" indent="-16958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E20074"/>
                </a:solidFill>
              </a:rPr>
              <a:t>A</a:t>
            </a:r>
            <a:r>
              <a:rPr lang="en-US" sz="1200" dirty="0"/>
              <a:t>dvocating for the adoption of government policies that allow T-Mobile to grow and succeed in a free marketplace.  Stopping or mitigating policies that have a negative impact on our company and our industry.</a:t>
            </a:r>
          </a:p>
          <a:p>
            <a:pPr marL="212037" indent="-16958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Educating legislators, regulators, and the public through lobbying, speaking on panels and at town meetings, and filing comments in agency rulemaking proceedings.</a:t>
            </a:r>
          </a:p>
          <a:p>
            <a:pPr marL="212037" indent="-16958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Participating in industry forums and reach out to relevant organizations (consumer, public safety, spectrum, standards setting, disability access, etc.).</a:t>
            </a:r>
          </a:p>
          <a:p>
            <a:pPr marL="42456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sz="1200" dirty="0"/>
          </a:p>
          <a:p>
            <a:pPr marL="212037" indent="-16958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NOTE:  Per what we heard from employee survey a few years ago, we need to say this in a way that does not create separation between the govt. affairs team and the rest of employees.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FD20B-11EE-8F41-8B98-6A5B842699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17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2456">
              <a:lnSpc>
                <a:spcPct val="80000"/>
              </a:lnSpc>
            </a:pPr>
            <a:r>
              <a:rPr lang="en-US" sz="1200" dirty="0"/>
              <a:t>BI </a:t>
            </a:r>
          </a:p>
          <a:p>
            <a:pPr marL="42456">
              <a:lnSpc>
                <a:spcPct val="80000"/>
              </a:lnSpc>
            </a:pPr>
            <a:endParaRPr lang="en-US" sz="1200" dirty="0"/>
          </a:p>
          <a:p>
            <a:pPr marL="42456">
              <a:lnSpc>
                <a:spcPct val="80000"/>
              </a:lnSpc>
            </a:pPr>
            <a:r>
              <a:rPr lang="en-US" sz="1200" dirty="0"/>
              <a:t>The government affairs team has broad experience in the legislative and regulatory arenas and maintain strong relationships with elected and appointed government officials.  </a:t>
            </a:r>
          </a:p>
          <a:p>
            <a:pPr marL="42456">
              <a:lnSpc>
                <a:spcPct val="80000"/>
              </a:lnSpc>
            </a:pPr>
            <a:endParaRPr lang="en-US" sz="1200" dirty="0"/>
          </a:p>
          <a:p>
            <a:pPr marL="42456">
              <a:lnSpc>
                <a:spcPct val="80000"/>
              </a:lnSpc>
            </a:pPr>
            <a:r>
              <a:rPr lang="en-US" sz="1200" dirty="0"/>
              <a:t>Govt. affairs makes a difference by…</a:t>
            </a:r>
          </a:p>
          <a:p>
            <a:pPr marL="42456">
              <a:lnSpc>
                <a:spcPct val="80000"/>
              </a:lnSpc>
            </a:pPr>
            <a:endParaRPr lang="en-US" sz="1200" dirty="0"/>
          </a:p>
          <a:p>
            <a:pPr marL="212037" indent="-16958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Te</a:t>
            </a:r>
            <a:r>
              <a:rPr lang="en-US" sz="1200" dirty="0">
                <a:solidFill>
                  <a:srgbClr val="E20074"/>
                </a:solidFill>
              </a:rPr>
              <a:t>lling the T-Mobile story</a:t>
            </a:r>
          </a:p>
          <a:p>
            <a:pPr marL="212037" indent="-16958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E20074"/>
                </a:solidFill>
              </a:rPr>
              <a:t>A</a:t>
            </a:r>
            <a:r>
              <a:rPr lang="en-US" sz="1200" dirty="0"/>
              <a:t>dvocating for the adoption of government policies that allow T-Mobile to grow and succeed in a free marketplace.  Stopping or mitigating policies that have a negative impact on our company and our industry.</a:t>
            </a:r>
          </a:p>
          <a:p>
            <a:pPr marL="212037" indent="-16958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Educating legislators, regulators, and the public through lobbying, speaking on panels and at town meetings, and filing comments in agency rulemaking proceedings.</a:t>
            </a:r>
          </a:p>
          <a:p>
            <a:pPr marL="212037" indent="-16958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Participating in industry forums and reach out to relevant organizations (consumer, public safety, spectrum, standards setting, disability access, etc.).</a:t>
            </a:r>
          </a:p>
          <a:p>
            <a:pPr marL="42456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sz="1200" dirty="0"/>
          </a:p>
          <a:p>
            <a:pPr marL="212037" indent="-16958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NOTE:  Per what we heard from employee survey a few years ago, we need to say this in a way that does not create separation between the govt. affairs team and the rest of employees.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FD20B-11EE-8F41-8B98-6A5B842699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70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2456">
              <a:lnSpc>
                <a:spcPct val="80000"/>
              </a:lnSpc>
            </a:pPr>
            <a:r>
              <a:rPr lang="en-US" b="0" i="0" dirty="0">
                <a:solidFill>
                  <a:srgbClr val="333333"/>
                </a:solidFill>
                <a:effectLst/>
                <a:latin typeface="TeleNeoWeb-Regular"/>
              </a:rPr>
              <a:t>By delivering on these pillars, we will bring a new level of competition to the wireless industry - finally freeing customers from the longstanding industry trade-off of having to choose a better network or a better value - with T-Mobile, we'll be able to get both!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FD20B-11EE-8F41-8B98-6A5B842699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79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FD20B-11EE-8F41-8B98-6A5B8426992E}" type="slidenum">
              <a:rPr lang="en-US" smtClean="0"/>
              <a:t>4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7FD4E6C-774A-4A7B-BE2F-0A15505AD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goal in introducing the T-PAC super heroes was to walk both members and potential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eligibles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through complicated concepts and build understanding and appreciation for the PAC’s purpose within the community. 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strategic focus was on developing fun and relatable communications that would fit our company culture, better connect with employees, and build a story around T-PAC and its importance for the company and employees. With CEO John Legere identifying himself as a Batman-like character on social media, serving as a “protector” of the consumer from the other “big, bad” carriers within the industry, it was only fitting to introduce our very own T-PAC super heroes to capture the power of the T-Mobile PAC.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54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LS</a:t>
            </a:r>
          </a:p>
          <a:p>
            <a:pPr marL="171450" indent="-171450">
              <a:buFontTx/>
              <a:buChar char="-"/>
            </a:pPr>
            <a:r>
              <a:rPr lang="en-US" dirty="0"/>
              <a:t>Background on the creation of the our T-PAC superheroes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 way to make the connection of what our government affairs team does and how it filters down to the company level</a:t>
            </a:r>
          </a:p>
          <a:p>
            <a:pPr marL="171450" indent="-171450">
              <a:buFontTx/>
              <a:buChar char="-"/>
            </a:pPr>
            <a:r>
              <a:rPr lang="en-US" dirty="0"/>
              <a:t>Introduction of Unafraid Cowboy – created in Braxton’s image – his great support to T-PAC</a:t>
            </a:r>
          </a:p>
          <a:p>
            <a:pPr marL="171450" indent="-171450">
              <a:buFontTx/>
              <a:buChar char="-"/>
            </a:pPr>
            <a:r>
              <a:rPr lang="en-US" dirty="0"/>
              <a:t>T-PAC is one of the tools government affairs has in its arsenal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FD20B-11EE-8F41-8B98-6A5B842699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39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LS</a:t>
            </a:r>
          </a:p>
          <a:p>
            <a:pPr marL="171450" indent="-171450">
              <a:buFontTx/>
              <a:buChar char="-"/>
            </a:pPr>
            <a:r>
              <a:rPr lang="en-US" dirty="0"/>
              <a:t>Background on the creation of the our T-PAC superheroes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A way to make the connection of what our government affairs team does and how it filters down to the company level</a:t>
            </a:r>
          </a:p>
          <a:p>
            <a:pPr marL="171450" indent="-171450">
              <a:buFontTx/>
              <a:buChar char="-"/>
            </a:pPr>
            <a:r>
              <a:rPr lang="en-US" dirty="0"/>
              <a:t>Introduction of Unafraid Cowboy – created in Braxton’s image – his great support to T-PAC</a:t>
            </a:r>
          </a:p>
          <a:p>
            <a:pPr marL="171450" indent="-171450">
              <a:buFontTx/>
              <a:buChar char="-"/>
            </a:pPr>
            <a:r>
              <a:rPr lang="en-US" dirty="0"/>
              <a:t>T-PAC is one of the tools government affairs has in its arsenal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FD20B-11EE-8F41-8B98-6A5B842699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93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FD20B-11EE-8F41-8B98-6A5B842699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2456">
              <a:lnSpc>
                <a:spcPct val="80000"/>
              </a:lnSpc>
            </a:pPr>
            <a:r>
              <a:rPr lang="en-US" sz="1200" dirty="0"/>
              <a:t>BI </a:t>
            </a:r>
          </a:p>
          <a:p>
            <a:pPr marL="42456">
              <a:lnSpc>
                <a:spcPct val="80000"/>
              </a:lnSpc>
            </a:pPr>
            <a:endParaRPr lang="en-US" sz="1200" dirty="0"/>
          </a:p>
          <a:p>
            <a:pPr marL="42456">
              <a:lnSpc>
                <a:spcPct val="80000"/>
              </a:lnSpc>
            </a:pPr>
            <a:r>
              <a:rPr lang="en-US" sz="1200" dirty="0"/>
              <a:t>The government affairs team has broad experience in the legislative and regulatory arenas and maintain strong relationships with elected and appointed government officials.  </a:t>
            </a:r>
          </a:p>
          <a:p>
            <a:pPr marL="42456">
              <a:lnSpc>
                <a:spcPct val="80000"/>
              </a:lnSpc>
            </a:pPr>
            <a:endParaRPr lang="en-US" sz="1200" dirty="0"/>
          </a:p>
          <a:p>
            <a:pPr marL="42456">
              <a:lnSpc>
                <a:spcPct val="80000"/>
              </a:lnSpc>
            </a:pPr>
            <a:r>
              <a:rPr lang="en-US" sz="1200" dirty="0"/>
              <a:t>Govt. affairs makes a difference by…</a:t>
            </a:r>
          </a:p>
          <a:p>
            <a:pPr marL="42456">
              <a:lnSpc>
                <a:spcPct val="80000"/>
              </a:lnSpc>
            </a:pPr>
            <a:endParaRPr lang="en-US" sz="1200" dirty="0"/>
          </a:p>
          <a:p>
            <a:pPr marL="212037" indent="-16958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Te</a:t>
            </a:r>
            <a:r>
              <a:rPr lang="en-US" sz="1200" dirty="0">
                <a:solidFill>
                  <a:srgbClr val="E20074"/>
                </a:solidFill>
              </a:rPr>
              <a:t>lling the T-Mobile story</a:t>
            </a:r>
          </a:p>
          <a:p>
            <a:pPr marL="212037" indent="-16958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E20074"/>
                </a:solidFill>
              </a:rPr>
              <a:t>A</a:t>
            </a:r>
            <a:r>
              <a:rPr lang="en-US" sz="1200" dirty="0"/>
              <a:t>dvocating for the adoption of government policies that allow T-Mobile to grow and succeed in a free marketplace.  Stopping or mitigating policies that have a negative impact on our company and our industry.</a:t>
            </a:r>
          </a:p>
          <a:p>
            <a:pPr marL="212037" indent="-16958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Educating legislators, regulators, and the public through lobbying, speaking on panels and at town meetings, and filing comments in agency rulemaking proceedings.</a:t>
            </a:r>
          </a:p>
          <a:p>
            <a:pPr marL="212037" indent="-16958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Participating in industry forums and reach out to relevant organizations (consumer, public safety, spectrum, standards setting, disability access, etc.).</a:t>
            </a:r>
          </a:p>
          <a:p>
            <a:pPr marL="42456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sz="1200" dirty="0"/>
          </a:p>
          <a:p>
            <a:pPr marL="212037" indent="-16958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NOTE:  Per what we heard from employee survey a few years ago, we need to say this in a way that does not create separation between the govt. affairs team and the rest of employees.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FD20B-11EE-8F41-8B98-6A5B842699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08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34B02-1E3B-436D-A5F7-34086E73C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4F38D-4A22-48E9-B0B9-683384184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44A61-5A08-4FD6-958F-397A455B5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E4C8-0C9E-401F-B4E3-59DB05B55C66}" type="datetimeFigureOut">
              <a:rPr lang="en-US" smtClean="0"/>
              <a:t>6/25/21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EE6C0-1F73-4925-B8C2-F65C62E8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65699-9DB8-49DB-9598-05BAB79E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0DF2-6B11-48F6-92E5-4D0B11568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2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B824F-9411-4D58-87C3-46A62A7E4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F5BF6-00C8-4DA6-B927-B94875751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8E0CC-1862-45D8-947F-577590E55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E4C8-0C9E-401F-B4E3-59DB05B55C66}" type="datetimeFigureOut">
              <a:rPr lang="en-US" smtClean="0"/>
              <a:t>6/25/21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5DB45-0F2C-4616-92EF-31812D72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CCB4C-7BC3-45CF-9592-5F366C6E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0DF2-6B11-48F6-92E5-4D0B11568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4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21232-6269-448B-B964-593089AC8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EC740B-ABC7-4F00-B675-7D33C1961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42009-F3A2-46E0-B37F-A4D92D8C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E4C8-0C9E-401F-B4E3-59DB05B55C66}" type="datetimeFigureOut">
              <a:rPr lang="en-US" smtClean="0"/>
              <a:t>6/25/21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B0F93-4290-481E-B600-A0CD693C9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BDDDD-1DDA-4700-A8AB-9112A3176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0DF2-6B11-48F6-92E5-4D0B11568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2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ABD3F-62D6-418E-B497-2EB64741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5C674-3E1D-4CF4-9981-73DBBB6B1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CC8FF-EF09-47C1-BC0F-33A3D6652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E4C8-0C9E-401F-B4E3-59DB05B55C66}" type="datetimeFigureOut">
              <a:rPr lang="en-US" smtClean="0"/>
              <a:t>6/25/21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338A9-6E70-4D66-8A1E-D37D7ACE3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17785-C163-4F05-8475-2436D7997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0DF2-6B11-48F6-92E5-4D0B11568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6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90FC5-1BE2-45FE-B155-F25DA6EBA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E4BE9-52EA-49F9-AEC4-FE633D010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2689D-7372-4D62-960F-573A6983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E4C8-0C9E-401F-B4E3-59DB05B55C66}" type="datetimeFigureOut">
              <a:rPr lang="en-US" smtClean="0"/>
              <a:t>6/25/21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759DB-1AB7-415B-BDC3-52221814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C1D5F-483D-4C21-BE87-E12A9A3F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0DF2-6B11-48F6-92E5-4D0B11568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9EC0F-9D8B-4A5C-BD4F-0FF50C6CE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9D9A6-44AE-44D7-8F78-A7B608333B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13904-B7D2-4049-BE37-2BD2593F0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2B638-CC6B-4619-A983-FE7D2F456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E4C8-0C9E-401F-B4E3-59DB05B55C66}" type="datetimeFigureOut">
              <a:rPr lang="en-US" smtClean="0"/>
              <a:t>6/25/21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E4E04-6CAC-45A3-AB27-372BF3B7C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9A1D6-D9C5-466D-951A-AC1F2FF8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0DF2-6B11-48F6-92E5-4D0B11568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6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E2501-807F-4E7E-892E-47412937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47FB3-6EF3-4FDE-A070-C1D6EB02E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9CE8F0-7D17-48D5-BF23-5AD5DCF53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8B08D2-F609-467D-AD10-6A22B03267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65BB6-C58E-4FAD-92F2-47A06FEFB7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959EC-EE5A-4D6C-A9D9-8F5221261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E4C8-0C9E-401F-B4E3-59DB05B55C66}" type="datetimeFigureOut">
              <a:rPr lang="en-US" smtClean="0"/>
              <a:t>6/25/21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74BA75-D74D-4835-B08D-EC45BE0BE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5ADE02-53BD-439B-9AA7-A95373052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0DF2-6B11-48F6-92E5-4D0B11568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9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0B625-1E0A-4D00-95C9-0713D1B32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5C8470-A514-415D-B040-CEBF9E538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E4C8-0C9E-401F-B4E3-59DB05B55C66}" type="datetimeFigureOut">
              <a:rPr lang="en-US" smtClean="0"/>
              <a:t>6/25/21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C73730-9922-47C2-B2F5-6AEA316DF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DD14BF-4951-482A-90EB-952B24CDC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0DF2-6B11-48F6-92E5-4D0B11568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1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CC7416-E389-4ACD-B581-B713D0012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E4C8-0C9E-401F-B4E3-59DB05B55C66}" type="datetimeFigureOut">
              <a:rPr lang="en-US" smtClean="0"/>
              <a:t>6/25/21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003372-B988-4594-B383-6DEF1FD8E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92EB2-A670-41EC-8953-5EA726FE9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0DF2-6B11-48F6-92E5-4D0B11568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2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0CCA1-7AEB-4C05-92D0-362290CBC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942EC-06FF-4B55-85E0-BD3DBBBC7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387D9-4E5E-4839-9A29-7717F10D2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B15EF-B485-4DD2-A13D-50BF9325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E4C8-0C9E-401F-B4E3-59DB05B55C66}" type="datetimeFigureOut">
              <a:rPr lang="en-US" smtClean="0"/>
              <a:t>6/25/21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3EFF8-A230-4EB4-9147-C776D46E9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FC8FE-847A-457E-A3D9-9E2285F2D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0DF2-6B11-48F6-92E5-4D0B11568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4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E3647-DFCD-4800-86D9-DB074212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3BE58-3DCE-44CD-904A-7187A3FCE3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AFFE9-859F-4A25-B5FA-F9E6B0171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33F62-4969-40F8-BB8C-AC20BD57B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E4C8-0C9E-401F-B4E3-59DB05B55C66}" type="datetimeFigureOut">
              <a:rPr lang="en-US" smtClean="0"/>
              <a:t>6/25/21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15933-8B85-4C3A-ABBA-21711D4E3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B8524-040A-4C76-939E-CD78F58AD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0DF2-6B11-48F6-92E5-4D0B11568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5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C1DD9D-5887-4447-93B8-D68BD4A9C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8693E-F60D-4A9B-828B-A9076C58F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BD018-1657-488B-9128-2B5143D4F0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DE4C8-0C9E-401F-B4E3-59DB05B55C66}" type="datetimeFigureOut">
              <a:rPr lang="en-US" smtClean="0"/>
              <a:t>6/25/21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3E935-3043-4808-A3D7-7889AEAE8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14D44-6662-4B94-99D9-A19E55C69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80DF2-6B11-48F6-92E5-4D0B11568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8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mailto:Lisa.Strikowsky1@t-mobil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B68579-8437-884B-8290-BCCF147BE3BF}"/>
              </a:ext>
            </a:extLst>
          </p:cNvPr>
          <p:cNvSpPr/>
          <p:nvPr/>
        </p:nvSpPr>
        <p:spPr>
          <a:xfrm>
            <a:off x="0" y="-1"/>
            <a:ext cx="12192000" cy="6910295"/>
          </a:xfrm>
          <a:prstGeom prst="rect">
            <a:avLst/>
          </a:prstGeom>
          <a:gradFill>
            <a:gsLst>
              <a:gs pos="67000">
                <a:srgbClr val="AE00A2"/>
              </a:gs>
              <a:gs pos="0">
                <a:srgbClr val="E20074"/>
              </a:gs>
            </a:gsLst>
            <a:lin ang="3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A97A174C-64E8-0046-93B7-40FF9EFF69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2" cy="6858000"/>
          </a:xfrm>
          <a:prstGeom prst="rect">
            <a:avLst/>
          </a:prstGeom>
          <a:effectLst/>
        </p:spPr>
      </p:pic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E50134E4-8FA1-9D41-BB07-085E606E3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62335" y="5397910"/>
            <a:ext cx="3547090" cy="1348965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Lisa Strikowsky Gillman</a:t>
            </a:r>
          </a:p>
          <a:p>
            <a:r>
              <a:rPr lang="en-US" sz="1800" dirty="0">
                <a:solidFill>
                  <a:schemeClr val="bg1"/>
                </a:solidFill>
              </a:rPr>
              <a:t>Sr. Government Affairs Manager</a:t>
            </a:r>
          </a:p>
          <a:p>
            <a:r>
              <a:rPr lang="en-US" sz="1800" dirty="0">
                <a:solidFill>
                  <a:schemeClr val="bg1"/>
                </a:solidFill>
              </a:rPr>
              <a:t>T-Mobile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8EE877-D2E1-444A-8222-602E4857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906" y="1856637"/>
            <a:ext cx="10112188" cy="4154905"/>
          </a:xfrm>
        </p:spPr>
        <p:txBody>
          <a:bodyPr anchor="t">
            <a:normAutofit/>
          </a:bodyPr>
          <a:lstStyle/>
          <a:p>
            <a:pPr algn="ctr"/>
            <a:br>
              <a:rPr lang="en-US" sz="3600" dirty="0"/>
            </a:b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29CAFC-0869-403D-A747-ED3E2884D15C}"/>
              </a:ext>
            </a:extLst>
          </p:cNvPr>
          <p:cNvSpPr txBox="1"/>
          <p:nvPr/>
        </p:nvSpPr>
        <p:spPr>
          <a:xfrm>
            <a:off x="0" y="282883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Creative Communications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4801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B68579-8437-884B-8290-BCCF147BE3BF}"/>
              </a:ext>
            </a:extLst>
          </p:cNvPr>
          <p:cNvSpPr/>
          <p:nvPr/>
        </p:nvSpPr>
        <p:spPr>
          <a:xfrm>
            <a:off x="0" y="-1"/>
            <a:ext cx="12192000" cy="6910295"/>
          </a:xfrm>
          <a:prstGeom prst="rect">
            <a:avLst/>
          </a:prstGeom>
          <a:gradFill>
            <a:gsLst>
              <a:gs pos="67000">
                <a:srgbClr val="AE00A2"/>
              </a:gs>
              <a:gs pos="0">
                <a:srgbClr val="E20074"/>
              </a:gs>
            </a:gsLst>
            <a:lin ang="3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A97A174C-64E8-0046-93B7-40FF9EFF69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52294"/>
            <a:ext cx="12192002" cy="6858000"/>
          </a:xfrm>
          <a:prstGeom prst="rect">
            <a:avLst/>
          </a:prstGeom>
          <a:effectLst/>
        </p:spPr>
      </p:pic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E50134E4-8FA1-9D41-BB07-085E606E3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7806" y="6415548"/>
            <a:ext cx="3286288" cy="279259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8EE877-D2E1-444A-8222-602E4857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0342" y="1851685"/>
            <a:ext cx="7228197" cy="4154905"/>
          </a:xfrm>
        </p:spPr>
        <p:txBody>
          <a:bodyPr anchor="t"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Established 2000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Acquired Metro PCS in 2012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Acquired Sprint in 2020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  <a:sym typeface="Wingdings" panose="05000000000000000000" pitchFamily="2" charset="2"/>
              </a:rPr>
              <a:t>950 contributors  </a:t>
            </a:r>
            <a:r>
              <a:rPr lang="en-US" sz="3600" dirty="0">
                <a:solidFill>
                  <a:schemeClr val="bg1"/>
                </a:solidFill>
              </a:rPr>
              <a:t>5.5% participation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18,000+ eligible employees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2020 cycle receipts: $1.8 million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94% senior leader participation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29CAFC-0869-403D-A747-ED3E2884D15C}"/>
              </a:ext>
            </a:extLst>
          </p:cNvPr>
          <p:cNvSpPr txBox="1"/>
          <p:nvPr/>
        </p:nvSpPr>
        <p:spPr>
          <a:xfrm>
            <a:off x="617106" y="552154"/>
            <a:ext cx="5909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About T-Mobile PAC (T-PAC)</a:t>
            </a:r>
            <a:endParaRPr lang="en-US" sz="3600" dirty="0"/>
          </a:p>
        </p:txBody>
      </p:sp>
      <p:pic>
        <p:nvPicPr>
          <p:cNvPr id="11" name="Google Shape;158;p5">
            <a:extLst>
              <a:ext uri="{FF2B5EF4-FFF2-40B4-BE49-F238E27FC236}">
                <a16:creationId xmlns:a16="http://schemas.microsoft.com/office/drawing/2014/main" id="{CAC7BE94-47ED-4C7E-885B-FD161E278C8E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734" y="1851685"/>
            <a:ext cx="3259218" cy="3259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758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B68579-8437-884B-8290-BCCF147BE3BF}"/>
              </a:ext>
            </a:extLst>
          </p:cNvPr>
          <p:cNvSpPr/>
          <p:nvPr/>
        </p:nvSpPr>
        <p:spPr>
          <a:xfrm>
            <a:off x="0" y="-1"/>
            <a:ext cx="12192000" cy="6910295"/>
          </a:xfrm>
          <a:prstGeom prst="rect">
            <a:avLst/>
          </a:prstGeom>
          <a:gradFill>
            <a:gsLst>
              <a:gs pos="67000">
                <a:srgbClr val="AE00A2"/>
              </a:gs>
              <a:gs pos="0">
                <a:srgbClr val="E20074"/>
              </a:gs>
            </a:gsLst>
            <a:lin ang="3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A97A174C-64E8-0046-93B7-40FF9EFF69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52294"/>
            <a:ext cx="12192002" cy="6858000"/>
          </a:xfrm>
          <a:prstGeom prst="rect">
            <a:avLst/>
          </a:prstGeom>
          <a:effectLst/>
        </p:spPr>
      </p:pic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E50134E4-8FA1-9D41-BB07-085E606E3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7806" y="6415548"/>
            <a:ext cx="3286288" cy="279259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8EE877-D2E1-444A-8222-602E4857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153" y="1488290"/>
            <a:ext cx="7589438" cy="5113731"/>
          </a:xfrm>
        </p:spPr>
        <p:txBody>
          <a:bodyPr anchor="t">
            <a:no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Our strategic pillars:</a:t>
            </a:r>
            <a:br>
              <a:rPr lang="en-US" sz="3000" dirty="0">
                <a:solidFill>
                  <a:schemeClr val="bg1"/>
                </a:solidFill>
              </a:rPr>
            </a:b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Unlocking the potential of massive scale</a:t>
            </a:r>
            <a:br>
              <a:rPr lang="en-US" sz="3000" dirty="0">
                <a:solidFill>
                  <a:schemeClr val="bg1"/>
                </a:solidFill>
              </a:rPr>
            </a:b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Building the World’s Best 5G Network</a:t>
            </a:r>
            <a:br>
              <a:rPr lang="en-US" sz="3000" dirty="0">
                <a:solidFill>
                  <a:schemeClr val="bg1"/>
                </a:solidFill>
              </a:rPr>
            </a:b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Delivering the Best Experiences from the Best Team</a:t>
            </a:r>
            <a:br>
              <a:rPr lang="en-US" sz="3000" dirty="0">
                <a:solidFill>
                  <a:schemeClr val="bg1"/>
                </a:solidFill>
              </a:rPr>
            </a:b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Solving customer pain points</a:t>
            </a:r>
            <a:br>
              <a:rPr lang="en-US" sz="3000" dirty="0">
                <a:solidFill>
                  <a:schemeClr val="bg1"/>
                </a:solidFill>
              </a:rPr>
            </a:b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Customer crazed; employee committed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29CAFC-0869-403D-A747-ED3E2884D15C}"/>
              </a:ext>
            </a:extLst>
          </p:cNvPr>
          <p:cNvSpPr txBox="1"/>
          <p:nvPr/>
        </p:nvSpPr>
        <p:spPr>
          <a:xfrm>
            <a:off x="520172" y="588383"/>
            <a:ext cx="5909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About T-Mobile</a:t>
            </a:r>
            <a:endParaRPr lang="en-US" sz="36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0743A34-B857-48FD-9AFE-9AA86A6E8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1" y="1833469"/>
            <a:ext cx="32956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6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77C5805-945A-E640-976C-FCBC30CB7A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A1D1DE6-E025-A142-A4CB-E916415F5C61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gradFill>
            <a:gsLst>
              <a:gs pos="67000">
                <a:srgbClr val="AE00A2">
                  <a:alpha val="78000"/>
                </a:srgbClr>
              </a:gs>
              <a:gs pos="0">
                <a:srgbClr val="E20074"/>
              </a:gs>
            </a:gsLst>
            <a:lin ang="3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17">
            <a:extLst>
              <a:ext uri="{FF2B5EF4-FFF2-40B4-BE49-F238E27FC236}">
                <a16:creationId xmlns:a16="http://schemas.microsoft.com/office/drawing/2014/main" id="{E85B9E3A-A1B1-BB4C-A9C8-7FB77A370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6356350"/>
            <a:ext cx="4733925" cy="390525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6DDCF-8A06-4D6B-93E0-839AE6CB80DA}"/>
              </a:ext>
            </a:extLst>
          </p:cNvPr>
          <p:cNvSpPr txBox="1"/>
          <p:nvPr/>
        </p:nvSpPr>
        <p:spPr>
          <a:xfrm>
            <a:off x="514350" y="526166"/>
            <a:ext cx="1116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T-PAC Campaign: The Making of a Superhero</a:t>
            </a:r>
          </a:p>
        </p:txBody>
      </p:sp>
      <p:pic>
        <p:nvPicPr>
          <p:cNvPr id="6" name="Picture 5" descr="A picture containing umbrella&#10;&#10;Description automatically generated">
            <a:extLst>
              <a:ext uri="{FF2B5EF4-FFF2-40B4-BE49-F238E27FC236}">
                <a16:creationId xmlns:a16="http://schemas.microsoft.com/office/drawing/2014/main" id="{501B286B-8807-499E-A2FD-CABA8E359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62" y="4057650"/>
            <a:ext cx="3771500" cy="32714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8079FB-D464-4E2D-95D0-97C3B66B1A26}"/>
              </a:ext>
            </a:extLst>
          </p:cNvPr>
          <p:cNvSpPr txBox="1"/>
          <p:nvPr/>
        </p:nvSpPr>
        <p:spPr>
          <a:xfrm>
            <a:off x="514350" y="1313613"/>
            <a:ext cx="110785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Problem: How do we convey to our employees what the PAC can achieve for T-Mobile in a way that is engaging and in line with our corporate culture and out of the box thinking?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Solution: Develop something fun and relatable that will foster a willingness to learn about the role of Government Affairs and the PAC within T-Mobile.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F5F548-3619-472C-92B2-B20BE6F51D92}"/>
              </a:ext>
            </a:extLst>
          </p:cNvPr>
          <p:cNvSpPr txBox="1"/>
          <p:nvPr/>
        </p:nvSpPr>
        <p:spPr>
          <a:xfrm>
            <a:off x="4158505" y="4189738"/>
            <a:ext cx="54998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Introducing the T-PAC Superheroes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Unstoppable!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Unbeatable!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The Unafraid Cowboy!</a:t>
            </a:r>
          </a:p>
        </p:txBody>
      </p:sp>
    </p:spTree>
    <p:extLst>
      <p:ext uri="{BB962C8B-B14F-4D97-AF65-F5344CB8AC3E}">
        <p14:creationId xmlns:p14="http://schemas.microsoft.com/office/powerpoint/2010/main" val="213387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B68579-8437-884B-8290-BCCF147BE3BF}"/>
              </a:ext>
            </a:extLst>
          </p:cNvPr>
          <p:cNvSpPr/>
          <p:nvPr/>
        </p:nvSpPr>
        <p:spPr>
          <a:xfrm>
            <a:off x="0" y="0"/>
            <a:ext cx="12192000" cy="6910295"/>
          </a:xfrm>
          <a:prstGeom prst="rect">
            <a:avLst/>
          </a:prstGeom>
          <a:gradFill>
            <a:gsLst>
              <a:gs pos="67000">
                <a:srgbClr val="AE00A2"/>
              </a:gs>
              <a:gs pos="0">
                <a:srgbClr val="E20074"/>
              </a:gs>
            </a:gsLst>
            <a:lin ang="3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77B27B-812A-1B49-A688-3D26D105E793}"/>
              </a:ext>
            </a:extLst>
          </p:cNvPr>
          <p:cNvSpPr/>
          <p:nvPr/>
        </p:nvSpPr>
        <p:spPr>
          <a:xfrm rot="21396243">
            <a:off x="-1549286" y="5040507"/>
            <a:ext cx="16702940" cy="3195406"/>
          </a:xfrm>
          <a:prstGeom prst="rect">
            <a:avLst/>
          </a:prstGeom>
          <a:solidFill>
            <a:srgbClr val="0E113D">
              <a:alpha val="3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06AFEA-5FF1-8F4B-AC44-7FAC39A41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0943" y="717799"/>
            <a:ext cx="6654766" cy="5422401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B53C671-1451-5F4E-B2D7-348CCC4C2327}"/>
              </a:ext>
            </a:extLst>
          </p:cNvPr>
          <p:cNvSpPr txBox="1">
            <a:spLocks/>
          </p:cNvSpPr>
          <p:nvPr/>
        </p:nvSpPr>
        <p:spPr>
          <a:xfrm>
            <a:off x="838200" y="3100337"/>
            <a:ext cx="4612341" cy="2923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8B773696-DA00-9846-9D3D-D2C52C5D2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6356350"/>
            <a:ext cx="4733925" cy="390525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6ECE6-7064-45B3-A4C2-D7FE63CFF7CE}"/>
              </a:ext>
            </a:extLst>
          </p:cNvPr>
          <p:cNvSpPr txBox="1"/>
          <p:nvPr/>
        </p:nvSpPr>
        <p:spPr>
          <a:xfrm>
            <a:off x="536697" y="389136"/>
            <a:ext cx="686795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Setting Up for Success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Campaign 1: Meet the Superheroes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Targeted departmental e-mail campaign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Using PAC champions effectively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Campaign 2: The Unafraid Cowboy Rides 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Company wide e-mail and in-person campaign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Partnering with Senior Leaders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Campaign 3: You Can Be a Superhero Too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Proposed 2020 campaign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Highlighting lower donors and their impact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Up Next: Always Phase in Something New to Keep the Concept Fresh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88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B68579-8437-884B-8290-BCCF147BE3BF}"/>
              </a:ext>
            </a:extLst>
          </p:cNvPr>
          <p:cNvSpPr/>
          <p:nvPr/>
        </p:nvSpPr>
        <p:spPr>
          <a:xfrm>
            <a:off x="0" y="0"/>
            <a:ext cx="12192000" cy="6910295"/>
          </a:xfrm>
          <a:prstGeom prst="rect">
            <a:avLst/>
          </a:prstGeom>
          <a:gradFill>
            <a:gsLst>
              <a:gs pos="67000">
                <a:srgbClr val="AE00A2"/>
              </a:gs>
              <a:gs pos="0">
                <a:srgbClr val="E20074"/>
              </a:gs>
            </a:gsLst>
            <a:lin ang="3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77B27B-812A-1B49-A688-3D26D105E793}"/>
              </a:ext>
            </a:extLst>
          </p:cNvPr>
          <p:cNvSpPr/>
          <p:nvPr/>
        </p:nvSpPr>
        <p:spPr>
          <a:xfrm rot="21396243">
            <a:off x="-1539454" y="5050339"/>
            <a:ext cx="16702940" cy="3195406"/>
          </a:xfrm>
          <a:prstGeom prst="rect">
            <a:avLst/>
          </a:prstGeom>
          <a:solidFill>
            <a:srgbClr val="0E113D">
              <a:alpha val="3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B53C671-1451-5F4E-B2D7-348CCC4C2327}"/>
              </a:ext>
            </a:extLst>
          </p:cNvPr>
          <p:cNvSpPr txBox="1">
            <a:spLocks/>
          </p:cNvSpPr>
          <p:nvPr/>
        </p:nvSpPr>
        <p:spPr>
          <a:xfrm>
            <a:off x="838200" y="3100337"/>
            <a:ext cx="4612341" cy="2923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8B773696-DA00-9846-9D3D-D2C52C5D2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6356350"/>
            <a:ext cx="4733925" cy="390525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6ECE6-7064-45B3-A4C2-D7FE63CFF7CE}"/>
              </a:ext>
            </a:extLst>
          </p:cNvPr>
          <p:cNvSpPr txBox="1"/>
          <p:nvPr/>
        </p:nvSpPr>
        <p:spPr>
          <a:xfrm>
            <a:off x="414000" y="743434"/>
            <a:ext cx="503654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Knowing Your Audience</a:t>
            </a:r>
          </a:p>
          <a:p>
            <a:endParaRPr lang="en-US" sz="2800" b="1" dirty="0">
              <a:solidFill>
                <a:srgbClr val="FFFFF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is your company culture?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types of content do your employees best respond to?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How often do they want/need to be contacted?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do your members want to see, and what do you want them to remember?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020663-3BB0-4655-8E3F-676A655873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3168" y="415055"/>
            <a:ext cx="8396141" cy="61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0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EF79707-E408-0546-94F2-C8D26CEBBF32}"/>
              </a:ext>
            </a:extLst>
          </p:cNvPr>
          <p:cNvSpPr/>
          <p:nvPr/>
        </p:nvSpPr>
        <p:spPr>
          <a:xfrm>
            <a:off x="0" y="-1"/>
            <a:ext cx="12192000" cy="6910295"/>
          </a:xfrm>
          <a:prstGeom prst="rect">
            <a:avLst/>
          </a:prstGeom>
          <a:gradFill>
            <a:gsLst>
              <a:gs pos="67000">
                <a:srgbClr val="AE00A2"/>
              </a:gs>
              <a:gs pos="0">
                <a:srgbClr val="E20074"/>
              </a:gs>
            </a:gsLst>
            <a:lin ang="3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6597"/>
          <a:stretch/>
        </p:blipFill>
        <p:spPr>
          <a:xfrm rot="435229">
            <a:off x="-1619333" y="-511735"/>
            <a:ext cx="14699401" cy="86052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65222CF-09AF-A84E-9FC3-80558C9B39B0}"/>
              </a:ext>
            </a:extLst>
          </p:cNvPr>
          <p:cNvSpPr/>
          <p:nvPr/>
        </p:nvSpPr>
        <p:spPr>
          <a:xfrm>
            <a:off x="3538329" y="662484"/>
            <a:ext cx="823954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cs typeface="Calibri"/>
              </a:rPr>
              <a:t>PACs at a Crossroads and Moving Forward </a:t>
            </a:r>
          </a:p>
          <a:p>
            <a:endParaRPr lang="en-US" sz="3600" dirty="0">
              <a:solidFill>
                <a:srgbClr val="FFFFFF"/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cs typeface="Calibri"/>
              </a:rPr>
              <a:t>T-PAC solicitations, and most PAC communications, have been paused since March 2020.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cs typeface="Calibri"/>
              </a:rPr>
              <a:t>When re-engaging with your PAC members and eligible class in this political environment, do your communication methods change?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cs typeface="Calibri"/>
              </a:rPr>
              <a:t>How do you “sell” the PACs importance while still maintaining the seriousness of the events of the past 18 months?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cs typeface="Calibri"/>
              </a:rPr>
              <a:t>Is your company helping or hindering your efforts?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cs typeface="Calibri"/>
            </a:endParaRPr>
          </a:p>
          <a:p>
            <a:endParaRPr lang="en-US" sz="3600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13" name="Slide Number Placeholder 17">
            <a:extLst>
              <a:ext uri="{FF2B5EF4-FFF2-40B4-BE49-F238E27FC236}">
                <a16:creationId xmlns:a16="http://schemas.microsoft.com/office/drawing/2014/main" id="{B43DEC4D-F60D-8A4B-8B40-6A65019D3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5500" y="6356350"/>
            <a:ext cx="4733925" cy="390525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A picture containing knife&#10;&#10;Description automatically generated">
            <a:extLst>
              <a:ext uri="{FF2B5EF4-FFF2-40B4-BE49-F238E27FC236}">
                <a16:creationId xmlns:a16="http://schemas.microsoft.com/office/drawing/2014/main" id="{9579C052-BA36-49CB-A949-05ED5E63D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956" y="661272"/>
            <a:ext cx="2763373" cy="535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0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B68579-8437-884B-8290-BCCF147BE3BF}"/>
              </a:ext>
            </a:extLst>
          </p:cNvPr>
          <p:cNvSpPr/>
          <p:nvPr/>
        </p:nvSpPr>
        <p:spPr>
          <a:xfrm>
            <a:off x="0" y="-1"/>
            <a:ext cx="12192000" cy="6910295"/>
          </a:xfrm>
          <a:prstGeom prst="rect">
            <a:avLst/>
          </a:prstGeom>
          <a:gradFill>
            <a:gsLst>
              <a:gs pos="67000">
                <a:srgbClr val="AE00A2"/>
              </a:gs>
              <a:gs pos="0">
                <a:srgbClr val="E20074"/>
              </a:gs>
            </a:gsLst>
            <a:lin ang="30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A97A174C-64E8-0046-93B7-40FF9EFF69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52294"/>
            <a:ext cx="12192002" cy="6858000"/>
          </a:xfrm>
          <a:prstGeom prst="rect">
            <a:avLst/>
          </a:prstGeom>
          <a:effectLst/>
        </p:spPr>
      </p:pic>
      <p:sp>
        <p:nvSpPr>
          <p:cNvPr id="12" name="Slide Number Placeholder 17">
            <a:extLst>
              <a:ext uri="{FF2B5EF4-FFF2-40B4-BE49-F238E27FC236}">
                <a16:creationId xmlns:a16="http://schemas.microsoft.com/office/drawing/2014/main" id="{E50134E4-8FA1-9D41-BB07-085E606E3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7806" y="6415548"/>
            <a:ext cx="3286288" cy="279259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8EE877-D2E1-444A-8222-602E4857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508" y="1278267"/>
            <a:ext cx="6813961" cy="4154905"/>
          </a:xfrm>
        </p:spPr>
        <p:txBody>
          <a:bodyPr anchor="t">
            <a:normAutofit fontScale="90000"/>
          </a:bodyPr>
          <a:lstStyle/>
          <a:p>
            <a:br>
              <a:rPr lang="en-US" sz="7300" b="1" dirty="0">
                <a:solidFill>
                  <a:schemeClr val="bg1"/>
                </a:solidFill>
              </a:rPr>
            </a:br>
            <a:r>
              <a:rPr lang="en-US" sz="7300" b="1" dirty="0">
                <a:solidFill>
                  <a:schemeClr val="bg1"/>
                </a:solidFill>
              </a:rPr>
              <a:t>Questions? 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Contact Information</a:t>
            </a:r>
            <a:br>
              <a:rPr lang="en-US" sz="2700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Lisa Strikowsky Gillman</a:t>
            </a:r>
            <a:br>
              <a:rPr lang="en-US" sz="2700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  <a:hlinkClick r:id="rId4"/>
              </a:rPr>
              <a:t>Lisa.Strikowsky1@t-mobile.com</a:t>
            </a:r>
            <a:br>
              <a:rPr lang="en-US" sz="27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35DA98-2248-43FF-841B-E0559D15C429}"/>
              </a:ext>
            </a:extLst>
          </p:cNvPr>
          <p:cNvGrpSpPr/>
          <p:nvPr/>
        </p:nvGrpSpPr>
        <p:grpSpPr>
          <a:xfrm>
            <a:off x="4953708" y="1054337"/>
            <a:ext cx="6924458" cy="4602764"/>
            <a:chOff x="4828195" y="838199"/>
            <a:chExt cx="9041494" cy="5294219"/>
          </a:xfrm>
        </p:grpSpPr>
        <p:pic>
          <p:nvPicPr>
            <p:cNvPr id="11" name="Picture 10" descr="New Macbook Silver.png">
              <a:extLst>
                <a:ext uri="{FF2B5EF4-FFF2-40B4-BE49-F238E27FC236}">
                  <a16:creationId xmlns:a16="http://schemas.microsoft.com/office/drawing/2014/main" id="{B55D9AFF-E166-4387-B835-45A1BF16F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28195" y="838199"/>
              <a:ext cx="9041494" cy="529421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7FD2FC9-379C-4EAB-80BB-B67FCA14A436}"/>
                </a:ext>
              </a:extLst>
            </p:cNvPr>
            <p:cNvPicPr/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9"/>
            <a:stretch/>
          </p:blipFill>
          <p:spPr>
            <a:xfrm>
              <a:off x="5831289" y="1252648"/>
              <a:ext cx="6953378" cy="4325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447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E2511C2E5B80429A1BF8D256D25D09" ma:contentTypeVersion="14" ma:contentTypeDescription="Create a new document." ma:contentTypeScope="" ma:versionID="881ca3e255e85e0637b778dcc61e743d">
  <xsd:schema xmlns:xsd="http://www.w3.org/2001/XMLSchema" xmlns:xs="http://www.w3.org/2001/XMLSchema" xmlns:p="http://schemas.microsoft.com/office/2006/metadata/properties" xmlns:ns2="b3e6ff32-8c65-4a8f-9ff9-76e10d9c261d" xmlns:ns3="5d0f2384-c6bc-4f52-a0ae-f854a3b784f6" targetNamespace="http://schemas.microsoft.com/office/2006/metadata/properties" ma:root="true" ma:fieldsID="d572eb10b93cce0c7ec780f216d47280" ns2:_="" ns3:_="">
    <xsd:import namespace="b3e6ff32-8c65-4a8f-9ff9-76e10d9c261d"/>
    <xsd:import namespace="5d0f2384-c6bc-4f52-a0ae-f854a3b78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Item_x0020_count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e6ff32-8c65-4a8f-9ff9-76e10d9c2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Item_x0020_count" ma:index="20" nillable="true" ma:displayName="Item count" ma:internalName="Item_x0020_count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f2384-c6bc-4f52-a0ae-f854a3b784f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tem_x0020_count xmlns="b3e6ff32-8c65-4a8f-9ff9-76e10d9c261d" xsi:nil="true"/>
  </documentManagement>
</p:properties>
</file>

<file path=customXml/itemProps1.xml><?xml version="1.0" encoding="utf-8"?>
<ds:datastoreItem xmlns:ds="http://schemas.openxmlformats.org/officeDocument/2006/customXml" ds:itemID="{509EE893-5B59-468C-89A1-63DB21F422CE}"/>
</file>

<file path=customXml/itemProps2.xml><?xml version="1.0" encoding="utf-8"?>
<ds:datastoreItem xmlns:ds="http://schemas.openxmlformats.org/officeDocument/2006/customXml" ds:itemID="{56414093-B7FF-42D6-8707-0EC9F45C0ABF}"/>
</file>

<file path=customXml/itemProps3.xml><?xml version="1.0" encoding="utf-8"?>
<ds:datastoreItem xmlns:ds="http://schemas.openxmlformats.org/officeDocument/2006/customXml" ds:itemID="{16460B52-9FCA-4515-861E-5F4CE2BAC409}"/>
</file>

<file path=docProps/app.xml><?xml version="1.0" encoding="utf-8"?>
<Properties xmlns="http://schemas.openxmlformats.org/officeDocument/2006/extended-properties" xmlns:vt="http://schemas.openxmlformats.org/officeDocument/2006/docPropsVTypes">
  <TotalTime>17559</TotalTime>
  <Words>1199</Words>
  <Application>Microsoft Macintosh PowerPoint</Application>
  <PresentationFormat>Widescreen</PresentationFormat>
  <Paragraphs>108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TeleNeoWeb-Regular</vt:lpstr>
      <vt:lpstr>Office Theme</vt:lpstr>
      <vt:lpstr> </vt:lpstr>
      <vt:lpstr>Established 2000 Acquired Metro PCS in 2012 Acquired Sprint in 2020  950 contributors  5.5% participation  18,000+ eligible employees  2020 cycle receipts: $1.8 million 94% senior leader participation   </vt:lpstr>
      <vt:lpstr>Our strategic pillars:  Unlocking the potential of massive scale  Building the World’s Best 5G Network  Delivering the Best Experiences from the Best Team  Solving customer pain points  Customer crazed; employee committed</vt:lpstr>
      <vt:lpstr>PowerPoint Presentation</vt:lpstr>
      <vt:lpstr>PowerPoint Presentation</vt:lpstr>
      <vt:lpstr>PowerPoint Presentation</vt:lpstr>
      <vt:lpstr>PowerPoint Presentation</vt:lpstr>
      <vt:lpstr> Questions?     Contact Information Lisa Strikowsky Gillman Lisa.Strikowsky1@t-mobile.com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Strikowsky, Lisa</dc:creator>
  <cp:lastModifiedBy>Kristin Hanley</cp:lastModifiedBy>
  <cp:revision>34</cp:revision>
  <dcterms:created xsi:type="dcterms:W3CDTF">2020-02-03T23:22:08Z</dcterms:created>
  <dcterms:modified xsi:type="dcterms:W3CDTF">2021-06-25T20:48:34Z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0x010100DFE2511C2E5B80429A1BF8D256D25D09</vt:lpwstr>
  </property>
</Properties>
</file>